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2.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ink/ink3.xml" ContentType="application/inkml+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7" r:id="rId1"/>
    <p:sldMasterId id="2147483741" r:id="rId2"/>
    <p:sldMasterId id="2147483754" r:id="rId3"/>
    <p:sldMasterId id="2147483768" r:id="rId4"/>
    <p:sldMasterId id="2147483783" r:id="rId5"/>
    <p:sldMasterId id="2147483801" r:id="rId6"/>
    <p:sldMasterId id="2147483805" r:id="rId7"/>
  </p:sldMasterIdLst>
  <p:notesMasterIdLst>
    <p:notesMasterId r:id="rId89"/>
  </p:notesMasterIdLst>
  <p:sldIdLst>
    <p:sldId id="998" r:id="rId8"/>
    <p:sldId id="782" r:id="rId9"/>
    <p:sldId id="766" r:id="rId10"/>
    <p:sldId id="371" r:id="rId11"/>
    <p:sldId id="999" r:id="rId12"/>
    <p:sldId id="258" r:id="rId13"/>
    <p:sldId id="541" r:id="rId14"/>
    <p:sldId id="425" r:id="rId15"/>
    <p:sldId id="424" r:id="rId16"/>
    <p:sldId id="257" r:id="rId17"/>
    <p:sldId id="994" r:id="rId18"/>
    <p:sldId id="774" r:id="rId19"/>
    <p:sldId id="324" r:id="rId20"/>
    <p:sldId id="758" r:id="rId21"/>
    <p:sldId id="540" r:id="rId22"/>
    <p:sldId id="549" r:id="rId23"/>
    <p:sldId id="550" r:id="rId24"/>
    <p:sldId id="551" r:id="rId25"/>
    <p:sldId id="995" r:id="rId26"/>
    <p:sldId id="428" r:id="rId27"/>
    <p:sldId id="775" r:id="rId28"/>
    <p:sldId id="387" r:id="rId29"/>
    <p:sldId id="542" r:id="rId30"/>
    <p:sldId id="555" r:id="rId31"/>
    <p:sldId id="556" r:id="rId32"/>
    <p:sldId id="405" r:id="rId33"/>
    <p:sldId id="997" r:id="rId34"/>
    <p:sldId id="264" r:id="rId35"/>
    <p:sldId id="537" r:id="rId36"/>
    <p:sldId id="557" r:id="rId37"/>
    <p:sldId id="373" r:id="rId38"/>
    <p:sldId id="767" r:id="rId39"/>
    <p:sldId id="284" r:id="rId40"/>
    <p:sldId id="538" r:id="rId41"/>
    <p:sldId id="384" r:id="rId42"/>
    <p:sldId id="389" r:id="rId43"/>
    <p:sldId id="390" r:id="rId44"/>
    <p:sldId id="564" r:id="rId45"/>
    <p:sldId id="544" r:id="rId46"/>
    <p:sldId id="783" r:id="rId47"/>
    <p:sldId id="306" r:id="rId48"/>
    <p:sldId id="567" r:id="rId49"/>
    <p:sldId id="569" r:id="rId50"/>
    <p:sldId id="308" r:id="rId51"/>
    <p:sldId id="520" r:id="rId52"/>
    <p:sldId id="309" r:id="rId53"/>
    <p:sldId id="515" r:id="rId54"/>
    <p:sldId id="522" r:id="rId55"/>
    <p:sldId id="310" r:id="rId56"/>
    <p:sldId id="311" r:id="rId57"/>
    <p:sldId id="570" r:id="rId58"/>
    <p:sldId id="572" r:id="rId59"/>
    <p:sldId id="312" r:id="rId60"/>
    <p:sldId id="313" r:id="rId61"/>
    <p:sldId id="575" r:id="rId62"/>
    <p:sldId id="314" r:id="rId63"/>
    <p:sldId id="576" r:id="rId64"/>
    <p:sldId id="523" r:id="rId65"/>
    <p:sldId id="315" r:id="rId66"/>
    <p:sldId id="578" r:id="rId67"/>
    <p:sldId id="316" r:id="rId68"/>
    <p:sldId id="317" r:id="rId69"/>
    <p:sldId id="581" r:id="rId70"/>
    <p:sldId id="526" r:id="rId71"/>
    <p:sldId id="318" r:id="rId72"/>
    <p:sldId id="524" r:id="rId73"/>
    <p:sldId id="319" r:id="rId74"/>
    <p:sldId id="527" r:id="rId75"/>
    <p:sldId id="321" r:id="rId76"/>
    <p:sldId id="584" r:id="rId77"/>
    <p:sldId id="525" r:id="rId78"/>
    <p:sldId id="320" r:id="rId79"/>
    <p:sldId id="517" r:id="rId80"/>
    <p:sldId id="586" r:id="rId81"/>
    <p:sldId id="263" r:id="rId82"/>
    <p:sldId id="1000" r:id="rId83"/>
    <p:sldId id="784" r:id="rId84"/>
    <p:sldId id="1001" r:id="rId85"/>
    <p:sldId id="764" r:id="rId86"/>
    <p:sldId id="761" r:id="rId87"/>
    <p:sldId id="1038" r:id="rId88"/>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71" autoAdjust="0"/>
  </p:normalViewPr>
  <p:slideViewPr>
    <p:cSldViewPr snapToGrid="0">
      <p:cViewPr varScale="1">
        <p:scale>
          <a:sx n="81" d="100"/>
          <a:sy n="81" d="100"/>
        </p:scale>
        <p:origin x="936" y="78"/>
      </p:cViewPr>
      <p:guideLst/>
    </p:cSldViewPr>
  </p:slideViewPr>
  <p:notesTextViewPr>
    <p:cViewPr>
      <p:scale>
        <a:sx n="1" d="1"/>
        <a:sy n="1" d="1"/>
      </p:scale>
      <p:origin x="0" y="0"/>
    </p:cViewPr>
  </p:notesTextViewPr>
  <p:notesViewPr>
    <p:cSldViewPr snapToGrid="0">
      <p:cViewPr varScale="1">
        <p:scale>
          <a:sx n="65" d="100"/>
          <a:sy n="65" d="100"/>
        </p:scale>
        <p:origin x="33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4.55724" units="1/cm"/>
          <inkml:channelProperty channel="Y" name="resolution" value="33.08823" units="1/cm"/>
          <inkml:channelProperty channel="T" name="resolution" value="1" units="1/dev"/>
        </inkml:channelProperties>
      </inkml:inkSource>
      <inkml:timestamp xml:id="ts0" timeString="2022-09-10T10:10:32.434"/>
    </inkml:context>
    <inkml:brush xml:id="br0">
      <inkml:brushProperty name="width" value="0.05" units="cm"/>
      <inkml:brushProperty name="height" value="0.05" units="cm"/>
      <inkml:brushProperty name="color" value="#ED1C24"/>
      <inkml:brushProperty name="fitToCurve" value="1"/>
    </inkml:brush>
  </inkml:definitions>
  <inkml:trace contextRef="#ctx0" brushRef="#br0">0 135 0,'31'0'94,"157"0"-16,189 0-78,-221 0 16,33 0-1,-95 0-15,62 0 16,33 31-16,-95-31 15,0 31-15,-63-31 16,32 0-16,-32 32 0,0-1 16,1-31-16,-1 0 15,1 0 1,-1 31 0,0-31-1,32 32-15,-32-1 16,1-31-16,-1 0 0,0 0 15,1 32-15,30-32 16,1 31-16,-31-31 16,30 0-16,-30 0 15,30 0 1,1 0-16,0 0 16,-1 0-16,33 0 15,30-31-15,-31-1 16,-63 32-16,32-31 15,-31 31-15,-1 0 16,0 0-16,1 0 16,-1 0-16,-31-32 0,31 32 15,63-31-15,0 0 16,-31-1 0,0 1-1,62 0-15,-31-1 16,0 32-16,-31-31 0,-31 31 15,30 0-15,1 0 16,-32 0 0,1 0-1,30-31-15,1 31 16,0 0-16,-32 0 16,32 0-1,-32 0 32,1 0-31,-1 31-16,0 32 0,1-63 15,-1 31 1,-31 0 0,31 1-1,1-32-15,-1 0 16,63 0-16,-62 0 15,62 31-15,-32-31 16,32 0-16,0 0 16,-31 0-16,31 0 15,0 0 1,-31 0-16,125-31 16,-125 31-16,31-32 15,0 32-15,-63 0 16,64-31-16,-33 31 15,1 0-15,-32 0 16,1 0-16,30 0 16,32 0-16,-31 0 15,-31-31-15,-1 31 0,63 0 16,-63 0-16,1 0 16,-1 0-1,0 0-15,63 0 16,-62 0-16,-1 0 0,32 31 15,-32-31-15,1 0 16,30 31-16,-30-31 16,-1 0-1,0 0 1,32 0-16,0 0 16,-32 0-16,1 0 0,30 0 15,64-31 1,-64 31-16,-30-31 15,62 31-15,-31 0 16,62 0-16,-94 0 16,32 0-16,0 0 15,0 0-15,62 0 16,-62 0-16,-32 0 16,32-32-16,-1 32 15,-30 0-15,-1 0 16,1-31-1,-1 31-15,0 0 16,32-31-16,-32 31 16,32 0-16,-32 0 15,32 0 1,-32-32-16,1 32 16,31 0-16,31 0 0,-63 0 15,0 0 1,1 0-16,-1 0 15,32 0 1,-32 0-16,0 0 16,32 0-16,31 0 15,-31 0-15,31 0 16,0 0-16,0 32 16,-31-32-16,0 0 15,-32 0-15,0 31 16,32-31-16,-32 0 15,32 0-15,0 0 16,-32 0 0,63 31-16,-31-31 15,0 0-15,-1 32 16,1-32-16,0 0 16,0 0-16,-1 0 15,-30 0-15,30 0 0,32 0 16,-62 0-1,31 0-15,-1 0 16,-30 0 0,-1 0-16,0 0 15,1 0-15,30 0 16,1 31-16,63-31 16,-64 0-16,1 0 15,-32 0 1,1 0-16,-1 0 47,0 0-32,1 0 1,-1 0 15,0 0-31,1 0 172,-32 31-156,0 1-1,31-32-15,-31 31 16,32-31 0,-1 0-1</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4.55724" units="1/cm"/>
          <inkml:channelProperty channel="Y" name="resolution" value="33.08823" units="1/cm"/>
          <inkml:channelProperty channel="T" name="resolution" value="1" units="1/dev"/>
        </inkml:channelProperties>
      </inkml:inkSource>
      <inkml:timestamp xml:id="ts0" timeString="2022-09-10T10:10:32.434"/>
    </inkml:context>
    <inkml:brush xml:id="br0">
      <inkml:brushProperty name="width" value="0.05" units="cm"/>
      <inkml:brushProperty name="height" value="0.05" units="cm"/>
      <inkml:brushProperty name="color" value="#ED1C24"/>
      <inkml:brushProperty name="fitToCurve" value="1"/>
    </inkml:brush>
  </inkml:definitions>
  <inkml:trace contextRef="#ctx0" brushRef="#br0">0 135 0,'31'0'94,"157"0"-16,189 0-78,-221 0 16,33 0-1,-95 0-15,62 0 16,33 31-16,-95-31 15,0 31-15,-63-31 16,32 0-16,-32 32 0,0-1 16,1-31-16,-1 0 15,1 0 1,-1 31 0,0-31-1,32 32-15,-32-1 16,1-31-16,-1 0 0,0 0 15,1 32-15,30-32 16,1 31-16,-31-31 16,30 0-16,-30 0 15,30 0 1,1 0-16,0 0 16,-1 0-16,33 0 15,30-31-15,-31-1 16,-63 32-16,32-31 15,-31 31-15,-1 0 16,0 0-16,1 0 16,-1 0-16,-31-32 0,31 32 15,63-31-15,0 0 16,-31-1 0,0 1-1,62 0-15,-31-1 16,0 32-16,-31-31 0,-31 31 15,30 0-15,1 0 16,-32 0 0,1 0-1,30-31-15,1 31 16,0 0-16,-32 0 16,32 0-1,-32 0 32,1 0-31,-1 31-16,0 32 0,1-63 15,-1 31 1,-31 0 0,31 1-1,1-32-15,-1 0 16,63 0-16,-62 0 15,62 31-15,-32-31 16,32 0-16,0 0 16,-31 0-16,31 0 15,0 0 1,-31 0-16,125-31 16,-125 31-16,31-32 15,0 32-15,-63 0 16,64-31-16,-33 31 15,1 0-15,-32 0 16,1 0-16,30 0 16,32 0-16,-31 0 15,-31-31-15,-1 31 0,63 0 16,-63 0-16,1 0 16,-1 0-1,0 0-15,63 0 16,-62 0-16,-1 0 0,32 31 15,-32-31-15,1 0 16,30 31-16,-30-31 16,-1 0-1,0 0 1,32 0-16,0 0 16,-32 0-16,1 0 0,30 0 15,64-31 1,-64 31-16,-30-31 15,62 31-15,-31 0 16,62 0-16,-94 0 16,32 0-16,0 0 15,0 0-15,62 0 16,-62 0-16,-32 0 16,32-32-16,-1 32 15,-30 0-15,-1 0 16,1-31-1,-1 31-15,0 0 16,32-31-16,-32 31 16,32 0-16,-32 0 15,32 0 1,-32-32-16,1 32 16,31 0-16,31 0 0,-63 0 15,0 0 1,1 0-16,-1 0 15,32 0 1,-32 0-16,0 0 16,32 0-16,31 0 15,-31 0-15,31 0 16,0 0-16,0 32 16,-31-32-16,0 0 15,-32 0-15,0 31 16,32-31-16,-32 0 15,32 0-15,0 0 16,-32 0 0,63 31-16,-31-31 15,0 0-15,-1 32 16,1-32-16,0 0 16,0 0-16,-1 0 15,-30 0-15,30 0 0,32 0 16,-62 0-1,31 0-15,-1 0 16,-30 0 0,-1 0-16,0 0 15,1 0-15,30 0 16,1 31-16,63-31 16,-64 0-16,1 0 15,-32 0 1,1 0-16,-1 0 47,0 0-32,1 0 1,-1 0 15,0 0-31,1 0 172,-32 31-156,0 1-1,31-32-15,-31 31 16,32-31 0,-1 0-1</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4.55724" units="1/cm"/>
          <inkml:channelProperty channel="Y" name="resolution" value="33.08823" units="1/cm"/>
          <inkml:channelProperty channel="T" name="resolution" value="1" units="1/dev"/>
        </inkml:channelProperties>
      </inkml:inkSource>
      <inkml:timestamp xml:id="ts0" timeString="2022-09-10T10:10:32.434"/>
    </inkml:context>
    <inkml:brush xml:id="br0">
      <inkml:brushProperty name="width" value="0.05" units="cm"/>
      <inkml:brushProperty name="height" value="0.05" units="cm"/>
      <inkml:brushProperty name="color" value="#ED1C24"/>
      <inkml:brushProperty name="fitToCurve" value="1"/>
    </inkml:brush>
  </inkml:definitions>
  <inkml:trace contextRef="#ctx0" brushRef="#br0">0 135 0,'31'0'94,"157"0"-16,189 0-78,-221 0 16,33 0-1,-95 0-15,62 0 16,33 31-16,-95-31 15,0 31-15,-63-31 16,32 0-16,-32 32 0,0-1 16,1-31-16,-1 0 15,1 0 1,-1 31 0,0-31-1,32 32-15,-32-1 16,1-31-16,-1 0 0,0 0 15,1 32-15,30-32 16,1 31-16,-31-31 16,30 0-16,-30 0 15,30 0 1,1 0-16,0 0 16,-1 0-16,33 0 15,30-31-15,-31-1 16,-63 32-16,32-31 15,-31 31-15,-1 0 16,0 0-16,1 0 16,-1 0-16,-31-32 0,31 32 15,63-31-15,0 0 16,-31-1 0,0 1-1,62 0-15,-31-1 16,0 32-16,-31-31 0,-31 31 15,30 0-15,1 0 16,-32 0 0,1 0-1,30-31-15,1 31 16,0 0-16,-32 0 16,32 0-1,-32 0 32,1 0-31,-1 31-16,0 32 0,1-63 15,-1 31 1,-31 0 0,31 1-1,1-32-15,-1 0 16,63 0-16,-62 0 15,62 31-15,-32-31 16,32 0-16,0 0 16,-31 0-16,31 0 15,0 0 1,-31 0-16,125-31 16,-125 31-16,31-32 15,0 32-15,-63 0 16,64-31-16,-33 31 15,1 0-15,-32 0 16,1 0-16,30 0 16,32 0-16,-31 0 15,-31-31-15,-1 31 0,63 0 16,-63 0-16,1 0 16,-1 0-1,0 0-15,63 0 16,-62 0-16,-1 0 0,32 31 15,-32-31-15,1 0 16,30 31-16,-30-31 16,-1 0-1,0 0 1,32 0-16,0 0 16,-32 0-16,1 0 0,30 0 15,64-31 1,-64 31-16,-30-31 15,62 31-15,-31 0 16,62 0-16,-94 0 16,32 0-16,0 0 15,0 0-15,62 0 16,-62 0-16,-32 0 16,32-32-16,-1 32 15,-30 0-15,-1 0 16,1-31-1,-1 31-15,0 0 16,32-31-16,-32 31 16,32 0-16,-32 0 15,32 0 1,-32-32-16,1 32 16,31 0-16,31 0 0,-63 0 15,0 0 1,1 0-16,-1 0 15,32 0 1,-32 0-16,0 0 16,32 0-16,31 0 15,-31 0-15,31 0 16,0 0-16,0 32 16,-31-32-16,0 0 15,-32 0-15,0 31 16,32-31-16,-32 0 15,32 0-15,0 0 16,-32 0 0,63 31-16,-31-31 15,0 0-15,-1 32 16,1-32-16,0 0 16,0 0-16,-1 0 15,-30 0-15,30 0 0,32 0 16,-62 0-1,31 0-15,-1 0 16,-30 0 0,-1 0-16,0 0 15,1 0-15,30 0 16,1 31-16,63-31 16,-64 0-16,1 0 15,-32 0 1,1 0-16,-1 0 47,0 0-32,1 0 1,-1 0 15,0 0-31,1 0 172,-32 31-156,0 1-1,31-32-15,-31 31 16,32-31 0,-1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A348EBD-418C-4624-8E46-8EDBAD1723F9}" type="datetimeFigureOut">
              <a:rPr kumimoji="1" lang="ja-JP" altLang="en-US" smtClean="0"/>
              <a:t>2025/8/2</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B4271B0-2696-4777-88B9-C4D15C3A0BB7}" type="slidenum">
              <a:rPr kumimoji="1" lang="ja-JP" altLang="en-US" smtClean="0"/>
              <a:t>‹#›</a:t>
            </a:fld>
            <a:endParaRPr kumimoji="1" lang="ja-JP" altLang="en-US"/>
          </a:p>
        </p:txBody>
      </p:sp>
    </p:spTree>
    <p:extLst>
      <p:ext uri="{BB962C8B-B14F-4D97-AF65-F5344CB8AC3E}">
        <p14:creationId xmlns:p14="http://schemas.microsoft.com/office/powerpoint/2010/main" val="9401100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合格し</a:t>
            </a:r>
            <a:r>
              <a:rPr kumimoji="1" lang="ja-JP" altLang="en-US" sz="1400" dirty="0" err="1"/>
              <a:t>な</a:t>
            </a:r>
            <a:r>
              <a:rPr kumimoji="1" lang="ja-JP" altLang="en-US" sz="1400" dirty="0"/>
              <a:t>けりゃ意味がない。</a:t>
            </a:r>
          </a:p>
          <a:p>
            <a:r>
              <a:rPr lang="ja-JP" altLang="en-US" sz="1400" dirty="0"/>
              <a:t>こんにちは拓明館のまつおです。</a:t>
            </a:r>
          </a:p>
          <a:p>
            <a:r>
              <a:rPr kumimoji="1" lang="ja-JP" altLang="en-US" sz="1400" dirty="0"/>
              <a:t>今日から宅建直前対策講座が始まります。</a:t>
            </a:r>
          </a:p>
          <a:p>
            <a:r>
              <a:rPr lang="ja-JP" altLang="en-US" sz="1400" dirty="0"/>
              <a:t>これからの</a:t>
            </a:r>
            <a:r>
              <a:rPr lang="en-US" altLang="ja-JP" sz="1400" dirty="0"/>
              <a:t>3</a:t>
            </a:r>
            <a:r>
              <a:rPr lang="ja-JP" altLang="en-US" sz="1400" dirty="0"/>
              <a:t>カ月間は宅建基礎講座で学んだ項目を整理し、忘れた所を思い出す作業が重要になってきます。</a:t>
            </a:r>
          </a:p>
          <a:p>
            <a:r>
              <a:rPr lang="ja-JP" altLang="en-US" sz="1400" dirty="0"/>
              <a:t>短期間でいかに追い込めるかが合否を決めます。</a:t>
            </a:r>
          </a:p>
          <a:p>
            <a:r>
              <a:rPr kumimoji="1" lang="ja-JP" altLang="en-US" sz="1400" dirty="0"/>
              <a:t>合格を目指してみんなで頑張って行きましょう</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027305-A8B7-44D3-B869-3898C48606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0141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ここからは、その保護者の権限の話をしてゆきます。</a:t>
            </a:r>
            <a:endParaRPr kumimoji="1" lang="en-US" altLang="ja-JP" sz="1400" dirty="0"/>
          </a:p>
          <a:p>
            <a:r>
              <a:rPr kumimoji="1" lang="ja-JP" altLang="en-US" sz="1400" dirty="0"/>
              <a:t>未成年者本人は</a:t>
            </a:r>
            <a:endParaRPr kumimoji="1" lang="en-US" altLang="ja-JP" sz="1400" dirty="0"/>
          </a:p>
          <a:p>
            <a:r>
              <a:rPr lang="ja-JP" altLang="en-US" sz="1400" b="1" dirty="0"/>
              <a:t>★クリック</a:t>
            </a:r>
            <a:r>
              <a:rPr lang="ja-JP" altLang="en-US" sz="1400" dirty="0"/>
              <a:t>　</a:t>
            </a:r>
            <a:r>
              <a:rPr kumimoji="1" lang="ja-JP" altLang="en-US" sz="1400" dirty="0"/>
              <a:t>取消権は当然として</a:t>
            </a:r>
          </a:p>
          <a:p>
            <a:r>
              <a:rPr lang="ja-JP" altLang="en-US" sz="1400" dirty="0"/>
              <a:t>★保護者の権限には</a:t>
            </a:r>
          </a:p>
          <a:p>
            <a:r>
              <a:rPr kumimoji="1" lang="ja-JP" altLang="en-US" sz="1400" b="1" dirty="0"/>
              <a:t>★クリック</a:t>
            </a:r>
            <a:r>
              <a:rPr kumimoji="1" lang="ja-JP" altLang="en-US" sz="1400" dirty="0"/>
              <a:t>　取消権</a:t>
            </a:r>
          </a:p>
          <a:p>
            <a:r>
              <a:rPr lang="ja-JP" altLang="en-US" sz="1400" b="1" dirty="0"/>
              <a:t>★クリック</a:t>
            </a:r>
            <a:r>
              <a:rPr lang="ja-JP" altLang="en-US" sz="1400" dirty="0"/>
              <a:t>　代理権</a:t>
            </a:r>
          </a:p>
          <a:p>
            <a:r>
              <a:rPr kumimoji="1" lang="ja-JP" altLang="en-US" sz="1400" b="1" dirty="0"/>
              <a:t>★クリック</a:t>
            </a:r>
            <a:r>
              <a:rPr kumimoji="1" lang="ja-JP" altLang="en-US" sz="1400" dirty="0"/>
              <a:t>　同意権</a:t>
            </a:r>
          </a:p>
          <a:p>
            <a:r>
              <a:rPr lang="ja-JP" altLang="en-US" sz="1400" dirty="0"/>
              <a:t>★</a:t>
            </a:r>
            <a:r>
              <a:rPr lang="ja-JP" altLang="en-US" sz="1400" b="1" dirty="0"/>
              <a:t>クリック</a:t>
            </a:r>
            <a:r>
              <a:rPr lang="ja-JP" altLang="en-US" sz="1400" dirty="0"/>
              <a:t>　追認権</a:t>
            </a:r>
          </a:p>
          <a:p>
            <a:r>
              <a:rPr kumimoji="1" lang="ja-JP" altLang="en-US" sz="1400" dirty="0"/>
              <a:t>このように未成年者の保護者にはすべての権利を与えています。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7352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652463"/>
            <a:ext cx="3784600" cy="2128837"/>
          </a:xfrm>
        </p:spPr>
      </p:sp>
      <p:sp>
        <p:nvSpPr>
          <p:cNvPr id="3" name="ノート プレースホルダー 2"/>
          <p:cNvSpPr>
            <a:spLocks noGrp="1"/>
          </p:cNvSpPr>
          <p:nvPr>
            <p:ph type="body" idx="1"/>
          </p:nvPr>
        </p:nvSpPr>
        <p:spPr>
          <a:xfrm>
            <a:off x="496520" y="2917284"/>
            <a:ext cx="5901692" cy="7075250"/>
          </a:xfrm>
        </p:spPr>
        <p:txBody>
          <a:bodyPr/>
          <a:lstStyle/>
          <a:p>
            <a:r>
              <a:rPr lang="ja-JP" altLang="en-US" sz="1400" dirty="0"/>
              <a:t>ここに</a:t>
            </a:r>
            <a:r>
              <a:rPr lang="en-US" altLang="ja-JP" sz="1400" dirty="0"/>
              <a:t>AB</a:t>
            </a:r>
            <a:r>
              <a:rPr lang="ja-JP" altLang="en-US" sz="1400" dirty="0"/>
              <a:t>間による土地の売買契約の例がありますが、この事例を使って保護者の</a:t>
            </a:r>
            <a:r>
              <a:rPr lang="ja-JP" altLang="en-US" sz="1400" b="1" dirty="0"/>
              <a:t>同意権・追認権・代理権</a:t>
            </a:r>
            <a:r>
              <a:rPr lang="ja-JP" altLang="en-US" sz="1400" dirty="0"/>
              <a:t>について説明します。</a:t>
            </a:r>
          </a:p>
          <a:p>
            <a:r>
              <a:rPr kumimoji="1" lang="ja-JP" altLang="en-US" sz="1400" dirty="0"/>
              <a:t>始めに</a:t>
            </a:r>
            <a:endParaRPr kumimoji="1" lang="en-US" altLang="ja-JP" sz="1400" dirty="0"/>
          </a:p>
          <a:p>
            <a:r>
              <a:rPr lang="ja-JP" altLang="en-US" sz="1400" b="1" dirty="0"/>
              <a:t>（２）</a:t>
            </a:r>
            <a:r>
              <a:rPr lang="en-US" altLang="ja-JP" sz="1400" b="1" dirty="0"/>
              <a:t>C</a:t>
            </a:r>
            <a:r>
              <a:rPr lang="ja-JP" altLang="en-US" sz="1400" b="1" dirty="0"/>
              <a:t>親の同意権ですが</a:t>
            </a:r>
          </a:p>
          <a:p>
            <a:r>
              <a:rPr lang="ja-JP" altLang="en-US" sz="1400" dirty="0"/>
              <a:t>　　未成年者</a:t>
            </a:r>
            <a:r>
              <a:rPr lang="en-US" altLang="ja-JP" sz="1400" dirty="0"/>
              <a:t>B</a:t>
            </a:r>
            <a:r>
              <a:rPr lang="ja-JP" altLang="en-US" sz="1400" dirty="0"/>
              <a:t>が自分一人の判断で契約をすると不利な契約をしてしまう恐れがでてきます。そこで、親である保護者</a:t>
            </a:r>
            <a:r>
              <a:rPr lang="en-US" altLang="ja-JP" sz="1400" dirty="0"/>
              <a:t>C</a:t>
            </a:r>
            <a:r>
              <a:rPr lang="ja-JP" altLang="en-US" sz="1400" dirty="0"/>
              <a:t>の同意を得た上で契約をすれば、そのような心配はいりません。</a:t>
            </a:r>
          </a:p>
          <a:p>
            <a:r>
              <a:rPr lang="ja-JP" altLang="en-US" sz="1400" dirty="0"/>
              <a:t>よって、未成年者</a:t>
            </a:r>
            <a:r>
              <a:rPr lang="en-US" altLang="ja-JP" sz="1400" dirty="0"/>
              <a:t>B</a:t>
            </a:r>
            <a:r>
              <a:rPr lang="ja-JP" altLang="en-US" sz="1400" dirty="0"/>
              <a:t>が保護者</a:t>
            </a:r>
            <a:r>
              <a:rPr lang="en-US" altLang="ja-JP" sz="1400" dirty="0"/>
              <a:t>C</a:t>
            </a:r>
            <a:r>
              <a:rPr lang="ja-JP" altLang="en-US" sz="1400" dirty="0"/>
              <a:t>の同意を得て行った契約は完全に有効で取消せない！　この同意を与えることを同意権という。未成年者の親は同意権があります。</a:t>
            </a:r>
          </a:p>
          <a:p>
            <a:r>
              <a:rPr lang="ja-JP" altLang="en-US" sz="1400" b="1" dirty="0"/>
              <a:t>（３）次に</a:t>
            </a:r>
            <a:r>
              <a:rPr lang="en-US" altLang="ja-JP" sz="1400" b="1" dirty="0"/>
              <a:t>C</a:t>
            </a:r>
            <a:r>
              <a:rPr lang="ja-JP" altLang="en-US" sz="1400" b="1" dirty="0"/>
              <a:t>親の追認権ですが、</a:t>
            </a:r>
          </a:p>
          <a:p>
            <a:r>
              <a:rPr lang="ja-JP" altLang="en-US" sz="1400" dirty="0"/>
              <a:t>未成年者</a:t>
            </a:r>
            <a:r>
              <a:rPr lang="en-US" altLang="ja-JP" sz="1400" dirty="0"/>
              <a:t>B</a:t>
            </a:r>
            <a:r>
              <a:rPr lang="ja-JP" altLang="en-US" sz="1400" dirty="0"/>
              <a:t>が保護者</a:t>
            </a:r>
            <a:r>
              <a:rPr lang="en-US" altLang="ja-JP" sz="1400" dirty="0"/>
              <a:t>C</a:t>
            </a:r>
            <a:r>
              <a:rPr lang="ja-JP" altLang="en-US" sz="1400" dirty="0"/>
              <a:t>の同意を得ないで自分一人で行った契約であっても、未成年者</a:t>
            </a:r>
            <a:r>
              <a:rPr lang="en-US" altLang="ja-JP" sz="1400" dirty="0"/>
              <a:t>B</a:t>
            </a:r>
            <a:r>
              <a:rPr lang="ja-JP" altLang="en-US" sz="1400" dirty="0"/>
              <a:t>にとって有利な契約の場合もあります。</a:t>
            </a:r>
            <a:endParaRPr lang="en-US" altLang="ja-JP" sz="1400" dirty="0"/>
          </a:p>
          <a:p>
            <a:r>
              <a:rPr lang="ja-JP" altLang="en-US" sz="1400" dirty="0"/>
              <a:t>そう言う場合には、親である</a:t>
            </a:r>
            <a:r>
              <a:rPr lang="en-US" altLang="ja-JP" sz="1400" dirty="0"/>
              <a:t>C</a:t>
            </a:r>
            <a:r>
              <a:rPr lang="ja-JP" altLang="en-US" sz="1400" dirty="0"/>
              <a:t>が</a:t>
            </a:r>
            <a:r>
              <a:rPr lang="en-US" altLang="ja-JP" sz="1400" dirty="0"/>
              <a:t>A</a:t>
            </a:r>
            <a:r>
              <a:rPr lang="ja-JP" altLang="en-US" sz="1400" dirty="0"/>
              <a:t>に追認すると、始めから同意が与えられていた事に成ります。その場合、親が追認すると取消せなくなります。</a:t>
            </a:r>
          </a:p>
          <a:p>
            <a:r>
              <a:rPr lang="ja-JP" altLang="en-US" sz="1400" b="1" dirty="0"/>
              <a:t>（４）次が代理権</a:t>
            </a:r>
          </a:p>
          <a:p>
            <a:r>
              <a:rPr lang="ja-JP" altLang="en-US" sz="1400" dirty="0"/>
              <a:t>保護者</a:t>
            </a:r>
            <a:r>
              <a:rPr lang="en-US" altLang="ja-JP" sz="1400" dirty="0"/>
              <a:t>C</a:t>
            </a:r>
            <a:r>
              <a:rPr lang="ja-JP" altLang="en-US" sz="1400" dirty="0" err="1"/>
              <a:t>には</a:t>
            </a:r>
            <a:r>
              <a:rPr lang="ja-JP" altLang="en-US" sz="1400" dirty="0"/>
              <a:t>未成年者</a:t>
            </a:r>
            <a:r>
              <a:rPr lang="en-US" altLang="ja-JP" sz="1400" dirty="0"/>
              <a:t>B</a:t>
            </a:r>
            <a:r>
              <a:rPr lang="ja-JP" altLang="en-US" sz="1400" dirty="0"/>
              <a:t>に代わって契約することができる権利を有しています。親が子に代わって直接相手</a:t>
            </a:r>
            <a:r>
              <a:rPr lang="en-US" altLang="ja-JP" sz="1400" dirty="0"/>
              <a:t>A</a:t>
            </a:r>
            <a:r>
              <a:rPr lang="ja-JP" altLang="en-US" sz="1400" dirty="0" err="1"/>
              <a:t>と契</a:t>
            </a:r>
            <a:r>
              <a:rPr lang="ja-JP" altLang="en-US" sz="1400" dirty="0"/>
              <a:t>約すれば、何の心配もありません。その場合も、その契約は取消せません。</a:t>
            </a:r>
            <a:endParaRPr lang="en-US" altLang="ja-JP" sz="1400" dirty="0"/>
          </a:p>
          <a:p>
            <a:r>
              <a:rPr lang="ja-JP" altLang="en-US" sz="1400" dirty="0"/>
              <a:t>また未成年者の保護者には法定代理人でもあるので当然に代理権があります</a:t>
            </a:r>
            <a:endParaRPr lang="en-US" altLang="ja-JP" sz="1400" dirty="0"/>
          </a:p>
          <a:p>
            <a:r>
              <a:rPr lang="en-US" altLang="ja-JP" sz="1400" dirty="0"/>
              <a:t>(</a:t>
            </a:r>
            <a:r>
              <a:rPr lang="ja-JP" altLang="en-US" sz="1400" dirty="0"/>
              <a:t>５）話をまとめると</a:t>
            </a:r>
          </a:p>
          <a:p>
            <a:r>
              <a:rPr lang="ja-JP" altLang="en-US" sz="1400" dirty="0"/>
              <a:t>未成年者が単独で契約した場合、その相手方は契約を取り消されるおそれがある。相手がわ</a:t>
            </a:r>
            <a:r>
              <a:rPr lang="en-US" altLang="ja-JP" sz="1400" dirty="0"/>
              <a:t>C</a:t>
            </a:r>
            <a:r>
              <a:rPr lang="ja-JP" altLang="en-US" sz="1400" dirty="0"/>
              <a:t>がどうしても決定的に契約をしたければ法定代理人</a:t>
            </a:r>
            <a:r>
              <a:rPr lang="en-US" altLang="ja-JP" sz="1400" dirty="0"/>
              <a:t>C</a:t>
            </a:r>
            <a:r>
              <a:rPr lang="ja-JP" altLang="en-US" sz="1400" dirty="0"/>
              <a:t>の同意か又は追認かもしくは代理が必要ということになる！</a:t>
            </a:r>
          </a:p>
          <a:p>
            <a:r>
              <a:rPr lang="ja-JP" altLang="en-US" sz="1400" dirty="0"/>
              <a:t>このように保護者に権限を与えることで、未成年者を強く保護しているわけです。</a:t>
            </a:r>
          </a:p>
          <a:p>
            <a:endParaRPr lang="ja-JP" altLang="en-US" sz="14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9818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027305-A8B7-44D3-B869-3898C48606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5245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（６）取消し権の例外</a:t>
            </a:r>
            <a:endParaRPr lang="en-US" altLang="ja-JP" sz="1400" dirty="0"/>
          </a:p>
          <a:p>
            <a:r>
              <a:rPr lang="ja-JP" altLang="en-US" sz="1400" dirty="0"/>
              <a:t>しかし、これには取り消せ得ない例外が法によって幾つか設けられている！</a:t>
            </a:r>
          </a:p>
          <a:p>
            <a:endParaRPr lang="en-US" altLang="ja-JP" sz="1400" dirty="0"/>
          </a:p>
          <a:p>
            <a:r>
              <a:rPr lang="ja-JP" altLang="en-US" sz="1400" b="1" dirty="0"/>
              <a:t>例えば</a:t>
            </a:r>
            <a:r>
              <a:rPr lang="ja-JP" altLang="en-US" sz="1400" dirty="0"/>
              <a:t>、親の稼業を任され、店の店長になったような場合です。その店の営業の範囲では取消す事は出来ません。仮にそれを認めると取引先の相手は安心して取引が出来なくなるからです</a:t>
            </a:r>
          </a:p>
          <a:p>
            <a:endParaRPr lang="ja-JP" altLang="en-US" sz="1400" dirty="0"/>
          </a:p>
          <a:p>
            <a:endParaRPr lang="en-US" altLang="ja-JP" sz="1400" dirty="0"/>
          </a:p>
          <a:p>
            <a:r>
              <a:rPr lang="ja-JP" altLang="en-US" sz="1400" dirty="0"/>
              <a:t>★ここは、未成年者だけの例外であって他の制限行為能力者にはありませんので、注意してください</a:t>
            </a:r>
          </a:p>
          <a:p>
            <a:endParaRPr lang="ja-JP" altLang="en-US" sz="1400" dirty="0"/>
          </a:p>
          <a:p>
            <a:endParaRPr lang="ja-JP" altLang="en-US" sz="14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12902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027305-A8B7-44D3-B869-3898C48606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5254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1" dirty="0"/>
              <a:t>次は、成年被後見人です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37552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制限能力者のなかで一番能力が低い人！　→　つまり成年被後見人がやった契約は、</a:t>
            </a:r>
            <a:r>
              <a:rPr lang="ja-JP" altLang="en-US" sz="1400" b="1" dirty="0"/>
              <a:t>全て取消せる</a:t>
            </a:r>
            <a:r>
              <a:rPr lang="ja-JP" altLang="en-US" sz="1400" dirty="0"/>
              <a:t>。</a:t>
            </a:r>
            <a:endParaRPr lang="en-US" altLang="ja-JP" sz="1400" dirty="0"/>
          </a:p>
          <a:p>
            <a:r>
              <a:rPr lang="ja-JP" altLang="en-US" sz="1400" dirty="0"/>
              <a:t>単独の契約は許されない。</a:t>
            </a:r>
            <a:endParaRPr lang="en-US" altLang="ja-JP" sz="1400" dirty="0"/>
          </a:p>
          <a:p>
            <a:r>
              <a:rPr lang="ja-JP" altLang="en-US" sz="1400" dirty="0"/>
              <a:t>未成年者のような例外もなし！　</a:t>
            </a:r>
            <a:endParaRPr lang="en-US" altLang="ja-JP" sz="1400" dirty="0"/>
          </a:p>
          <a:p>
            <a:r>
              <a:rPr lang="ja-JP" altLang="en-US" sz="1400" dirty="0"/>
              <a:t>ただし、</a:t>
            </a:r>
            <a:r>
              <a:rPr lang="ja-JP" altLang="en-US" sz="1400" b="1" dirty="0"/>
              <a:t>日用品の購入などの日常生活に関する行為は、単独で出来る</a:t>
            </a:r>
            <a:r>
              <a:rPr lang="en-US" altLang="ja-JP" sz="1400" b="1" dirty="0"/>
              <a:t>(</a:t>
            </a:r>
            <a:r>
              <a:rPr lang="ja-JP" altLang="en-US" sz="1400" b="1" dirty="0"/>
              <a:t>第</a:t>
            </a:r>
            <a:r>
              <a:rPr lang="en-US" altLang="ja-JP" sz="1400" b="1" dirty="0"/>
              <a:t>9</a:t>
            </a:r>
            <a:r>
              <a:rPr lang="ja-JP" altLang="en-US" sz="1400" b="1" dirty="0"/>
              <a:t>条</a:t>
            </a:r>
            <a:r>
              <a:rPr lang="en-US" altLang="ja-JP" sz="1400" b="1" dirty="0"/>
              <a:t>)</a:t>
            </a:r>
            <a:r>
              <a:rPr lang="ja-JP" altLang="en-US" sz="1400" b="1" dirty="0" err="1"/>
              <a:t>。</a:t>
            </a:r>
            <a:endParaRPr lang="ja-JP" altLang="en-US" sz="1400" b="1"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83700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a:p>
            <a:endParaRPr lang="en-US" altLang="ja-JP" sz="1400" dirty="0"/>
          </a:p>
          <a:p>
            <a:endParaRPr lang="en-US" altLang="ja-JP" sz="1400" dirty="0"/>
          </a:p>
          <a:p>
            <a:endParaRPr lang="en-US" altLang="ja-JP" sz="14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2821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32841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テキスト</a:t>
            </a:r>
            <a:r>
              <a:rPr lang="en-US" altLang="ja-JP" dirty="0"/>
              <a:t>P</a:t>
            </a:r>
            <a:r>
              <a:rPr lang="ja-JP" altLang="en-US" dirty="0"/>
              <a:t>１５</a:t>
            </a:r>
          </a:p>
          <a:p>
            <a:r>
              <a:rPr lang="ja-JP" altLang="en-US" dirty="0"/>
              <a:t>もし判断力があったら！</a:t>
            </a:r>
            <a:r>
              <a:rPr lang="en-US" altLang="ja-JP" dirty="0"/>
              <a:t>?</a:t>
            </a:r>
          </a:p>
          <a:p>
            <a:r>
              <a:rPr lang="ja-JP" altLang="en-US" dirty="0"/>
              <a:t>判断力のことを法律の世界では、事理を弁識する能力という。</a:t>
            </a:r>
          </a:p>
          <a:p>
            <a:r>
              <a:rPr lang="ja-JP" altLang="en-US" dirty="0"/>
              <a:t>成年被後見人もときには能力を回復することがある。</a:t>
            </a:r>
          </a:p>
          <a:p>
            <a:r>
              <a:rPr lang="ja-JP" altLang="en-US" dirty="0"/>
              <a:t>それでも後見開始の審判が取消されない限り成年被後見人である。だから判断力を完全に回復している間やった契約でも取消せる。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3914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始めの</a:t>
            </a:r>
            <a:r>
              <a:rPr kumimoji="1" lang="en-US" altLang="ja-JP" sz="1400" dirty="0"/>
              <a:t>1</a:t>
            </a:r>
            <a:r>
              <a:rPr kumimoji="1" lang="ja-JP" altLang="en-US" sz="1400" dirty="0"/>
              <a:t>回目の宅建直前対策問題は</a:t>
            </a:r>
          </a:p>
          <a:p>
            <a:r>
              <a:rPr lang="ja-JP" altLang="en-US" sz="1400" dirty="0"/>
              <a:t>制限行為能力者と意思表示と共有です。</a:t>
            </a:r>
            <a:endParaRPr kumimoji="1" lang="ja-JP" altLang="en-US" sz="1400"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027305-A8B7-44D3-B869-3898C48606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08335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442913"/>
            <a:ext cx="6465888" cy="3638550"/>
          </a:xfrm>
        </p:spPr>
      </p:sp>
      <p:sp>
        <p:nvSpPr>
          <p:cNvPr id="3" name="ノート プレースホルダー 2"/>
          <p:cNvSpPr>
            <a:spLocks noGrp="1"/>
          </p:cNvSpPr>
          <p:nvPr>
            <p:ph type="body" idx="1"/>
          </p:nvPr>
        </p:nvSpPr>
        <p:spPr>
          <a:xfrm>
            <a:off x="542486" y="4257660"/>
            <a:ext cx="5780756" cy="5507292"/>
          </a:xfrm>
        </p:spPr>
        <p:txBody>
          <a:bodyPr/>
          <a:lstStyle/>
          <a:p>
            <a:r>
              <a:rPr lang="ja-JP" altLang="en-US" sz="1400" dirty="0"/>
              <a:t>次は、成年被後見人の保護者の権限の話をします</a:t>
            </a:r>
          </a:p>
          <a:p>
            <a:r>
              <a:rPr kumimoji="1" lang="ja-JP" altLang="en-US" sz="1400" dirty="0"/>
              <a:t>成年被後見人本人は</a:t>
            </a:r>
          </a:p>
          <a:p>
            <a:r>
              <a:rPr lang="ja-JP" altLang="en-US" sz="1400" dirty="0"/>
              <a:t>★クリック　</a:t>
            </a:r>
            <a:r>
              <a:rPr kumimoji="1" lang="ja-JP" altLang="en-US" sz="1400" dirty="0"/>
              <a:t>取消権があります</a:t>
            </a:r>
          </a:p>
          <a:p>
            <a:r>
              <a:rPr lang="ja-JP" altLang="en-US" sz="1400" dirty="0"/>
              <a:t>★保護者の権限には</a:t>
            </a:r>
            <a:endParaRPr lang="en-US" altLang="ja-JP" sz="1400" dirty="0"/>
          </a:p>
          <a:p>
            <a:r>
              <a:rPr lang="ja-JP" altLang="en-US" sz="1400" dirty="0"/>
              <a:t>★クリック　取消権</a:t>
            </a:r>
          </a:p>
          <a:p>
            <a:r>
              <a:rPr lang="ja-JP" altLang="en-US" sz="1400" dirty="0"/>
              <a:t>★クリック　追認権</a:t>
            </a:r>
          </a:p>
          <a:p>
            <a:r>
              <a:rPr lang="ja-JP" altLang="en-US" sz="1400" dirty="0"/>
              <a:t>★クリック　代理権</a:t>
            </a:r>
          </a:p>
          <a:p>
            <a:r>
              <a:rPr lang="ja-JP" altLang="en-US" sz="1400" dirty="0"/>
              <a:t>★クリック　</a:t>
            </a:r>
            <a:r>
              <a:rPr lang="ja-JP" altLang="en-US" sz="1400" b="1" dirty="0"/>
              <a:t>同意権なし</a:t>
            </a:r>
          </a:p>
          <a:p>
            <a:endParaRPr kumimoji="1" lang="ja-JP" altLang="en-US" sz="1400" dirty="0"/>
          </a:p>
          <a:p>
            <a:r>
              <a:rPr lang="en-US" altLang="ja-JP" sz="1400" dirty="0"/>
              <a:t>P16</a:t>
            </a:r>
            <a:r>
              <a:rPr lang="ja-JP" altLang="en-US" sz="1400" dirty="0"/>
              <a:t>（２）同意権なし</a:t>
            </a:r>
          </a:p>
          <a:p>
            <a:r>
              <a:rPr lang="ja-JP" altLang="en-US" sz="1400" dirty="0"/>
              <a:t>成年被後見人という人は未成年者よりも、もっと判断力が弱い人である。</a:t>
            </a:r>
          </a:p>
          <a:p>
            <a:r>
              <a:rPr lang="ja-JP" altLang="en-US" sz="1400" dirty="0"/>
              <a:t>たとえば、保護者である成年後見人から、「貴方の家を一億円で売っても良いですよ。」という同意を与えたとしても、一円で売ってしまうかもしれない。</a:t>
            </a:r>
          </a:p>
          <a:p>
            <a:r>
              <a:rPr lang="ja-JP" altLang="en-US" sz="1400" dirty="0"/>
              <a:t>そこで、未成年者の場合と異なり、たとえ成年後見人の同意を得た上の契約であっても取消せるとしている。</a:t>
            </a:r>
            <a:endParaRPr lang="en-US" altLang="ja-JP" sz="1400" dirty="0"/>
          </a:p>
          <a:p>
            <a:r>
              <a:rPr lang="ja-JP" altLang="en-US" sz="1400" dirty="0"/>
              <a:t>さらに権利を得るだけの契約や義務を免れる契約も未成年者と異なり　取消し得ることになっている。</a:t>
            </a:r>
            <a:endParaRPr lang="en-US" altLang="ja-JP" sz="1400" dirty="0"/>
          </a:p>
          <a:p>
            <a:r>
              <a:rPr lang="ja-JP" altLang="en-US" sz="1400" dirty="0"/>
              <a:t>行為の意味さえ理解できないからである。</a:t>
            </a:r>
          </a:p>
          <a:p>
            <a:r>
              <a:rPr lang="ja-JP" altLang="en-US" sz="1400" dirty="0"/>
              <a:t>よって、</a:t>
            </a:r>
            <a:r>
              <a:rPr lang="ja-JP" altLang="en-US" sz="1400" b="1" dirty="0"/>
              <a:t>単に権利を得る行為でも、法定代理人のチェックを受けることにしている。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3267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027305-A8B7-44D3-B869-3898C48606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94476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ここで、未成年者と成年被後見人の保護者の権限をまとめてみます</a:t>
            </a:r>
            <a:endParaRPr lang="en-US" altLang="ja-JP" sz="1400" dirty="0"/>
          </a:p>
          <a:p>
            <a:r>
              <a:rPr lang="ja-JP" altLang="en-US" sz="1400" dirty="0"/>
              <a:t>未成年者の保護者、親権者・未成年後見人</a:t>
            </a:r>
          </a:p>
          <a:p>
            <a:r>
              <a:rPr lang="ja-JP" altLang="en-US" sz="1400" dirty="0"/>
              <a:t>の権限は取消権・同意権・追認権・代理権があります。</a:t>
            </a:r>
          </a:p>
          <a:p>
            <a:r>
              <a:rPr lang="ja-JP" altLang="en-US" sz="1400" dirty="0"/>
              <a:t>しかし、</a:t>
            </a:r>
          </a:p>
          <a:p>
            <a:r>
              <a:rPr lang="ja-JP" altLang="en-US" sz="1400" dirty="0"/>
              <a:t>★クリック　取消権</a:t>
            </a:r>
          </a:p>
          <a:p>
            <a:r>
              <a:rPr lang="ja-JP" altLang="en-US" sz="1400" dirty="0"/>
              <a:t>★クリック　①②③　クリック　取消せない</a:t>
            </a:r>
          </a:p>
          <a:p>
            <a:endParaRPr lang="ja-JP" altLang="en-US" sz="1400" dirty="0"/>
          </a:p>
          <a:p>
            <a:r>
              <a:rPr lang="ja-JP" altLang="en-US" sz="1400" dirty="0"/>
              <a:t>成年被後見人の保護者の権限は</a:t>
            </a:r>
          </a:p>
          <a:p>
            <a:r>
              <a:rPr lang="ja-JP" altLang="en-US" sz="1400" dirty="0"/>
              <a:t>取消権・追認権・代理権がありますが</a:t>
            </a:r>
          </a:p>
          <a:p>
            <a:r>
              <a:rPr lang="ja-JP" altLang="en-US" sz="1400" dirty="0"/>
              <a:t>★クリック　取消せない</a:t>
            </a:r>
          </a:p>
          <a:p>
            <a:r>
              <a:rPr lang="ja-JP" altLang="en-US" sz="1400" dirty="0"/>
              <a:t>★クリック　→</a:t>
            </a:r>
            <a:r>
              <a:rPr lang="en-US" altLang="ja-JP" sz="1400" dirty="0"/>
              <a:t>×</a:t>
            </a:r>
            <a:endParaRPr lang="ja-JP" altLang="en-US" sz="1400" dirty="0"/>
          </a:p>
          <a:p>
            <a:endParaRPr lang="en-US" altLang="ja-JP" sz="1400" dirty="0"/>
          </a:p>
          <a:p>
            <a:endParaRPr kumimoji="1" lang="ja-JP" altLang="en-US" sz="14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3936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次は被保佐人です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16774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テキストの</a:t>
            </a:r>
            <a:r>
              <a:rPr kumimoji="1" lang="en-US" altLang="ja-JP" dirty="0"/>
              <a:t>p17</a:t>
            </a:r>
            <a:r>
              <a:rPr kumimoji="1" lang="ja-JP" altLang="en-US" dirty="0"/>
              <a:t>に戻ります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0843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9602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第１</a:t>
            </a:r>
            <a:r>
              <a:rPr lang="en-US" altLang="ja-JP" sz="1400" dirty="0"/>
              <a:t>3</a:t>
            </a:r>
            <a:r>
              <a:rPr lang="ja-JP" altLang="en-US" sz="1400" dirty="0"/>
              <a:t>条</a:t>
            </a:r>
            <a:r>
              <a:rPr lang="en-US" altLang="ja-JP" sz="1400" dirty="0"/>
              <a:t>1</a:t>
            </a:r>
            <a:r>
              <a:rPr lang="ja-JP" altLang="en-US" sz="1400" dirty="0"/>
              <a:t>項以外の契約とは　</a:t>
            </a:r>
          </a:p>
          <a:p>
            <a:r>
              <a:rPr lang="ja-JP" altLang="en-US" sz="1400" dirty="0"/>
              <a:t>自分ひとりで契約できる。もちろん</a:t>
            </a:r>
            <a:r>
              <a:rPr lang="ja-JP" altLang="en-US" sz="1400" b="1" dirty="0"/>
              <a:t>保佐人の同意は不</a:t>
            </a:r>
            <a:r>
              <a:rPr lang="ja-JP" altLang="en-US" sz="1400" dirty="0"/>
              <a:t>必要！</a:t>
            </a:r>
          </a:p>
          <a:p>
            <a:endParaRPr lang="ja-JP" altLang="en-US" sz="1400" dirty="0"/>
          </a:p>
          <a:p>
            <a:endParaRPr lang="ja-JP" altLang="en-US" sz="14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34713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51022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54111EB4-BA3D-46DC-A17E-938469B99040}"/>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2F16CA-2D08-4B6B-8842-1780CCD3B7E6}"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9875" name="Rectangle 2">
            <a:extLst>
              <a:ext uri="{FF2B5EF4-FFF2-40B4-BE49-F238E27FC236}">
                <a16:creationId xmlns:a16="http://schemas.microsoft.com/office/drawing/2014/main" id="{269996D8-6C38-4CD4-A06C-DA0B8B9FBC35}"/>
              </a:ext>
            </a:extLst>
          </p:cNvPr>
          <p:cNvSpPr>
            <a:spLocks noGrp="1" noRot="1" noChangeAspect="1" noChangeArrowheads="1" noTextEdit="1"/>
          </p:cNvSpPr>
          <p:nvPr>
            <p:ph type="sldImg"/>
          </p:nvPr>
        </p:nvSpPr>
        <p:spPr>
          <a:xfrm>
            <a:off x="593725" y="434975"/>
            <a:ext cx="5373688" cy="3024188"/>
          </a:xfrm>
          <a:ln/>
        </p:spPr>
      </p:sp>
      <p:sp>
        <p:nvSpPr>
          <p:cNvPr id="79876" name="Rectangle 3">
            <a:extLst>
              <a:ext uri="{FF2B5EF4-FFF2-40B4-BE49-F238E27FC236}">
                <a16:creationId xmlns:a16="http://schemas.microsoft.com/office/drawing/2014/main" id="{C05D3EF4-FB9F-49C4-8E8D-CC0ADD27BB26}"/>
              </a:ext>
            </a:extLst>
          </p:cNvPr>
          <p:cNvSpPr>
            <a:spLocks noGrp="1" noChangeArrowheads="1"/>
          </p:cNvSpPr>
          <p:nvPr>
            <p:ph type="body" idx="1"/>
          </p:nvPr>
        </p:nvSpPr>
        <p:spPr>
          <a:xfrm>
            <a:off x="819959" y="3569134"/>
            <a:ext cx="5390305" cy="4243154"/>
          </a:xfrm>
          <a:noFill/>
        </p:spPr>
        <p:txBody>
          <a:bodyPr/>
          <a:lstStyle/>
          <a:p>
            <a:pPr eaLnBrk="1" hangingPunct="1"/>
            <a:r>
              <a:rPr lang="ja-JP" altLang="en-US" sz="1400" dirty="0"/>
              <a:t>被保佐人の保護者である保佐人の権限とまとめ</a:t>
            </a:r>
          </a:p>
          <a:p>
            <a:pPr eaLnBrk="1" hangingPunct="1"/>
            <a:endParaRPr lang="ja-JP" altLang="en-US" sz="1400" dirty="0"/>
          </a:p>
          <a:p>
            <a:pPr eaLnBrk="1" hangingPunct="1"/>
            <a:r>
              <a:rPr lang="ja-JP" altLang="en-US" sz="1400" dirty="0"/>
              <a:t>被保佐人は重要な財産に関</a:t>
            </a:r>
            <a:r>
              <a:rPr lang="ja-JP" altLang="en-US" sz="1400" dirty="0" err="1"/>
              <a:t>ん</a:t>
            </a:r>
            <a:r>
              <a:rPr lang="ja-JP" altLang="en-US" sz="1400" dirty="0"/>
              <a:t>する場合のみ</a:t>
            </a:r>
          </a:p>
          <a:p>
            <a:pPr eaLnBrk="1" hangingPunct="1"/>
            <a:r>
              <a:rPr lang="ja-JP" altLang="en-US" sz="1400" dirty="0"/>
              <a:t>取消せます</a:t>
            </a:r>
            <a:endParaRPr lang="en-US" altLang="ja-JP" sz="1400" dirty="0"/>
          </a:p>
          <a:p>
            <a:pPr eaLnBrk="1" hangingPunct="1"/>
            <a:r>
              <a:rPr lang="ja-JP" altLang="en-US" sz="1400" dirty="0"/>
              <a:t>又、保護者である保佐人の権限は</a:t>
            </a:r>
          </a:p>
          <a:p>
            <a:pPr eaLnBrk="1" hangingPunct="1"/>
            <a:r>
              <a:rPr lang="ja-JP" altLang="en-US" sz="1400" dirty="0"/>
              <a:t>取消権</a:t>
            </a:r>
          </a:p>
          <a:p>
            <a:pPr eaLnBrk="1" hangingPunct="1"/>
            <a:r>
              <a:rPr lang="ja-JP" altLang="en-US" sz="1400" dirty="0"/>
              <a:t>代理権</a:t>
            </a:r>
          </a:p>
          <a:p>
            <a:pPr eaLnBrk="1" hangingPunct="1"/>
            <a:r>
              <a:rPr lang="ja-JP" altLang="en-US" sz="1400" dirty="0"/>
              <a:t>同意権</a:t>
            </a:r>
          </a:p>
          <a:p>
            <a:pPr eaLnBrk="1" hangingPunct="1"/>
            <a:r>
              <a:rPr lang="ja-JP" altLang="en-US" sz="1400" dirty="0"/>
              <a:t>追認権がありますが、</a:t>
            </a:r>
          </a:p>
          <a:p>
            <a:pPr eaLnBrk="1" hangingPunct="1"/>
            <a:r>
              <a:rPr lang="ja-JP" altLang="en-US" sz="1400" dirty="0"/>
              <a:t>ただし、</a:t>
            </a:r>
          </a:p>
          <a:p>
            <a:pPr eaLnBrk="1" hangingPunct="1"/>
            <a:r>
              <a:rPr lang="ja-JP" altLang="en-US" sz="1400" dirty="0"/>
              <a:t>★クリック　</a:t>
            </a:r>
            <a:endParaRPr lang="en-US" altLang="ja-JP" sz="1400" dirty="0"/>
          </a:p>
          <a:p>
            <a:pPr eaLnBrk="1" hangingPunct="1"/>
            <a:r>
              <a:rPr lang="ja-JP" altLang="en-US" sz="1400" dirty="0"/>
              <a:t>代理権においては</a:t>
            </a:r>
            <a:r>
              <a:rPr lang="en-US" altLang="ja-JP" sz="1400" dirty="0"/>
              <a:t>13</a:t>
            </a:r>
            <a:r>
              <a:rPr lang="ja-JP" altLang="en-US" sz="1400" dirty="0"/>
              <a:t>条</a:t>
            </a:r>
            <a:r>
              <a:rPr lang="en-US" altLang="ja-JP" sz="1400" dirty="0"/>
              <a:t>1</a:t>
            </a:r>
            <a:r>
              <a:rPr lang="ja-JP" altLang="en-US" sz="1400" dirty="0"/>
              <a:t>項の全てが対象ではない。</a:t>
            </a:r>
          </a:p>
          <a:p>
            <a:pPr eaLnBrk="1" hangingPunct="1"/>
            <a:r>
              <a:rPr lang="ja-JP" altLang="en-US" sz="1400" b="1" dirty="0"/>
              <a:t>重要な財産の特定</a:t>
            </a:r>
            <a:r>
              <a:rPr lang="ja-JP" altLang="en-US" sz="1400" dirty="0"/>
              <a:t>なもののみが対象で</a:t>
            </a:r>
          </a:p>
          <a:p>
            <a:pPr eaLnBrk="1" hangingPunct="1"/>
            <a:r>
              <a:rPr lang="ja-JP" altLang="en-US" sz="1400" dirty="0"/>
              <a:t>その場合は、代理権を与える旨の家庭裁判所の審判が必要です。</a:t>
            </a:r>
          </a:p>
          <a:p>
            <a:pPr eaLnBrk="1" hangingPunct="1"/>
            <a:endParaRPr lang="ja-JP" altLang="en-US" sz="1400" dirty="0"/>
          </a:p>
          <a:p>
            <a:pPr eaLnBrk="1" hangingPunct="1"/>
            <a:endParaRPr lang="en-US" altLang="ja-JP"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次は、被補助人です</a:t>
            </a:r>
            <a:endParaRPr kumimoji="1" lang="en-US" altLang="ja-JP" sz="1400" dirty="0"/>
          </a:p>
          <a:p>
            <a:r>
              <a:rPr lang="ja-JP" altLang="en-US" sz="1400" dirty="0"/>
              <a:t>補助人は</a:t>
            </a:r>
            <a:r>
              <a:rPr lang="en-US" altLang="ja-JP" sz="1400" dirty="0"/>
              <a:t>4</a:t>
            </a:r>
            <a:r>
              <a:rPr lang="ja-JP" altLang="en-US" sz="1400" dirty="0"/>
              <a:t>者の中で最も能力が高く、制限のないようも緩くなってきます。</a:t>
            </a:r>
            <a:endParaRPr lang="en-US" altLang="ja-JP" sz="1400" dirty="0"/>
          </a:p>
          <a:p>
            <a:r>
              <a:rPr kumimoji="1" lang="ja-JP" altLang="en-US" sz="1400" dirty="0"/>
              <a:t>被補助人はどのような</a:t>
            </a:r>
            <a:r>
              <a:rPr lang="ja-JP" altLang="en-US" sz="1400" dirty="0"/>
              <a:t>者を</a:t>
            </a:r>
            <a:r>
              <a:rPr lang="ja-JP" altLang="en-US" sz="1400" dirty="0" err="1"/>
              <a:t>い</a:t>
            </a:r>
            <a:r>
              <a:rPr lang="ja-JP" altLang="en-US" sz="1400" dirty="0"/>
              <a:t>いうのでしょうか</a:t>
            </a:r>
            <a:endParaRPr kumimoji="1" lang="ja-JP" altLang="en-US" sz="14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0196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463675"/>
            <a:ext cx="7018338" cy="3948113"/>
          </a:xfrm>
        </p:spPr>
      </p:sp>
      <p:sp>
        <p:nvSpPr>
          <p:cNvPr id="3" name="ノート プレースホルダー 2"/>
          <p:cNvSpPr>
            <a:spLocks noGrp="1"/>
          </p:cNvSpPr>
          <p:nvPr>
            <p:ph type="body" idx="1"/>
          </p:nvPr>
        </p:nvSpPr>
        <p:spPr>
          <a:xfrm>
            <a:off x="673787" y="5519891"/>
            <a:ext cx="5390305" cy="4243154"/>
          </a:xfrm>
        </p:spPr>
        <p:txBody>
          <a:bodyPr rtlCol="0"/>
          <a:lstStyle/>
          <a:p>
            <a:endParaRPr lang="en-US" altLang="ja-JP" sz="1400"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A1CA5B96-09F5-42A1-BE80-0821C884A461}"/>
              </a:ext>
            </a:extLst>
          </p:cNvPr>
          <p:cNvSpPr/>
          <p:nvPr/>
        </p:nvSpPr>
        <p:spPr>
          <a:xfrm>
            <a:off x="288401" y="5519892"/>
            <a:ext cx="4051447" cy="923330"/>
          </a:xfrm>
          <a:prstGeom prst="rect">
            <a:avLst/>
          </a:prstGeom>
        </p:spPr>
        <p:txBody>
          <a:bodyPr wrap="square">
            <a:spAutoFit/>
          </a:bodyPr>
          <a:lstStyle/>
          <a:p>
            <a:r>
              <a:rPr lang="ja-JP" altLang="en-US" dirty="0"/>
              <a:t>始めの</a:t>
            </a:r>
            <a:r>
              <a:rPr lang="en-US" altLang="ja-JP" dirty="0"/>
              <a:t>1</a:t>
            </a:r>
            <a:r>
              <a:rPr lang="ja-JP" altLang="en-US" dirty="0"/>
              <a:t>回目の宅建直前対策問題は</a:t>
            </a:r>
          </a:p>
          <a:p>
            <a:r>
              <a:rPr lang="ja-JP" altLang="en-US" dirty="0"/>
              <a:t>制限行為能力者と意思表示と共有です。</a:t>
            </a:r>
          </a:p>
        </p:txBody>
      </p:sp>
    </p:spTree>
    <p:extLst>
      <p:ext uri="{BB962C8B-B14F-4D97-AF65-F5344CB8AC3E}">
        <p14:creationId xmlns:p14="http://schemas.microsoft.com/office/powerpoint/2010/main" val="1371446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P20</a:t>
            </a:r>
            <a:r>
              <a:rPr kumimoji="1" lang="ja-JP" altLang="en-US" dirty="0"/>
              <a:t>テキストに戻ります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45799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C393860-53CA-42D9-A417-C0BFFC7C7498}"/>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AFD53F-CDFA-4672-B045-0B46ECF94993}"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3971" name="Rectangle 2">
            <a:extLst>
              <a:ext uri="{FF2B5EF4-FFF2-40B4-BE49-F238E27FC236}">
                <a16:creationId xmlns:a16="http://schemas.microsoft.com/office/drawing/2014/main" id="{D936FBEC-3052-4083-A220-0DA8011CAFBE}"/>
              </a:ext>
            </a:extLst>
          </p:cNvPr>
          <p:cNvSpPr>
            <a:spLocks noGrp="1" noRot="1" noChangeAspect="1" noChangeArrowheads="1" noTextEdit="1"/>
          </p:cNvSpPr>
          <p:nvPr>
            <p:ph type="sldImg"/>
          </p:nvPr>
        </p:nvSpPr>
        <p:spPr>
          <a:xfrm>
            <a:off x="295275" y="73025"/>
            <a:ext cx="6048375" cy="3403600"/>
          </a:xfrm>
          <a:ln/>
        </p:spPr>
      </p:sp>
      <p:sp>
        <p:nvSpPr>
          <p:cNvPr id="83972" name="Rectangle 3">
            <a:extLst>
              <a:ext uri="{FF2B5EF4-FFF2-40B4-BE49-F238E27FC236}">
                <a16:creationId xmlns:a16="http://schemas.microsoft.com/office/drawing/2014/main" id="{8992167A-2C47-4CC0-9D3B-7D7DC2CD0F73}"/>
              </a:ext>
            </a:extLst>
          </p:cNvPr>
          <p:cNvSpPr>
            <a:spLocks noGrp="1" noChangeArrowheads="1"/>
          </p:cNvSpPr>
          <p:nvPr>
            <p:ph type="body" idx="1"/>
          </p:nvPr>
        </p:nvSpPr>
        <p:spPr>
          <a:xfrm>
            <a:off x="625437" y="3635954"/>
            <a:ext cx="5891303" cy="4877295"/>
          </a:xfrm>
          <a:noFill/>
        </p:spPr>
        <p:txBody>
          <a:bodyPr/>
          <a:lstStyle/>
          <a:p>
            <a:pPr eaLnBrk="1" hangingPunct="1"/>
            <a:r>
              <a:rPr lang="ja-JP" altLang="en-US" sz="1400" dirty="0"/>
              <a:t>補助開始の審判を受ければ</a:t>
            </a:r>
          </a:p>
          <a:p>
            <a:pPr eaLnBrk="1" hangingPunct="1"/>
            <a:r>
              <a:rPr lang="ja-JP" altLang="en-US" sz="1400" dirty="0"/>
              <a:t>本人及び補助人は取消権を得る事ができるが、</a:t>
            </a:r>
          </a:p>
          <a:p>
            <a:pPr eaLnBrk="1" hangingPunct="1"/>
            <a:r>
              <a:rPr lang="ja-JP" altLang="en-US" sz="1400" dirty="0"/>
              <a:t>その取消権の範囲は特定の財産のみである</a:t>
            </a:r>
          </a:p>
          <a:p>
            <a:pPr eaLnBrk="1" hangingPunct="1"/>
            <a:r>
              <a:rPr lang="ja-JP" altLang="en-US" sz="1400" dirty="0"/>
              <a:t>その範囲は</a:t>
            </a:r>
            <a:endParaRPr lang="en-US" altLang="ja-JP" sz="1400" dirty="0"/>
          </a:p>
          <a:p>
            <a:pPr eaLnBrk="1" hangingPunct="1"/>
            <a:r>
              <a:rPr lang="ja-JP" altLang="en-US" sz="1400" dirty="0"/>
              <a:t>★クリック　</a:t>
            </a:r>
            <a:r>
              <a:rPr lang="en-US" altLang="ja-JP" sz="1400" dirty="0"/>
              <a:t>13</a:t>
            </a:r>
            <a:r>
              <a:rPr lang="ja-JP" altLang="en-US" sz="1400" dirty="0"/>
              <a:t>条</a:t>
            </a:r>
            <a:r>
              <a:rPr lang="en-US" altLang="ja-JP" sz="1400" dirty="0"/>
              <a:t>1</a:t>
            </a:r>
            <a:r>
              <a:rPr lang="ja-JP" altLang="en-US" sz="1400" dirty="0"/>
              <a:t>項の一部のみ</a:t>
            </a:r>
          </a:p>
          <a:p>
            <a:pPr eaLnBrk="1" hangingPunct="1"/>
            <a:r>
              <a:rPr lang="ja-JP" altLang="en-US" sz="1400" dirty="0"/>
              <a:t>★クリック　全てではない</a:t>
            </a:r>
          </a:p>
          <a:p>
            <a:pPr eaLnBrk="1" hangingPunct="1"/>
            <a:r>
              <a:rPr lang="ja-JP" altLang="en-US" sz="1400" dirty="0"/>
              <a:t>そして保護者である補助者には</a:t>
            </a:r>
            <a:r>
              <a:rPr lang="ja-JP" altLang="en-US" sz="1400" b="1" dirty="0"/>
              <a:t>その取消の対象となる</a:t>
            </a:r>
            <a:r>
              <a:rPr lang="ja-JP" altLang="en-US" sz="1400" dirty="0"/>
              <a:t>取引に対して</a:t>
            </a:r>
          </a:p>
          <a:p>
            <a:pPr eaLnBrk="1" hangingPunct="1"/>
            <a:r>
              <a:rPr lang="ja-JP" altLang="en-US" sz="1400" dirty="0"/>
              <a:t>補助開始の審判と共に</a:t>
            </a:r>
          </a:p>
          <a:p>
            <a:pPr eaLnBrk="1" hangingPunct="1"/>
            <a:r>
              <a:rPr lang="ja-JP" altLang="en-US" sz="1400" dirty="0"/>
              <a:t>★クリック　同意権の付与の審判か</a:t>
            </a:r>
          </a:p>
          <a:p>
            <a:pPr eaLnBrk="1" hangingPunct="1"/>
            <a:r>
              <a:rPr lang="ja-JP" altLang="en-US" sz="1400" dirty="0"/>
              <a:t>★クリック　代理権の付与の審判かのいずれか</a:t>
            </a:r>
          </a:p>
          <a:p>
            <a:pPr eaLnBrk="1" hangingPunct="1"/>
            <a:r>
              <a:rPr lang="ja-JP" altLang="en-US" sz="1400" dirty="0"/>
              <a:t>または双方を付与する旨の審判をしなければなりません。</a:t>
            </a:r>
          </a:p>
          <a:p>
            <a:pPr eaLnBrk="1" hangingPunct="1"/>
            <a:r>
              <a:rPr lang="ja-JP" altLang="en-US" sz="1400" dirty="0"/>
              <a:t>その際本人の</a:t>
            </a:r>
          </a:p>
          <a:p>
            <a:pPr eaLnBrk="1" hangingPunct="1"/>
            <a:r>
              <a:rPr lang="ja-JP" altLang="en-US" sz="1400" dirty="0"/>
              <a:t>★クリック　本人の同意が必要</a:t>
            </a:r>
          </a:p>
          <a:p>
            <a:pPr eaLnBrk="1" hangingPunct="1"/>
            <a:r>
              <a:rPr lang="ja-JP" altLang="en-US" sz="1400" dirty="0"/>
              <a:t>そして保護者である補助人は</a:t>
            </a:r>
            <a:r>
              <a:rPr lang="ja-JP" altLang="en-US" sz="1400" b="1" dirty="0"/>
              <a:t>同意権の付与の審判</a:t>
            </a:r>
            <a:r>
              <a:rPr lang="ja-JP" altLang="en-US" sz="1400" dirty="0"/>
              <a:t>をうけると、</a:t>
            </a:r>
            <a:endParaRPr lang="en-US" altLang="ja-JP" sz="1400" dirty="0"/>
          </a:p>
          <a:p>
            <a:pPr eaLnBrk="1" hangingPunct="1"/>
            <a:r>
              <a:rPr lang="ja-JP" altLang="en-US" sz="1400" dirty="0"/>
              <a:t>その取引に対して、取消権・追認権を得る事になります</a:t>
            </a:r>
            <a:endParaRPr lang="en-US" altLang="ja-JP" sz="14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027305-A8B7-44D3-B869-3898C48606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64209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ここで、いままでの制限</a:t>
            </a:r>
            <a:r>
              <a:rPr lang="ja-JP" altLang="en-US" sz="1400" dirty="0"/>
              <a:t>行為</a:t>
            </a:r>
            <a:r>
              <a:rPr kumimoji="1" lang="ja-JP" altLang="en-US" sz="1400" dirty="0"/>
              <a:t>能力者の保護者の権限をこの図で整理しましょう。テキストは</a:t>
            </a:r>
            <a:r>
              <a:rPr kumimoji="1" lang="en-US" altLang="ja-JP" sz="1400" dirty="0"/>
              <a:t>P22</a:t>
            </a:r>
            <a:endParaRPr kumimoji="1" lang="ja-JP" altLang="en-US" sz="14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16849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次は制限行為能力者と第三者との関係の話をしいきます。</a:t>
            </a:r>
          </a:p>
          <a:p>
            <a:r>
              <a:rPr lang="ja-JP" altLang="en-US" sz="1400" dirty="0"/>
              <a:t>ここはよく試験でも出題されるところです</a:t>
            </a:r>
            <a:endParaRPr kumimoji="1" lang="ja-JP" altLang="en-US" sz="14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79218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788" y="5186076"/>
            <a:ext cx="5390305" cy="4917486"/>
          </a:xfrm>
        </p:spPr>
        <p:txBody>
          <a:bodyPr/>
          <a:lstStyle/>
          <a:p>
            <a:r>
              <a:rPr lang="ja-JP" altLang="en-US" sz="1400" dirty="0"/>
              <a:t>第三者との関係について具体的にこの図で説明します。</a:t>
            </a:r>
          </a:p>
          <a:p>
            <a:r>
              <a:rPr lang="ja-JP" altLang="en-US" sz="1400" dirty="0"/>
              <a:t>制限能力者Ａが単独で自己所有の建物をＢに売却し、その後Ｂは更にこの建物をＣに売却したとする。　</a:t>
            </a:r>
          </a:p>
          <a:p>
            <a:r>
              <a:rPr lang="ja-JP" altLang="en-US" sz="1400" dirty="0"/>
              <a:t>ＡはＢとの契約を取消しをして</a:t>
            </a:r>
          </a:p>
          <a:p>
            <a:r>
              <a:rPr lang="ja-JP" altLang="en-US" sz="1400" dirty="0"/>
              <a:t>Ｃに建物を返せと主張できるだろうか？</a:t>
            </a:r>
          </a:p>
          <a:p>
            <a:r>
              <a:rPr lang="en-US" altLang="ja-JP" sz="1400" dirty="0"/>
              <a:t>A</a:t>
            </a:r>
            <a:r>
              <a:rPr lang="ja-JP" altLang="en-US" sz="1400" dirty="0" err="1"/>
              <a:t>には</a:t>
            </a:r>
            <a:r>
              <a:rPr lang="ja-JP" altLang="en-US" sz="1400" dirty="0"/>
              <a:t>取消権がある訳ですので、</a:t>
            </a:r>
          </a:p>
          <a:p>
            <a:r>
              <a:rPr lang="ja-JP" altLang="en-US" sz="1400" dirty="0"/>
              <a:t>★クリック　取引先の</a:t>
            </a:r>
            <a:r>
              <a:rPr lang="en-US" altLang="ja-JP" sz="1400" dirty="0"/>
              <a:t>B</a:t>
            </a:r>
            <a:r>
              <a:rPr lang="ja-JP" altLang="en-US" sz="1400" dirty="0" err="1"/>
              <a:t>には</a:t>
            </a:r>
            <a:r>
              <a:rPr lang="ja-JP" altLang="en-US" sz="1400" dirty="0"/>
              <a:t>取消権を行使できます</a:t>
            </a:r>
          </a:p>
          <a:p>
            <a:r>
              <a:rPr lang="ja-JP" altLang="en-US" sz="1400" dirty="0"/>
              <a:t>それでは第三者</a:t>
            </a:r>
            <a:r>
              <a:rPr lang="en-US" altLang="ja-JP" sz="1400" dirty="0"/>
              <a:t>C</a:t>
            </a:r>
            <a:r>
              <a:rPr lang="ja-JP" altLang="en-US" sz="1400" dirty="0"/>
              <a:t>に対してはどうでしょう、</a:t>
            </a:r>
            <a:r>
              <a:rPr lang="en-US" altLang="ja-JP" sz="1400" dirty="0"/>
              <a:t>B</a:t>
            </a:r>
            <a:r>
              <a:rPr lang="ja-JP" altLang="en-US" sz="1400" dirty="0"/>
              <a:t>との取消を理由に主張できるか</a:t>
            </a:r>
            <a:r>
              <a:rPr lang="en-US" altLang="ja-JP" sz="1400" dirty="0"/>
              <a:t>?</a:t>
            </a:r>
            <a:endParaRPr lang="ja-JP" altLang="en-US" sz="1400" dirty="0"/>
          </a:p>
          <a:p>
            <a:r>
              <a:rPr lang="ja-JP" altLang="en-US" sz="1400" dirty="0"/>
              <a:t>★クリック　</a:t>
            </a:r>
            <a:r>
              <a:rPr lang="en-US" altLang="ja-JP" sz="1400" dirty="0"/>
              <a:t>C</a:t>
            </a:r>
            <a:r>
              <a:rPr lang="ja-JP" altLang="en-US" sz="1400" dirty="0"/>
              <a:t>がそれに対して善意無過失</a:t>
            </a:r>
          </a:p>
          <a:p>
            <a:r>
              <a:rPr lang="ja-JP" altLang="en-US" sz="1400" dirty="0"/>
              <a:t>★クリック    </a:t>
            </a:r>
            <a:r>
              <a:rPr lang="en-US" altLang="ja-JP" sz="1400" dirty="0"/>
              <a:t>C</a:t>
            </a:r>
            <a:r>
              <a:rPr lang="ja-JP" altLang="en-US" sz="1400" dirty="0"/>
              <a:t>に登記があっても</a:t>
            </a:r>
            <a:endParaRPr lang="en-US" altLang="ja-JP" sz="1400" dirty="0"/>
          </a:p>
          <a:p>
            <a:r>
              <a:rPr lang="ja-JP" altLang="en-US" sz="1400" dirty="0"/>
              <a:t>★クリック　</a:t>
            </a:r>
            <a:r>
              <a:rPr lang="en-US" altLang="ja-JP" sz="1400" dirty="0"/>
              <a:t>A</a:t>
            </a:r>
            <a:r>
              <a:rPr lang="ja-JP" altLang="en-US" sz="1400" dirty="0"/>
              <a:t>は</a:t>
            </a:r>
            <a:r>
              <a:rPr lang="en-US" altLang="ja-JP" sz="1400" dirty="0"/>
              <a:t>C</a:t>
            </a:r>
            <a:r>
              <a:rPr lang="ja-JP" altLang="en-US" sz="1400" dirty="0"/>
              <a:t>に対抗できます</a:t>
            </a:r>
          </a:p>
          <a:p>
            <a:r>
              <a:rPr lang="ja-JP" altLang="en-US" sz="1400" dirty="0"/>
              <a:t> 答えは、返せと言えるのである！</a:t>
            </a:r>
          </a:p>
          <a:p>
            <a:r>
              <a:rPr lang="ja-JP" altLang="en-US" sz="1400" dirty="0"/>
              <a:t>これは、どうしてかというと、</a:t>
            </a:r>
          </a:p>
          <a:p>
            <a:r>
              <a:rPr lang="ja-JP" altLang="en-US" sz="1400" dirty="0"/>
              <a:t>ＢがＣに建物を売った後、Ａは</a:t>
            </a:r>
            <a:r>
              <a:rPr lang="ja-JP" altLang="en-US" sz="1400" b="1" dirty="0"/>
              <a:t>取り返せなくなるとしては</a:t>
            </a:r>
          </a:p>
          <a:p>
            <a:r>
              <a:rPr lang="ja-JP" altLang="en-US" sz="1400" dirty="0"/>
              <a:t>Ａの保護が不十分になってしまうからである。</a:t>
            </a:r>
          </a:p>
          <a:p>
            <a:r>
              <a:rPr lang="ja-JP" altLang="en-US" sz="1400" dirty="0"/>
              <a:t>民法は徹底して制限能力者を保護する立場をとっている。</a:t>
            </a:r>
          </a:p>
          <a:p>
            <a:r>
              <a:rPr lang="ja-JP" altLang="en-US" sz="1400" dirty="0"/>
              <a:t>Ｃには気の毒だが、建物をＡに返さなければならない！</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5175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先ほどの話を図にして</a:t>
            </a:r>
            <a:r>
              <a:rPr lang="ja-JP" altLang="en-US" sz="1400" dirty="0"/>
              <a:t>まとめると</a:t>
            </a:r>
            <a:endParaRPr kumimoji="1" lang="ja-JP" altLang="en-US" sz="1400" dirty="0"/>
          </a:p>
          <a:p>
            <a:r>
              <a:rPr lang="en-US" altLang="ja-JP" sz="1400" dirty="0"/>
              <a:t>AB</a:t>
            </a:r>
            <a:r>
              <a:rPr lang="ja-JP" altLang="en-US" sz="1400" dirty="0"/>
              <a:t>間で売買契約を締結した後、制限行為能力者</a:t>
            </a:r>
            <a:r>
              <a:rPr lang="en-US" altLang="ja-JP" sz="1400" dirty="0"/>
              <a:t>A</a:t>
            </a:r>
            <a:r>
              <a:rPr lang="ja-JP" altLang="en-US" sz="1400" dirty="0"/>
              <a:t>のその相手方</a:t>
            </a:r>
            <a:r>
              <a:rPr lang="en-US" altLang="ja-JP" sz="1400" dirty="0"/>
              <a:t>B</a:t>
            </a:r>
            <a:r>
              <a:rPr lang="ja-JP" altLang="en-US" sz="1400" dirty="0"/>
              <a:t>は誰に対して催告するかと言うと</a:t>
            </a:r>
          </a:p>
          <a:p>
            <a:r>
              <a:rPr lang="ja-JP" altLang="en-US" sz="1400" b="1" dirty="0"/>
              <a:t>★クリック</a:t>
            </a:r>
            <a:endParaRPr lang="en-US" altLang="ja-JP" sz="1400" b="1" dirty="0"/>
          </a:p>
          <a:p>
            <a:r>
              <a:rPr lang="ja-JP" altLang="en-US" sz="1400" dirty="0"/>
              <a:t>制限行為能力者の</a:t>
            </a:r>
            <a:r>
              <a:rPr lang="ja-JP" altLang="en-US" sz="1400" b="1" dirty="0"/>
              <a:t>保護者に対して一カ月以上の期間</a:t>
            </a:r>
            <a:r>
              <a:rPr lang="ja-JP" altLang="en-US" sz="1400" dirty="0"/>
              <a:t>を設けて催告します。</a:t>
            </a:r>
            <a:endParaRPr lang="en-US" altLang="ja-JP" sz="1400" dirty="0"/>
          </a:p>
          <a:p>
            <a:r>
              <a:rPr kumimoji="1" lang="ja-JP" altLang="en-US" sz="1400" b="1" dirty="0"/>
              <a:t>未成年者、成年被後見人に催告しても催告した事にはなりません</a:t>
            </a:r>
            <a:r>
              <a:rPr kumimoji="1" lang="ja-JP" altLang="en-US" sz="1400" dirty="0"/>
              <a:t>。</a:t>
            </a:r>
          </a:p>
          <a:p>
            <a:r>
              <a:rPr lang="ja-JP" altLang="en-US" sz="1400" b="1" dirty="0"/>
              <a:t>★クリック　また被保佐人、被補助人に対しては</a:t>
            </a:r>
            <a:endParaRPr lang="en-US" altLang="ja-JP" sz="1400" b="1" dirty="0"/>
          </a:p>
          <a:p>
            <a:r>
              <a:rPr lang="ja-JP" altLang="en-US" sz="1400" b="1" dirty="0"/>
              <a:t>★クリック</a:t>
            </a:r>
            <a:r>
              <a:rPr lang="ja-JP" altLang="en-US" sz="1400" dirty="0"/>
              <a:t>　　</a:t>
            </a:r>
            <a:r>
              <a:rPr lang="ja-JP" altLang="en-US" sz="1400" b="1" dirty="0"/>
              <a:t>催告できます。ただし、</a:t>
            </a:r>
          </a:p>
          <a:p>
            <a:r>
              <a:rPr lang="ja-JP" altLang="en-US" sz="1400" dirty="0"/>
              <a:t>保護者の</a:t>
            </a:r>
            <a:r>
              <a:rPr lang="ja-JP" altLang="en-US" sz="1400" b="1" dirty="0"/>
              <a:t>同意をもらって追認するかどうか返事をくださいと催告</a:t>
            </a:r>
            <a:r>
              <a:rPr lang="ja-JP" altLang="en-US" sz="1400" dirty="0"/>
              <a:t>できます</a:t>
            </a:r>
            <a:endParaRPr kumimoji="1" lang="ja-JP" altLang="en-US" sz="1400" dirty="0"/>
          </a:p>
          <a:p>
            <a:endParaRPr lang="ja-JP" altLang="en-US" sz="1400" dirty="0"/>
          </a:p>
          <a:p>
            <a:r>
              <a:rPr lang="ja-JP" altLang="en-US" sz="1400" dirty="0"/>
              <a:t>その結果</a:t>
            </a:r>
          </a:p>
          <a:p>
            <a:r>
              <a:rPr kumimoji="1" lang="ja-JP" altLang="en-US" sz="1400" b="1" dirty="0"/>
              <a:t>★クリック　　図</a:t>
            </a:r>
          </a:p>
          <a:p>
            <a:r>
              <a:rPr lang="ja-JP" altLang="en-US" sz="1400" dirty="0"/>
              <a:t>確答が無かったら</a:t>
            </a:r>
            <a:endParaRPr kumimoji="1" lang="ja-JP" altLang="en-US" sz="14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5566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8175" y="330200"/>
            <a:ext cx="5461000" cy="3071813"/>
          </a:xfrm>
        </p:spPr>
      </p:sp>
      <p:sp>
        <p:nvSpPr>
          <p:cNvPr id="3" name="ノート プレースホルダー 2"/>
          <p:cNvSpPr>
            <a:spLocks noGrp="1"/>
          </p:cNvSpPr>
          <p:nvPr>
            <p:ph type="body" idx="1"/>
          </p:nvPr>
        </p:nvSpPr>
        <p:spPr>
          <a:xfrm>
            <a:off x="514843" y="3486743"/>
            <a:ext cx="5974254" cy="5374661"/>
          </a:xfrm>
        </p:spPr>
        <p:txBody>
          <a:bodyPr/>
          <a:lstStyle/>
          <a:p>
            <a:r>
              <a:rPr kumimoji="1" lang="ja-JP" altLang="en-US" sz="1400" dirty="0"/>
              <a:t>次に法定追認の話をいたしますテキストは	</a:t>
            </a:r>
            <a:r>
              <a:rPr kumimoji="1" lang="en-US" altLang="ja-JP" sz="1400" dirty="0"/>
              <a:t>P28</a:t>
            </a:r>
          </a:p>
          <a:p>
            <a:r>
              <a:rPr lang="ja-JP" altLang="en-US" sz="1400" dirty="0"/>
              <a:t>追認できる者が、一定の行為をした場合は追認があったものとみなされ、もはや取消しが出来なくなることを法定追認という。</a:t>
            </a:r>
          </a:p>
          <a:p>
            <a:r>
              <a:rPr lang="ja-JP" altLang="en-US" sz="1400" dirty="0"/>
              <a:t>ではその一定の行為とは何か？ここは具体例で理解していただきたい。</a:t>
            </a:r>
          </a:p>
          <a:p>
            <a:r>
              <a:rPr lang="ja-JP" altLang="en-US" sz="1400" dirty="0"/>
              <a:t>例えば、ここの図にあるように、この建物の買主が制限行為能力者</a:t>
            </a:r>
            <a:r>
              <a:rPr lang="en-US" altLang="ja-JP" sz="1400" dirty="0"/>
              <a:t>A</a:t>
            </a:r>
            <a:r>
              <a:rPr lang="ja-JP" altLang="en-US" sz="1400" dirty="0"/>
              <a:t>その相手の売主が</a:t>
            </a:r>
            <a:r>
              <a:rPr lang="en-US" altLang="ja-JP" sz="1400" dirty="0"/>
              <a:t>B</a:t>
            </a:r>
            <a:r>
              <a:rPr lang="ja-JP" altLang="en-US" sz="1400" dirty="0"/>
              <a:t>とした場合に、制限能力者</a:t>
            </a:r>
            <a:r>
              <a:rPr lang="en-US" altLang="ja-JP" sz="1400" dirty="0"/>
              <a:t>A</a:t>
            </a:r>
            <a:r>
              <a:rPr lang="ja-JP" altLang="en-US" sz="1400" dirty="0" err="1"/>
              <a:t>が契</a:t>
            </a:r>
            <a:r>
              <a:rPr lang="ja-JP" altLang="en-US" sz="1400" dirty="0"/>
              <a:t>約した後で、</a:t>
            </a:r>
            <a:endParaRPr lang="en-US" altLang="ja-JP" sz="1400" dirty="0"/>
          </a:p>
          <a:p>
            <a:r>
              <a:rPr lang="ja-JP" altLang="en-US" sz="1400" dirty="0"/>
              <a:t>保護者がつぎの行為をすると、その契約を追認したものとみなされる。</a:t>
            </a:r>
            <a:endParaRPr lang="en-US" altLang="ja-JP" sz="1400" dirty="0"/>
          </a:p>
          <a:p>
            <a:r>
              <a:rPr lang="ja-JP" altLang="en-US" sz="1400" dirty="0"/>
              <a:t>★クリック　請求</a:t>
            </a:r>
          </a:p>
          <a:p>
            <a:r>
              <a:rPr lang="ja-JP" altLang="en-US" sz="1400" dirty="0"/>
              <a:t>★クリック　追認</a:t>
            </a:r>
            <a:endParaRPr lang="en-US" altLang="ja-JP" sz="1400" dirty="0"/>
          </a:p>
          <a:p>
            <a:r>
              <a:rPr lang="ja-JP" altLang="en-US" sz="1400" dirty="0"/>
              <a:t>★クリック　取消せない</a:t>
            </a:r>
          </a:p>
          <a:p>
            <a:r>
              <a:rPr lang="ja-JP" altLang="en-US" sz="1400" dirty="0"/>
              <a:t>★クリック　履行</a:t>
            </a:r>
          </a:p>
          <a:p>
            <a:r>
              <a:rPr lang="ja-JP" altLang="en-US" sz="1400" dirty="0"/>
              <a:t>★クリック　追認</a:t>
            </a:r>
          </a:p>
          <a:p>
            <a:r>
              <a:rPr lang="ja-JP" altLang="en-US" sz="1400" dirty="0"/>
              <a:t>★クリック　取消せない</a:t>
            </a:r>
          </a:p>
          <a:p>
            <a:r>
              <a:rPr lang="ja-JP" altLang="en-US" sz="1400" dirty="0"/>
              <a:t>★クリック　譲渡</a:t>
            </a:r>
          </a:p>
          <a:p>
            <a:r>
              <a:rPr lang="ja-JP" altLang="en-US" sz="1400" dirty="0"/>
              <a:t>★クリック　追認　</a:t>
            </a:r>
          </a:p>
          <a:p>
            <a:r>
              <a:rPr lang="ja-JP" altLang="en-US" sz="1400" dirty="0"/>
              <a:t>★クリック　取消せない</a:t>
            </a:r>
          </a:p>
          <a:p>
            <a:r>
              <a:rPr lang="ja-JP" altLang="en-US" sz="1400" dirty="0"/>
              <a:t>★クリック　法定追認</a:t>
            </a:r>
          </a:p>
          <a:p>
            <a:r>
              <a:rPr lang="ja-JP" altLang="en-US" sz="1400" dirty="0"/>
              <a:t>ここでのポイントは法定追認は追認できる者がした場合であって、</a:t>
            </a:r>
          </a:p>
          <a:p>
            <a:r>
              <a:rPr lang="ja-JP" altLang="en-US" sz="1400" dirty="0"/>
              <a:t>制限行為能力者本人がこれらの行為をしても法定追認は成立しない</a:t>
            </a:r>
            <a:endParaRPr lang="en-US" altLang="ja-JP" sz="1400" dirty="0"/>
          </a:p>
          <a:p>
            <a:r>
              <a:rPr lang="ja-JP" altLang="en-US" sz="1400" dirty="0"/>
              <a:t>なぜなら、制限行為能力者には追認権は元々ないからである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42526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次は取消権の喪失の話です</a:t>
            </a:r>
            <a:endParaRPr lang="en-US" altLang="ja-JP" sz="1400" dirty="0"/>
          </a:p>
          <a:p>
            <a:r>
              <a:rPr lang="ja-JP" altLang="en-US" sz="1400" dirty="0"/>
              <a:t>制限能力者の保護も大切だが、嘘をついた制限能力者まで保護する必要はない。</a:t>
            </a:r>
            <a:endParaRPr lang="en-US" altLang="ja-JP" sz="1400" dirty="0"/>
          </a:p>
          <a:p>
            <a:r>
              <a:rPr lang="ja-JP" altLang="en-US" sz="1400" dirty="0"/>
              <a:t>制限能力者が能力者であることを信じさせるために、</a:t>
            </a:r>
            <a:endParaRPr lang="en-US" altLang="ja-JP" sz="1400" dirty="0"/>
          </a:p>
          <a:p>
            <a:r>
              <a:rPr lang="ja-JP" altLang="en-US" sz="1400" dirty="0"/>
              <a:t>詐術（騙す手段）を用いて相手方を信用させた場合は、</a:t>
            </a:r>
            <a:endParaRPr lang="en-US" altLang="ja-JP" sz="1400" dirty="0"/>
          </a:p>
          <a:p>
            <a:r>
              <a:rPr lang="ja-JP" altLang="en-US" sz="1400" dirty="0"/>
              <a:t>公平の観点から、その法律行為を取消すことができなくなる（第２０条）。</a:t>
            </a:r>
            <a:endParaRPr lang="en-US" altLang="ja-JP" sz="1400" dirty="0"/>
          </a:p>
          <a:p>
            <a:r>
              <a:rPr lang="ja-JP" altLang="en-US" sz="1400" dirty="0"/>
              <a:t>取消権の喪失の要件は</a:t>
            </a:r>
            <a:endParaRPr kumimoji="1" lang="ja-JP" altLang="en-US" sz="14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31686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3" y="603250"/>
            <a:ext cx="6462712" cy="3636963"/>
          </a:xfrm>
        </p:spPr>
      </p:sp>
      <p:sp>
        <p:nvSpPr>
          <p:cNvPr id="3" name="ノート プレースホルダー 2"/>
          <p:cNvSpPr>
            <a:spLocks noGrp="1"/>
          </p:cNvSpPr>
          <p:nvPr>
            <p:ph type="body" idx="1"/>
          </p:nvPr>
        </p:nvSpPr>
        <p:spPr>
          <a:xfrm>
            <a:off x="636356" y="4461129"/>
            <a:ext cx="5390305" cy="5413847"/>
          </a:xfrm>
        </p:spPr>
        <p:txBody>
          <a:bodyPr/>
          <a:lstStyle/>
          <a:p>
            <a:r>
              <a:rPr lang="ja-JP" altLang="en-US" sz="1400" dirty="0"/>
              <a:t>取消しできる行為については、取消権者が取消し、追認のいずれかをなすままでは、そのまま取消しうる状態が継続することになり、その間、相手方および第三者は不安定な状態におかされることになる。</a:t>
            </a:r>
            <a:endParaRPr lang="en-US" altLang="ja-JP" sz="1400" dirty="0"/>
          </a:p>
          <a:p>
            <a:r>
              <a:rPr lang="ja-JP" altLang="en-US" sz="1400" dirty="0"/>
              <a:t>そこで、このような状態が長期にわたって放置されることを阻止するために、取消権の行使に時間的制約を設けたものが取消権の消滅です。</a:t>
            </a:r>
            <a:endParaRPr lang="en-US" altLang="ja-JP" sz="1400" dirty="0"/>
          </a:p>
          <a:p>
            <a:r>
              <a:rPr kumimoji="1" lang="ja-JP" altLang="en-US" sz="1400" dirty="0"/>
              <a:t>その要件は</a:t>
            </a:r>
          </a:p>
          <a:p>
            <a:r>
              <a:rPr lang="en-US" altLang="ja-JP" sz="1400" b="1" dirty="0"/>
              <a:t>1.</a:t>
            </a:r>
            <a:r>
              <a:rPr lang="ja-JP" altLang="en-US" sz="1400" b="1" dirty="0"/>
              <a:t>追認し得る時から</a:t>
            </a:r>
            <a:r>
              <a:rPr lang="en-US" altLang="ja-JP" sz="1400" b="1" dirty="0"/>
              <a:t>5</a:t>
            </a:r>
            <a:r>
              <a:rPr lang="ja-JP" altLang="en-US" sz="1400" b="1" dirty="0"/>
              <a:t>年間</a:t>
            </a:r>
          </a:p>
          <a:p>
            <a:r>
              <a:rPr lang="en-US" altLang="ja-JP" sz="1400" b="1" dirty="0"/>
              <a:t>2.</a:t>
            </a:r>
            <a:r>
              <a:rPr lang="ja-JP" altLang="en-US" sz="1400" b="1" dirty="0"/>
              <a:t>行為の時から</a:t>
            </a:r>
            <a:r>
              <a:rPr lang="en-US" altLang="ja-JP" sz="1400" b="1" dirty="0"/>
              <a:t>20</a:t>
            </a:r>
            <a:r>
              <a:rPr lang="ja-JP" altLang="en-US" sz="1400" b="1" dirty="0"/>
              <a:t>年</a:t>
            </a:r>
          </a:p>
          <a:p>
            <a:r>
              <a:rPr lang="ja-JP" altLang="en-US" sz="1400" dirty="0"/>
              <a:t>この間、権利を行使しないと取消権は消滅する。</a:t>
            </a:r>
            <a:endParaRPr lang="en-US" altLang="ja-JP" sz="1400" dirty="0"/>
          </a:p>
          <a:p>
            <a:r>
              <a:rPr lang="ja-JP" altLang="en-US" sz="1400" dirty="0"/>
              <a:t>そして、この</a:t>
            </a:r>
            <a:r>
              <a:rPr lang="en-US" altLang="ja-JP" sz="1400" b="1" dirty="0"/>
              <a:t>5</a:t>
            </a:r>
            <a:r>
              <a:rPr lang="ja-JP" altLang="en-US" sz="1400" b="1" dirty="0"/>
              <a:t>年、</a:t>
            </a:r>
            <a:r>
              <a:rPr lang="en-US" altLang="ja-JP" sz="1400" b="1" dirty="0"/>
              <a:t>20</a:t>
            </a:r>
            <a:r>
              <a:rPr lang="ja-JP" altLang="en-US" sz="1400" b="1" dirty="0"/>
              <a:t>年</a:t>
            </a:r>
            <a:r>
              <a:rPr lang="ja-JP" altLang="en-US" sz="1400" dirty="0"/>
              <a:t>のうち先にその期間が到来した時点で取消権は消滅する</a:t>
            </a:r>
          </a:p>
          <a:p>
            <a:endParaRPr lang="ja-JP" altLang="en-US" dirty="0"/>
          </a:p>
          <a:p>
            <a:r>
              <a:rPr lang="ja-JP" altLang="en-US" sz="1400" b="1" dirty="0"/>
              <a:t>この図で説明しますとこのようになります</a:t>
            </a:r>
          </a:p>
          <a:p>
            <a:r>
              <a:rPr kumimoji="1" lang="ja-JP" altLang="en-US" sz="1400" dirty="0"/>
              <a:t>★クリック　</a:t>
            </a:r>
            <a:r>
              <a:rPr kumimoji="1" lang="en-US" altLang="ja-JP" sz="1400" dirty="0"/>
              <a:t>18</a:t>
            </a:r>
            <a:r>
              <a:rPr kumimoji="1" lang="ja-JP" altLang="en-US" sz="1400" dirty="0"/>
              <a:t>歳　単独で追認できる</a:t>
            </a:r>
          </a:p>
          <a:p>
            <a:r>
              <a:rPr lang="ja-JP" altLang="en-US" sz="1400" dirty="0"/>
              <a:t>★クリック　</a:t>
            </a:r>
            <a:r>
              <a:rPr lang="en-US" altLang="ja-JP" sz="1400" dirty="0"/>
              <a:t>5</a:t>
            </a:r>
            <a:r>
              <a:rPr lang="ja-JP" altLang="en-US" sz="1400" dirty="0"/>
              <a:t>年で</a:t>
            </a:r>
            <a:r>
              <a:rPr lang="en-US" altLang="ja-JP" sz="1400" dirty="0"/>
              <a:t>23</a:t>
            </a:r>
            <a:r>
              <a:rPr lang="ja-JP" altLang="en-US" sz="1400" dirty="0"/>
              <a:t>歳</a:t>
            </a:r>
          </a:p>
          <a:p>
            <a:r>
              <a:rPr kumimoji="1" lang="ja-JP" altLang="en-US" sz="1400" dirty="0"/>
              <a:t>★クリック　</a:t>
            </a:r>
            <a:r>
              <a:rPr kumimoji="1" lang="en-US" altLang="ja-JP" sz="1400" dirty="0"/>
              <a:t>20</a:t>
            </a:r>
            <a:r>
              <a:rPr kumimoji="1" lang="ja-JP" altLang="en-US" sz="1400" dirty="0"/>
              <a:t>年</a:t>
            </a:r>
          </a:p>
          <a:p>
            <a:r>
              <a:rPr lang="ja-JP" altLang="en-US" sz="1400" dirty="0"/>
              <a:t>★クリック　契約して</a:t>
            </a:r>
            <a:r>
              <a:rPr lang="en-US" altLang="ja-JP" sz="1400" dirty="0"/>
              <a:t>20</a:t>
            </a:r>
            <a:r>
              <a:rPr lang="ja-JP" altLang="en-US" sz="1400" dirty="0"/>
              <a:t>年間で</a:t>
            </a:r>
            <a:r>
              <a:rPr lang="en-US" altLang="ja-JP" sz="1400" dirty="0"/>
              <a:t>37</a:t>
            </a:r>
            <a:r>
              <a:rPr lang="ja-JP" altLang="en-US" sz="1400" dirty="0"/>
              <a:t>歳</a:t>
            </a:r>
          </a:p>
          <a:p>
            <a:r>
              <a:rPr kumimoji="1" lang="ja-JP" altLang="en-US" sz="1400" dirty="0"/>
              <a:t>先に到来した時点で時効が成立する。つまりこの場合は</a:t>
            </a:r>
            <a:r>
              <a:rPr kumimoji="1" lang="en-US" altLang="ja-JP" sz="1400" dirty="0"/>
              <a:t>23</a:t>
            </a:r>
            <a:r>
              <a:rPr kumimoji="1" lang="ja-JP" altLang="en-US" sz="1400" dirty="0"/>
              <a:t>歳で消滅することになる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3311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837D17F9-E7F8-4DBD-8348-C4E3A72B57CC}"/>
              </a:ext>
            </a:extLst>
          </p:cNvPr>
          <p:cNvSpPr>
            <a:spLocks noGrp="1" noRot="1" noChangeAspect="1" noChangeArrowheads="1" noTextEdit="1"/>
          </p:cNvSpPr>
          <p:nvPr>
            <p:ph type="sldImg"/>
          </p:nvPr>
        </p:nvSpPr>
        <p:spPr>
          <a:xfrm>
            <a:off x="962025" y="406400"/>
            <a:ext cx="4811713" cy="2706688"/>
          </a:xfrm>
          <a:ln/>
        </p:spPr>
      </p:sp>
      <p:sp>
        <p:nvSpPr>
          <p:cNvPr id="63491" name="ノート プレースホルダー 2">
            <a:extLst>
              <a:ext uri="{FF2B5EF4-FFF2-40B4-BE49-F238E27FC236}">
                <a16:creationId xmlns:a16="http://schemas.microsoft.com/office/drawing/2014/main" id="{D2C20A6A-D64B-444E-8507-BB551D660130}"/>
              </a:ext>
            </a:extLst>
          </p:cNvPr>
          <p:cNvSpPr>
            <a:spLocks noGrp="1" noChangeArrowheads="1"/>
          </p:cNvSpPr>
          <p:nvPr>
            <p:ph type="body" idx="1"/>
          </p:nvPr>
        </p:nvSpPr>
        <p:spPr>
          <a:xfrm>
            <a:off x="555037" y="3246348"/>
            <a:ext cx="5761294" cy="6989232"/>
          </a:xfrm>
          <a:noFill/>
        </p:spPr>
        <p:txBody>
          <a:bodyPr/>
          <a:lstStyle/>
          <a:p>
            <a:pPr lvl="0"/>
            <a:r>
              <a:rPr lang="ja-JP" altLang="en-US" sz="1400" dirty="0">
                <a:solidFill>
                  <a:prstClr val="black"/>
                </a:solidFill>
              </a:rPr>
              <a:t>制限行為能力者制度とは</a:t>
            </a:r>
          </a:p>
          <a:p>
            <a:pPr lvl="0"/>
            <a:r>
              <a:rPr lang="ja-JP" altLang="en-US" sz="1400" dirty="0">
                <a:solidFill>
                  <a:prstClr val="black"/>
                </a:solidFill>
              </a:rPr>
              <a:t>私たちが売買契約をして商品を買う場合、物を引き取る代わりにお金を支払いますが、これを法律的に説明すると、商品を買った人は物を引き渡してくださいという権利と、お金を支払わなければ成らない義務が生じます</a:t>
            </a:r>
          </a:p>
          <a:p>
            <a:pPr lvl="0"/>
            <a:r>
              <a:rPr lang="ja-JP" altLang="en-US" sz="1400" dirty="0">
                <a:solidFill>
                  <a:prstClr val="black"/>
                </a:solidFill>
              </a:rPr>
              <a:t>これに対して、商品を売った人はその逆の権利と義務が生じることになります。</a:t>
            </a:r>
          </a:p>
          <a:p>
            <a:pPr lvl="0"/>
            <a:r>
              <a:rPr lang="ja-JP" altLang="en-US" sz="1400" dirty="0">
                <a:solidFill>
                  <a:prstClr val="black"/>
                </a:solidFill>
              </a:rPr>
              <a:t>その結果、その人が損しようが、得しようが自分で責任をとるように定められています。これを</a:t>
            </a:r>
            <a:r>
              <a:rPr lang="ja-JP" altLang="en-US" sz="1400" b="1" dirty="0">
                <a:solidFill>
                  <a:prstClr val="black"/>
                </a:solidFill>
              </a:rPr>
              <a:t>自己責任の原則</a:t>
            </a:r>
            <a:r>
              <a:rPr lang="ja-JP" altLang="en-US" sz="1400" dirty="0">
                <a:solidFill>
                  <a:prstClr val="black"/>
                </a:solidFill>
              </a:rPr>
              <a:t>といいます。</a:t>
            </a:r>
          </a:p>
          <a:p>
            <a:pPr lvl="0"/>
            <a:r>
              <a:rPr lang="ja-JP" altLang="en-US" sz="1400" dirty="0">
                <a:solidFill>
                  <a:prstClr val="black"/>
                </a:solidFill>
              </a:rPr>
              <a:t>これは、各人が損得を判断する能力があるからです。</a:t>
            </a:r>
          </a:p>
          <a:p>
            <a:pPr lvl="0"/>
            <a:endParaRPr lang="en-US" altLang="ja-JP" sz="1400" dirty="0">
              <a:solidFill>
                <a:prstClr val="black"/>
              </a:solidFill>
            </a:endParaRPr>
          </a:p>
          <a:p>
            <a:pPr lvl="0"/>
            <a:r>
              <a:rPr lang="ja-JP" altLang="en-US" sz="1400" dirty="0">
                <a:solidFill>
                  <a:prstClr val="black"/>
                </a:solidFill>
              </a:rPr>
              <a:t>ここで、買主</a:t>
            </a:r>
            <a:r>
              <a:rPr lang="en-US" altLang="ja-JP" sz="1400" dirty="0">
                <a:solidFill>
                  <a:prstClr val="black"/>
                </a:solidFill>
              </a:rPr>
              <a:t>B</a:t>
            </a:r>
            <a:r>
              <a:rPr lang="ja-JP" altLang="en-US" sz="1400" dirty="0">
                <a:solidFill>
                  <a:prstClr val="black"/>
                </a:solidFill>
              </a:rPr>
              <a:t>が未成年者であったらどうでしょうか</a:t>
            </a:r>
            <a:r>
              <a:rPr lang="en-US" altLang="ja-JP" sz="1400" dirty="0">
                <a:solidFill>
                  <a:prstClr val="black"/>
                </a:solidFill>
              </a:rPr>
              <a:t>?</a:t>
            </a:r>
          </a:p>
          <a:p>
            <a:pPr lvl="0"/>
            <a:r>
              <a:rPr lang="en-US" altLang="ja-JP" sz="1400" b="1" dirty="0">
                <a:solidFill>
                  <a:prstClr val="black"/>
                </a:solidFill>
              </a:rPr>
              <a:t>★</a:t>
            </a:r>
            <a:r>
              <a:rPr lang="ja-JP" altLang="en-US" sz="1400" b="1" dirty="0">
                <a:solidFill>
                  <a:prstClr val="black"/>
                </a:solidFill>
              </a:rPr>
              <a:t>クリック</a:t>
            </a:r>
          </a:p>
          <a:p>
            <a:pPr lvl="0"/>
            <a:r>
              <a:rPr lang="ja-JP" altLang="en-US" sz="1400" dirty="0">
                <a:solidFill>
                  <a:prstClr val="black"/>
                </a:solidFill>
              </a:rPr>
              <a:t>もしこの未成年者</a:t>
            </a:r>
            <a:r>
              <a:rPr lang="en-US" altLang="ja-JP" sz="1400" dirty="0">
                <a:solidFill>
                  <a:prstClr val="black"/>
                </a:solidFill>
              </a:rPr>
              <a:t>B</a:t>
            </a:r>
            <a:r>
              <a:rPr lang="ja-JP" altLang="en-US" sz="1400" dirty="0">
                <a:solidFill>
                  <a:prstClr val="black"/>
                </a:solidFill>
              </a:rPr>
              <a:t>に、この責任を負わせたら、どうなるだろうか！</a:t>
            </a:r>
          </a:p>
          <a:p>
            <a:pPr lvl="0"/>
            <a:r>
              <a:rPr lang="ja-JP" altLang="en-US" sz="1400" dirty="0">
                <a:solidFill>
                  <a:prstClr val="black"/>
                </a:solidFill>
              </a:rPr>
              <a:t>簡単にいえば、物を安く売らされたり、高く買わされたりしても</a:t>
            </a:r>
          </a:p>
          <a:p>
            <a:pPr lvl="0"/>
            <a:r>
              <a:rPr lang="ja-JP" altLang="en-US" sz="1400" b="1" dirty="0">
                <a:solidFill>
                  <a:prstClr val="black"/>
                </a:solidFill>
              </a:rPr>
              <a:t>この自己責任の原則に従えば文句が言えない</a:t>
            </a:r>
            <a:r>
              <a:rPr lang="ja-JP" altLang="en-US" sz="1400" dirty="0">
                <a:solidFill>
                  <a:prstClr val="black"/>
                </a:solidFill>
              </a:rPr>
              <a:t>。</a:t>
            </a:r>
          </a:p>
          <a:p>
            <a:pPr lvl="0"/>
            <a:r>
              <a:rPr lang="ja-JP" altLang="en-US" sz="1400" dirty="0">
                <a:solidFill>
                  <a:prstClr val="black"/>
                </a:solidFill>
              </a:rPr>
              <a:t>この問題を解決しようとしているのが、制限能力者制度である。</a:t>
            </a:r>
          </a:p>
          <a:p>
            <a:pPr lvl="0"/>
            <a:endParaRPr lang="en-US" altLang="ja-JP" sz="1400" dirty="0">
              <a:solidFill>
                <a:prstClr val="black"/>
              </a:solidFill>
            </a:endParaRPr>
          </a:p>
          <a:p>
            <a:pPr lvl="0"/>
            <a:endParaRPr lang="en-US" altLang="ja-JP" sz="1400" dirty="0">
              <a:solidFill>
                <a:prstClr val="black"/>
              </a:solidFill>
            </a:endParaRPr>
          </a:p>
          <a:p>
            <a:pPr eaLnBrk="1" hangingPunct="1"/>
            <a:endParaRPr lang="ja-JP" altLang="en-US" dirty="0"/>
          </a:p>
        </p:txBody>
      </p:sp>
      <p:sp>
        <p:nvSpPr>
          <p:cNvPr id="63492" name="スライド番号プレースホルダー 3">
            <a:extLst>
              <a:ext uri="{FF2B5EF4-FFF2-40B4-BE49-F238E27FC236}">
                <a16:creationId xmlns:a16="http://schemas.microsoft.com/office/drawing/2014/main" id="{847745B7-A4C7-4A69-BE40-9B33465ED5F1}"/>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541DA4-07DC-4B68-8F9D-922D7E9A772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463675"/>
            <a:ext cx="7018338" cy="3948113"/>
          </a:xfrm>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266949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372A0F3-DFE9-4337-94CF-ABFAE6A153DD}"/>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96EDF0-C128-43A1-9365-5EC2A391A849}"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0355" name="Rectangle 2">
            <a:extLst>
              <a:ext uri="{FF2B5EF4-FFF2-40B4-BE49-F238E27FC236}">
                <a16:creationId xmlns:a16="http://schemas.microsoft.com/office/drawing/2014/main" id="{3BC2C800-DF3A-4972-92C7-DC54DC10DAF0}"/>
              </a:ext>
            </a:extLst>
          </p:cNvPr>
          <p:cNvSpPr>
            <a:spLocks noGrp="1" noRot="1" noChangeAspect="1" noChangeArrowheads="1" noTextEdit="1"/>
          </p:cNvSpPr>
          <p:nvPr>
            <p:ph type="sldImg"/>
          </p:nvPr>
        </p:nvSpPr>
        <p:spPr>
          <a:xfrm>
            <a:off x="-44450" y="930275"/>
            <a:ext cx="6827838" cy="3841750"/>
          </a:xfrm>
          <a:ln/>
        </p:spPr>
      </p:sp>
      <p:sp>
        <p:nvSpPr>
          <p:cNvPr id="100356" name="Rectangle 3">
            <a:extLst>
              <a:ext uri="{FF2B5EF4-FFF2-40B4-BE49-F238E27FC236}">
                <a16:creationId xmlns:a16="http://schemas.microsoft.com/office/drawing/2014/main" id="{A4F89005-F975-4BFC-97B7-08D00B4D4AF6}"/>
              </a:ext>
            </a:extLst>
          </p:cNvPr>
          <p:cNvSpPr>
            <a:spLocks noGrp="1" noChangeArrowheads="1"/>
          </p:cNvSpPr>
          <p:nvPr>
            <p:ph type="body" idx="1"/>
          </p:nvPr>
        </p:nvSpPr>
        <p:spPr>
          <a:xfrm>
            <a:off x="597330" y="4945330"/>
            <a:ext cx="5618054" cy="4901105"/>
          </a:xfrm>
          <a:noFill/>
        </p:spPr>
        <p:txBody>
          <a:bodyPr/>
          <a:lstStyle/>
          <a:p>
            <a:r>
              <a:rPr lang="ja-JP" altLang="en-US" sz="1400" dirty="0"/>
              <a:t>ここでは売買契約の事例を用いて説明します。</a:t>
            </a:r>
            <a:endParaRPr lang="en-US" altLang="ja-JP" sz="1400" dirty="0"/>
          </a:p>
          <a:p>
            <a:r>
              <a:rPr lang="ja-JP" altLang="en-US" sz="1400" dirty="0"/>
              <a:t>例えばＡがＢに対して、１、０００万円で土地を売ってくださいと</a:t>
            </a:r>
          </a:p>
          <a:p>
            <a:r>
              <a:rPr lang="ja-JP" altLang="en-US" sz="1400" dirty="0"/>
              <a:t>申込みの意思表示をし、それに対しＢが売りましょうと</a:t>
            </a:r>
          </a:p>
          <a:p>
            <a:r>
              <a:rPr lang="ja-JP" altLang="en-US" sz="1400" dirty="0"/>
              <a:t>承諾の意思表示をすればＡＢ間の契約は一応成立することになります。</a:t>
            </a:r>
          </a:p>
          <a:p>
            <a:r>
              <a:rPr lang="ja-JP" altLang="en-US" sz="1400" dirty="0"/>
              <a:t>その結果ＡにはＢに対して土地を引き渡せという権利と代金を支払う義務が同時に発生いします。</a:t>
            </a:r>
          </a:p>
          <a:p>
            <a:r>
              <a:rPr lang="ja-JP" altLang="en-US" sz="1400" dirty="0"/>
              <a:t>一方、ＢにもＡに対してその反対の権利と義務が発生することになる。</a:t>
            </a:r>
          </a:p>
          <a:p>
            <a:endParaRPr lang="ja-JP" altLang="en-US" sz="1400" dirty="0"/>
          </a:p>
          <a:p>
            <a:r>
              <a:rPr lang="ja-JP" altLang="en-US" sz="1400" dirty="0"/>
              <a:t>このように権利を取得し義務を負担するためには、</a:t>
            </a:r>
          </a:p>
          <a:p>
            <a:r>
              <a:rPr lang="ja-JP" altLang="en-US" sz="1400" b="1" dirty="0"/>
              <a:t>原則として</a:t>
            </a:r>
          </a:p>
          <a:p>
            <a:r>
              <a:rPr lang="ja-JP" altLang="en-US" sz="1400" b="1" dirty="0"/>
              <a:t>①その意思は本人の本心に基づくものでなければなりません</a:t>
            </a:r>
            <a:r>
              <a:rPr lang="ja-JP" altLang="en-US" sz="1400" dirty="0"/>
              <a:t>、そして</a:t>
            </a:r>
          </a:p>
          <a:p>
            <a:r>
              <a:rPr lang="ja-JP" altLang="en-US" sz="1400" b="1" dirty="0"/>
              <a:t>②その本人の意思と表示が一致しなければならな</a:t>
            </a:r>
            <a:r>
              <a:rPr lang="ja-JP" altLang="en-US" sz="1400" dirty="0"/>
              <a:t>い。</a:t>
            </a:r>
          </a:p>
          <a:p>
            <a:r>
              <a:rPr lang="ja-JP" altLang="en-US" sz="1400" dirty="0"/>
              <a:t>さらに、その契約が有効に成立するためには</a:t>
            </a:r>
          </a:p>
          <a:p>
            <a:r>
              <a:rPr lang="ja-JP" altLang="en-US" sz="1400" b="1" dirty="0"/>
              <a:t>③互いのその承諾と申し込みの意思表示が互いに合致したものでなければならない。</a:t>
            </a:r>
          </a:p>
          <a:p>
            <a:r>
              <a:rPr lang="ja-JP" altLang="en-US" sz="1400" dirty="0"/>
              <a:t>もし意思と表示が一致していなければその契約は無効になり取消をする事が出来るということになってきます</a:t>
            </a:r>
          </a:p>
          <a:p>
            <a:r>
              <a:rPr lang="ja-JP" altLang="en-US" sz="1400" b="1" dirty="0"/>
              <a:t>④ただし、互いの意思が合致してもその契約が公序良俗に違反するような契約は無効になります</a:t>
            </a:r>
          </a:p>
          <a:p>
            <a:pPr eaLnBrk="1" hangingPunct="1"/>
            <a:endParaRPr lang="ja-JP" altLang="ja-JP"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1" dirty="0"/>
              <a:t>②意思能力は</a:t>
            </a:r>
            <a:r>
              <a:rPr lang="ja-JP" altLang="en-US" sz="1400" dirty="0"/>
              <a:t>、自分の行為がもたらす結果を正常に判断できる能力の事をいう。</a:t>
            </a:r>
          </a:p>
          <a:p>
            <a:r>
              <a:rPr lang="ja-JP" altLang="en-US" sz="1400" dirty="0"/>
              <a:t>たとえば、</a:t>
            </a:r>
            <a:r>
              <a:rPr lang="ja-JP" altLang="en-US" sz="1400" b="1" dirty="0"/>
              <a:t>幼児や酩酊者</a:t>
            </a:r>
            <a:r>
              <a:rPr lang="ja-JP" altLang="en-US" sz="1400" dirty="0"/>
              <a:t>は意思能力に欠けている者である。意思能力を有しなかったときは、その法律行為は、</a:t>
            </a:r>
            <a:r>
              <a:rPr lang="ja-JP" altLang="en-US" sz="1400" b="1" dirty="0"/>
              <a:t>無効となる</a:t>
            </a:r>
            <a:r>
              <a:rPr lang="ja-JP" altLang="en-US" sz="1400" dirty="0"/>
              <a:t>。</a:t>
            </a:r>
            <a:r>
              <a:rPr lang="en-US" altLang="ja-JP" sz="1400" b="1" dirty="0"/>
              <a:t>(6</a:t>
            </a:r>
            <a:r>
              <a:rPr lang="ja-JP" altLang="en-US" sz="1400" b="1" dirty="0"/>
              <a:t>～</a:t>
            </a:r>
            <a:r>
              <a:rPr lang="en-US" altLang="ja-JP" sz="1400" b="1" dirty="0"/>
              <a:t>7</a:t>
            </a:r>
            <a:r>
              <a:rPr lang="ja-JP" altLang="en-US" sz="1400" b="1" dirty="0"/>
              <a:t>才程度の知的能力であるとされている</a:t>
            </a:r>
            <a:r>
              <a:rPr lang="en-US" altLang="ja-JP" sz="1400" b="1" dirty="0"/>
              <a:t>)</a:t>
            </a:r>
          </a:p>
          <a:p>
            <a:endParaRPr lang="en-US" altLang="ja-JP" sz="1400" dirty="0"/>
          </a:p>
          <a:p>
            <a:r>
              <a:rPr lang="en-US" altLang="ja-JP" sz="1400" dirty="0"/>
              <a:t>➂</a:t>
            </a:r>
            <a:r>
              <a:rPr lang="ja-JP" altLang="en-US" sz="1400" dirty="0"/>
              <a:t>行為能力とは、</a:t>
            </a:r>
            <a:r>
              <a:rPr lang="ja-JP" altLang="en-US" sz="1400" b="1" dirty="0"/>
              <a:t>単独で確定的に有効な取引をなしうる能力を行為能力という。</a:t>
            </a:r>
            <a:endParaRPr lang="en-US" altLang="ja-JP" sz="1400" b="1" dirty="0"/>
          </a:p>
          <a:p>
            <a:endParaRPr lang="ja-JP" altLang="en-US" sz="1400" b="1" dirty="0"/>
          </a:p>
          <a:p>
            <a:r>
              <a:rPr lang="ja-JP" altLang="en-US" sz="1400" b="1" dirty="0"/>
              <a:t>以上のことから、これらの能力の関係を図にすると以下のようになります。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68891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このように契約とは、</a:t>
            </a:r>
            <a:r>
              <a:rPr lang="ja-JP" altLang="en-US" sz="1400" b="1" dirty="0"/>
              <a:t>互いの申込みと承諾が一致</a:t>
            </a:r>
            <a:r>
              <a:rPr lang="ja-JP" altLang="en-US" sz="1400" dirty="0"/>
              <a:t>することにより成立します。</a:t>
            </a:r>
            <a:endParaRPr lang="en-US" altLang="ja-JP" sz="1400" dirty="0"/>
          </a:p>
          <a:p>
            <a:endParaRPr lang="en-US" altLang="ja-JP" sz="1400" dirty="0"/>
          </a:p>
          <a:p>
            <a:r>
              <a:rPr lang="ja-JP" altLang="en-US" sz="1400" dirty="0"/>
              <a:t>この場合、意思と表示が一致する場合には問題はないのであるが、</a:t>
            </a:r>
            <a:r>
              <a:rPr lang="ja-JP" altLang="en-US" sz="1400" b="1" dirty="0"/>
              <a:t>意思と表示が一致</a:t>
            </a:r>
            <a:r>
              <a:rPr lang="ja-JP" altLang="en-US" sz="1400" dirty="0"/>
              <a:t>しない場合や、</a:t>
            </a:r>
            <a:endParaRPr lang="en-US" altLang="ja-JP" sz="1400" dirty="0"/>
          </a:p>
          <a:p>
            <a:r>
              <a:rPr lang="ja-JP" altLang="en-US" sz="1400" dirty="0"/>
              <a:t>意思と表示は一致するものの、その</a:t>
            </a:r>
            <a:r>
              <a:rPr lang="ja-JP" altLang="en-US" sz="1400" b="1" dirty="0"/>
              <a:t>意思を形成する動機</a:t>
            </a:r>
            <a:r>
              <a:rPr lang="ja-JP" altLang="en-US" sz="1400" dirty="0"/>
              <a:t>に欠陥があった場合が問題となります。</a:t>
            </a:r>
          </a:p>
          <a:p>
            <a:r>
              <a:rPr lang="ja-JP" altLang="en-US" sz="1400" b="1" dirty="0"/>
              <a:t>表意者の真意と表示の間にズレ</a:t>
            </a:r>
            <a:r>
              <a:rPr lang="ja-JP" altLang="en-US" sz="1400" dirty="0"/>
              <a:t>がある場合に意思の効力をどのように考えるかは、民法の基本問題です。</a:t>
            </a:r>
            <a:endParaRPr lang="en-US" altLang="ja-JP" sz="1400" dirty="0"/>
          </a:p>
          <a:p>
            <a:r>
              <a:rPr lang="ja-JP" altLang="en-US" sz="1400" dirty="0"/>
              <a:t>民法ではこの意思のズレを</a:t>
            </a:r>
            <a:r>
              <a:rPr lang="ja-JP" altLang="en-US" sz="1400" b="1" dirty="0"/>
              <a:t>意思主義と表示主義</a:t>
            </a:r>
            <a:r>
              <a:rPr lang="ja-JP" altLang="en-US" sz="1400" dirty="0"/>
              <a:t>の両者に使い分けています。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2234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7100" y="922338"/>
            <a:ext cx="4552950" cy="2562225"/>
          </a:xfrm>
        </p:spPr>
      </p:sp>
      <p:sp>
        <p:nvSpPr>
          <p:cNvPr id="3" name="ノート プレースホルダー 2"/>
          <p:cNvSpPr>
            <a:spLocks noGrp="1"/>
          </p:cNvSpPr>
          <p:nvPr>
            <p:ph type="body" idx="1"/>
          </p:nvPr>
        </p:nvSpPr>
        <p:spPr>
          <a:xfrm>
            <a:off x="508461" y="3581102"/>
            <a:ext cx="5971374" cy="6468087"/>
          </a:xfrm>
        </p:spPr>
        <p:txBody>
          <a:bodyPr/>
          <a:lstStyle/>
          <a:p>
            <a:r>
              <a:rPr kumimoji="1" lang="ja-JP" altLang="en-US" sz="1400" dirty="0"/>
              <a:t>ここからは、その意思主義と表示主義の解説をしてまいります。</a:t>
            </a:r>
            <a:endParaRPr kumimoji="1" lang="en-US" altLang="ja-JP" sz="1400" dirty="0"/>
          </a:p>
          <a:p>
            <a:r>
              <a:rPr kumimoji="1" lang="ja-JP" altLang="en-US" sz="1400" b="1" dirty="0"/>
              <a:t>表示主義には</a:t>
            </a:r>
          </a:p>
          <a:p>
            <a:r>
              <a:rPr lang="ja-JP" altLang="en-US" sz="1400" dirty="0"/>
              <a:t>心裡留保</a:t>
            </a:r>
          </a:p>
          <a:p>
            <a:r>
              <a:rPr kumimoji="1" lang="ja-JP" altLang="en-US" sz="1400" dirty="0"/>
              <a:t>虚偽表示</a:t>
            </a:r>
          </a:p>
          <a:p>
            <a:r>
              <a:rPr lang="ja-JP" altLang="en-US" sz="1400" dirty="0"/>
              <a:t>錯誤</a:t>
            </a:r>
          </a:p>
          <a:p>
            <a:r>
              <a:rPr kumimoji="1" lang="ja-JP" altLang="en-US" sz="1400" dirty="0"/>
              <a:t>を定めています。</a:t>
            </a:r>
          </a:p>
          <a:p>
            <a:r>
              <a:rPr kumimoji="1" lang="ja-JP" altLang="en-US" sz="1400" dirty="0"/>
              <a:t>心裡留保とは～</a:t>
            </a:r>
          </a:p>
          <a:p>
            <a:r>
              <a:rPr lang="ja-JP" altLang="en-US" sz="1400" dirty="0"/>
              <a:t>虚偽表示とは～</a:t>
            </a:r>
          </a:p>
          <a:p>
            <a:r>
              <a:rPr kumimoji="1" lang="ja-JP" altLang="en-US" sz="1400" dirty="0"/>
              <a:t>錯誤とは～</a:t>
            </a:r>
            <a:endParaRPr kumimoji="1" lang="en-US" altLang="ja-JP" sz="1400" dirty="0"/>
          </a:p>
          <a:p>
            <a:r>
              <a:rPr lang="ja-JP" altLang="en-US" sz="1400" b="1" dirty="0"/>
              <a:t>これらは</a:t>
            </a:r>
            <a:r>
              <a:rPr lang="ja-JP" altLang="en-US" sz="1400" b="1" dirty="0" err="1"/>
              <a:t>の</a:t>
            </a:r>
            <a:r>
              <a:rPr lang="en-US" altLang="ja-JP" sz="1400" b="1" dirty="0"/>
              <a:t>3</a:t>
            </a:r>
            <a:r>
              <a:rPr lang="ja-JP" altLang="en-US" sz="1400" b="1" dirty="0"/>
              <a:t>つは、思っている事と表示にズレがあった場合です</a:t>
            </a:r>
            <a:r>
              <a:rPr lang="ja-JP" altLang="en-US" sz="1400" dirty="0"/>
              <a:t>。</a:t>
            </a:r>
          </a:p>
          <a:p>
            <a:r>
              <a:rPr lang="ja-JP" altLang="en-US" sz="1400" dirty="0"/>
              <a:t>以前は思っている事と表示していることにずれがある</a:t>
            </a:r>
            <a:r>
              <a:rPr lang="ja-JP" altLang="en-US" sz="1400" b="1" dirty="0"/>
              <a:t>ので無効か有効と定めていましたが、錯誤に関しては法改正により</a:t>
            </a:r>
            <a:endParaRPr lang="en-US" altLang="ja-JP" sz="1400" b="1" dirty="0"/>
          </a:p>
          <a:p>
            <a:r>
              <a:rPr lang="ja-JP" altLang="en-US" sz="1400" b="1" dirty="0"/>
              <a:t>★クリック　取消</a:t>
            </a:r>
          </a:p>
          <a:p>
            <a:r>
              <a:rPr lang="ja-JP" altLang="en-US" sz="1400" dirty="0"/>
              <a:t>取消と定めました。ここは注意が必要です</a:t>
            </a:r>
            <a:endParaRPr lang="en-US" altLang="ja-JP" sz="1400" dirty="0"/>
          </a:p>
          <a:p>
            <a:r>
              <a:rPr lang="ja-JP" altLang="en-US" sz="1400" b="1" dirty="0"/>
              <a:t>次は意思主義です</a:t>
            </a:r>
            <a:r>
              <a:rPr lang="ja-JP" altLang="en-US" sz="1400" dirty="0"/>
              <a:t>。意思主義は</a:t>
            </a:r>
            <a:r>
              <a:rPr lang="ja-JP" altLang="en-US" sz="1400" b="1" dirty="0"/>
              <a:t>思っている事と表示している事は一致</a:t>
            </a:r>
            <a:r>
              <a:rPr lang="ja-JP" altLang="en-US" sz="1400" dirty="0"/>
              <a:t>していますが、その意思を形成する動機に問題があった場合です。</a:t>
            </a:r>
          </a:p>
          <a:p>
            <a:r>
              <a:rPr lang="ja-JP" altLang="en-US" sz="1400" dirty="0"/>
              <a:t>要</a:t>
            </a:r>
            <a:r>
              <a:rPr lang="ja-JP" altLang="en-US" sz="1400" b="1" dirty="0"/>
              <a:t>するに効果意思と真意に違いがあった場合</a:t>
            </a:r>
            <a:r>
              <a:rPr lang="ja-JP" altLang="en-US" sz="1400" dirty="0"/>
              <a:t>です。</a:t>
            </a:r>
          </a:p>
          <a:p>
            <a:r>
              <a:rPr lang="ja-JP" altLang="en-US" sz="1400" b="1" dirty="0"/>
              <a:t>意思主義には</a:t>
            </a:r>
          </a:p>
          <a:p>
            <a:r>
              <a:rPr lang="ja-JP" altLang="en-US" sz="1400" dirty="0"/>
              <a:t>詐欺・強迫の二つです。</a:t>
            </a:r>
          </a:p>
          <a:p>
            <a:r>
              <a:rPr lang="ja-JP" altLang="en-US" sz="1400" dirty="0"/>
              <a:t>詐欺とは～</a:t>
            </a:r>
          </a:p>
          <a:p>
            <a:r>
              <a:rPr lang="ja-JP" altLang="en-US" sz="1400" dirty="0"/>
              <a:t>強迫とは～</a:t>
            </a:r>
          </a:p>
          <a:p>
            <a:r>
              <a:rPr lang="ja-JP" altLang="en-US" sz="1400" dirty="0"/>
              <a:t>これらは一応本人の意思と表示は一致していますので</a:t>
            </a:r>
          </a:p>
          <a:p>
            <a:r>
              <a:rPr lang="ja-JP" altLang="en-US" sz="1400" dirty="0"/>
              <a:t>いずれも</a:t>
            </a:r>
            <a:r>
              <a:rPr lang="ja-JP" altLang="en-US" sz="1400" b="1" dirty="0"/>
              <a:t>取消す事ができると定めています</a:t>
            </a:r>
            <a:r>
              <a:rPr lang="ja-JP" altLang="en-US" sz="1400" dirty="0"/>
              <a:t>。</a:t>
            </a:r>
          </a:p>
          <a:p>
            <a:r>
              <a:rPr lang="ja-JP" altLang="en-US" sz="1400" dirty="0"/>
              <a:t>試験では、これら取消か、無効かの違いが出題されますので、明確にその違いを覚えてください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78144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ではで、心裡留保からまじめます</a:t>
            </a:r>
            <a:endParaRPr lang="en-US" altLang="ja-JP" sz="1400" dirty="0"/>
          </a:p>
          <a:p>
            <a:r>
              <a:rPr lang="ja-JP" altLang="en-US" sz="1400" dirty="0"/>
              <a:t>契約を締結する気もないのにそんな素振りを見せた場合に　⇒　冗談で済まされるか？</a:t>
            </a:r>
          </a:p>
          <a:p>
            <a:r>
              <a:rPr lang="ja-JP" altLang="en-US" sz="1400" dirty="0"/>
              <a:t>このように冗談で言っている者は自分の意思表示と真意が違うことを承知しています。</a:t>
            </a:r>
          </a:p>
          <a:p>
            <a:r>
              <a:rPr lang="ja-JP" altLang="en-US" sz="1400" dirty="0"/>
              <a:t>このような意思表示を心裡留保という。</a:t>
            </a:r>
            <a:endParaRPr lang="en-US" altLang="ja-JP" sz="1400" dirty="0"/>
          </a:p>
          <a:p>
            <a:endParaRPr lang="en-US" altLang="ja-JP" sz="1400" dirty="0"/>
          </a:p>
          <a:p>
            <a:r>
              <a:rPr lang="ja-JP" altLang="en-US" sz="1400" dirty="0"/>
              <a:t>学習のポイントは</a:t>
            </a:r>
          </a:p>
          <a:p>
            <a:r>
              <a:rPr lang="ja-JP" altLang="en-US" sz="1400" dirty="0"/>
              <a:t>❶　心裡留保による意思表示に該当した場合、</a:t>
            </a:r>
          </a:p>
          <a:p>
            <a:r>
              <a:rPr lang="ja-JP" altLang="en-US" sz="1400" dirty="0"/>
              <a:t>　　 当事者間では</a:t>
            </a:r>
            <a:r>
              <a:rPr lang="ja-JP" altLang="en-US" sz="1400" b="1" dirty="0"/>
              <a:t>どのような効果</a:t>
            </a:r>
            <a:r>
              <a:rPr lang="ja-JP" altLang="en-US" sz="1400" dirty="0"/>
              <a:t>が生じるのか</a:t>
            </a:r>
          </a:p>
          <a:p>
            <a:r>
              <a:rPr lang="ja-JP" altLang="en-US" sz="1400" dirty="0"/>
              <a:t>❷　心裡留保による当事者間の契約において</a:t>
            </a:r>
            <a:r>
              <a:rPr lang="ja-JP" altLang="en-US" sz="1400" b="1" dirty="0"/>
              <a:t>無効</a:t>
            </a:r>
            <a:r>
              <a:rPr lang="ja-JP" altLang="en-US" sz="1400" dirty="0"/>
              <a:t>になった場合、</a:t>
            </a:r>
          </a:p>
          <a:p>
            <a:r>
              <a:rPr lang="ja-JP" altLang="en-US" sz="1400" dirty="0"/>
              <a:t>     その効果は</a:t>
            </a:r>
            <a:r>
              <a:rPr lang="ja-JP" altLang="en-US" sz="1400" b="1" dirty="0"/>
              <a:t>善意の第三者</a:t>
            </a:r>
            <a:r>
              <a:rPr lang="ja-JP" altLang="en-US" sz="1400" dirty="0"/>
              <a:t>にどのような影響を及ぼすのか</a:t>
            </a:r>
          </a:p>
          <a:p>
            <a:endParaRPr lang="ja-JP" altLang="en-US" sz="14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5418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00200" y="255588"/>
            <a:ext cx="3338513" cy="1879600"/>
          </a:xfrm>
        </p:spPr>
      </p:sp>
      <p:sp>
        <p:nvSpPr>
          <p:cNvPr id="3" name="ノート プレースホルダー 2"/>
          <p:cNvSpPr>
            <a:spLocks noGrp="1"/>
          </p:cNvSpPr>
          <p:nvPr>
            <p:ph type="body" idx="1"/>
          </p:nvPr>
        </p:nvSpPr>
        <p:spPr>
          <a:xfrm>
            <a:off x="532172" y="2134674"/>
            <a:ext cx="5933543" cy="7395837"/>
          </a:xfrm>
        </p:spPr>
        <p:txBody>
          <a:bodyPr/>
          <a:lstStyle/>
          <a:p>
            <a:r>
              <a:rPr lang="ja-JP" altLang="en-US" b="1" dirty="0"/>
              <a:t>では、ここでこの図を使って解説してまいります</a:t>
            </a:r>
            <a:endParaRPr lang="en-US" altLang="ja-JP" b="1" dirty="0"/>
          </a:p>
          <a:p>
            <a:r>
              <a:rPr lang="ja-JP" altLang="en-US" b="1" dirty="0"/>
              <a:t>（１）買う気もないのに買うと言ったらどうなるか？</a:t>
            </a:r>
          </a:p>
          <a:p>
            <a:r>
              <a:rPr lang="en-US" altLang="ja-JP" b="1" dirty="0"/>
              <a:t>A</a:t>
            </a:r>
            <a:r>
              <a:rPr lang="ja-JP" altLang="en-US" b="1" dirty="0"/>
              <a:t>が</a:t>
            </a:r>
            <a:r>
              <a:rPr lang="en-US" altLang="ja-JP" b="1" dirty="0"/>
              <a:t>B</a:t>
            </a:r>
            <a:r>
              <a:rPr lang="ja-JP" altLang="en-US" b="1" dirty="0"/>
              <a:t>の宝石店に来店し</a:t>
            </a:r>
          </a:p>
          <a:p>
            <a:r>
              <a:rPr lang="ja-JP" altLang="en-US" dirty="0"/>
              <a:t>もし、Ａが買う気もないのにＢ宝石店にこの１、０００万円のダイヤをちょうだいなと、店員に冗談を言って契約したら！Ａはどうなるのか？</a:t>
            </a:r>
            <a:endParaRPr lang="en-US" altLang="ja-JP" dirty="0"/>
          </a:p>
          <a:p>
            <a:endParaRPr lang="en-US" altLang="ja-JP" dirty="0"/>
          </a:p>
          <a:p>
            <a:r>
              <a:rPr lang="ja-JP" altLang="en-US" dirty="0"/>
              <a:t>心裡留保による意思表示をした人というのは、自分は心に無い事をいっているという事が分かっているわけであるから保護してあげる必要はありません。</a:t>
            </a:r>
          </a:p>
          <a:p>
            <a:r>
              <a:rPr lang="ja-JP" altLang="en-US" b="1" dirty="0"/>
              <a:t>逆に心裡留保の相手方</a:t>
            </a:r>
            <a:r>
              <a:rPr lang="ja-JP" altLang="en-US" dirty="0"/>
              <a:t>Ｂ宝石店側は、</a:t>
            </a:r>
            <a:r>
              <a:rPr lang="ja-JP" altLang="en-US" b="1" dirty="0"/>
              <a:t>売却済</a:t>
            </a:r>
            <a:r>
              <a:rPr lang="ja-JP" altLang="en-US" dirty="0"/>
              <a:t>として誰かが買いたいといっても売るわけには行かず、約束した日にちまで待たなければならない。</a:t>
            </a:r>
          </a:p>
          <a:p>
            <a:r>
              <a:rPr lang="ja-JP" altLang="en-US" dirty="0"/>
              <a:t>本来なら、そのような約束が無ければ、</a:t>
            </a:r>
            <a:r>
              <a:rPr lang="ja-JP" altLang="en-US" b="1" dirty="0"/>
              <a:t>売る事が出来たわけだ。</a:t>
            </a:r>
          </a:p>
          <a:p>
            <a:endParaRPr lang="ja-JP" altLang="en-US" b="1" dirty="0"/>
          </a:p>
          <a:p>
            <a:r>
              <a:rPr lang="ja-JP" altLang="en-US" dirty="0"/>
              <a:t>その後でＡがあれは冗談だといってもそれで済まされるわけにはいかない。</a:t>
            </a:r>
          </a:p>
          <a:p>
            <a:r>
              <a:rPr lang="ja-JP" altLang="en-US" dirty="0"/>
              <a:t>そこで、</a:t>
            </a:r>
            <a:r>
              <a:rPr lang="ja-JP" altLang="en-US" b="1" dirty="0"/>
              <a:t>取引の安全を図り心裡留保の意思表示は</a:t>
            </a:r>
            <a:r>
              <a:rPr lang="en-US" altLang="ja-JP" b="1" dirty="0"/>
              <a:t>B</a:t>
            </a:r>
            <a:r>
              <a:rPr lang="ja-JP" altLang="en-US" b="1" dirty="0"/>
              <a:t>宝石店が善意無過失であれば、</a:t>
            </a:r>
          </a:p>
          <a:p>
            <a:r>
              <a:rPr lang="ja-JP" altLang="en-US" b="1" dirty="0"/>
              <a:t>★クリック　</a:t>
            </a:r>
            <a:r>
              <a:rPr lang="en-US" altLang="ja-JP" b="1" dirty="0"/>
              <a:t>A</a:t>
            </a:r>
            <a:r>
              <a:rPr lang="ja-JP" altLang="en-US" b="1" dirty="0"/>
              <a:t>は</a:t>
            </a:r>
            <a:r>
              <a:rPr lang="en-US" altLang="ja-JP" b="1" dirty="0"/>
              <a:t>B</a:t>
            </a:r>
            <a:r>
              <a:rPr lang="ja-JP" altLang="en-US" b="1" dirty="0"/>
              <a:t>に対抗できないとした。そのまま有効になる</a:t>
            </a:r>
            <a:r>
              <a:rPr lang="ja-JP" altLang="en-US" dirty="0"/>
              <a:t>（第９３条）。</a:t>
            </a:r>
          </a:p>
          <a:p>
            <a:r>
              <a:rPr lang="ja-JP" altLang="en-US" dirty="0"/>
              <a:t>Ａを保護する必要はない。</a:t>
            </a:r>
          </a:p>
          <a:p>
            <a:r>
              <a:rPr lang="ja-JP" altLang="en-US" b="1" dirty="0"/>
              <a:t>しかし、場合によっては無効となることがある</a:t>
            </a:r>
            <a:r>
              <a:rPr lang="en-US" altLang="ja-JP" b="1" dirty="0"/>
              <a:t>(</a:t>
            </a:r>
            <a:r>
              <a:rPr lang="ja-JP" altLang="en-US" b="1" dirty="0"/>
              <a:t>第９３条のただし書き</a:t>
            </a:r>
            <a:r>
              <a:rPr lang="en-US" altLang="ja-JP" b="1" dirty="0"/>
              <a:t>)</a:t>
            </a:r>
            <a:r>
              <a:rPr lang="ja-JP" altLang="en-US" b="1" dirty="0" err="1"/>
              <a:t>。</a:t>
            </a:r>
            <a:endParaRPr lang="ja-JP" altLang="en-US" b="1" dirty="0"/>
          </a:p>
          <a:p>
            <a:r>
              <a:rPr lang="ja-JP" altLang="en-US" dirty="0"/>
              <a:t>それは宝石店</a:t>
            </a:r>
            <a:r>
              <a:rPr lang="en-US" altLang="ja-JP" dirty="0"/>
              <a:t>B</a:t>
            </a:r>
            <a:r>
              <a:rPr lang="ja-JP" altLang="en-US" dirty="0"/>
              <a:t>が</a:t>
            </a:r>
            <a:r>
              <a:rPr lang="ja-JP" altLang="en-US" b="1" dirty="0"/>
              <a:t>善意有過失又は悪意</a:t>
            </a:r>
            <a:r>
              <a:rPr lang="ja-JP" altLang="en-US" dirty="0"/>
              <a:t>であればその</a:t>
            </a:r>
            <a:r>
              <a:rPr lang="ja-JP" altLang="en-US" b="1" dirty="0"/>
              <a:t>意思表示は無効</a:t>
            </a:r>
            <a:r>
              <a:rPr lang="ja-JP" altLang="en-US" dirty="0"/>
              <a:t>であるとしている。</a:t>
            </a:r>
          </a:p>
          <a:p>
            <a:r>
              <a:rPr lang="ja-JP" altLang="en-US" b="1" dirty="0"/>
              <a:t>★クリック</a:t>
            </a:r>
            <a:r>
              <a:rPr lang="ja-JP" altLang="en-US" dirty="0"/>
              <a:t>　</a:t>
            </a:r>
            <a:r>
              <a:rPr lang="en-US" altLang="ja-JP" dirty="0"/>
              <a:t>A</a:t>
            </a:r>
            <a:r>
              <a:rPr lang="ja-JP" altLang="en-US" dirty="0"/>
              <a:t>は</a:t>
            </a:r>
            <a:r>
              <a:rPr lang="en-US" altLang="ja-JP" dirty="0"/>
              <a:t>B</a:t>
            </a:r>
            <a:r>
              <a:rPr lang="ja-JP" altLang="en-US" dirty="0"/>
              <a:t>に対抗できるとした。</a:t>
            </a:r>
          </a:p>
          <a:p>
            <a:r>
              <a:rPr lang="ja-JP" altLang="en-US" dirty="0"/>
              <a:t>この場合は、宝石店Ｂも冗談だと知っているので保護しないとしている</a:t>
            </a:r>
          </a:p>
          <a:p>
            <a:endParaRPr lang="ja-JP" altLang="en-US" dirty="0"/>
          </a:p>
          <a:p>
            <a:r>
              <a:rPr lang="ja-JP" altLang="en-US" b="1" dirty="0"/>
              <a:t>今度は、売手側のＢ宝石店が冗談で１</a:t>
            </a:r>
            <a:r>
              <a:rPr lang="en-US" altLang="ja-JP" b="1" dirty="0"/>
              <a:t>,</a:t>
            </a:r>
            <a:r>
              <a:rPr lang="ja-JP" altLang="en-US" b="1" dirty="0"/>
              <a:t>０００万円相当のダイヤを２万円で売るといった場合はどうであろうか？</a:t>
            </a:r>
          </a:p>
          <a:p>
            <a:endParaRPr lang="ja-JP" altLang="en-US" dirty="0"/>
          </a:p>
          <a:p>
            <a:r>
              <a:rPr lang="ja-JP" altLang="en-US" dirty="0"/>
              <a:t>先ほどと立場は反対になるが、この場合、心裡留保による</a:t>
            </a:r>
            <a:r>
              <a:rPr lang="ja-JP" altLang="en-US" b="1" dirty="0"/>
              <a:t>意思表示は原則として有効であった。</a:t>
            </a:r>
          </a:p>
          <a:p>
            <a:r>
              <a:rPr lang="ja-JP" altLang="en-US" dirty="0"/>
              <a:t>ただし、</a:t>
            </a:r>
            <a:r>
              <a:rPr lang="en-US" altLang="ja-JP" dirty="0"/>
              <a:t>A</a:t>
            </a:r>
            <a:r>
              <a:rPr lang="ja-JP" altLang="en-US" dirty="0"/>
              <a:t>が</a:t>
            </a:r>
            <a:r>
              <a:rPr lang="ja-JP" altLang="en-US" b="1" dirty="0"/>
              <a:t>悪意または善意有過失</a:t>
            </a:r>
            <a:r>
              <a:rPr lang="ja-JP" altLang="en-US" dirty="0"/>
              <a:t>があれば、その契約は</a:t>
            </a:r>
            <a:r>
              <a:rPr lang="ja-JP" altLang="en-US" b="1" i="1" dirty="0"/>
              <a:t>無効で</a:t>
            </a:r>
            <a:r>
              <a:rPr lang="ja-JP" altLang="en-US" dirty="0"/>
              <a:t>ある。</a:t>
            </a:r>
            <a:endParaRPr lang="en-US" altLang="ja-JP" dirty="0"/>
          </a:p>
          <a:p>
            <a:r>
              <a:rPr lang="ja-JP" altLang="en-US" dirty="0"/>
              <a:t>しかし、その後、</a:t>
            </a:r>
            <a:r>
              <a:rPr lang="en-US" altLang="ja-JP" dirty="0"/>
              <a:t>A</a:t>
            </a:r>
            <a:r>
              <a:rPr lang="ja-JP" altLang="en-US" dirty="0"/>
              <a:t>がその宝石</a:t>
            </a:r>
            <a:r>
              <a:rPr lang="ja-JP" altLang="en-US" b="1" dirty="0"/>
              <a:t>を善意の</a:t>
            </a:r>
            <a:r>
              <a:rPr lang="en-US" altLang="ja-JP" b="1" dirty="0"/>
              <a:t>C</a:t>
            </a:r>
            <a:r>
              <a:rPr lang="ja-JP" altLang="en-US" b="1" dirty="0"/>
              <a:t>に売却してまったら</a:t>
            </a:r>
            <a:r>
              <a:rPr lang="ja-JP" altLang="en-US" dirty="0"/>
              <a:t>、</a:t>
            </a:r>
          </a:p>
          <a:p>
            <a:r>
              <a:rPr lang="en-US" altLang="ja-JP" dirty="0"/>
              <a:t>B</a:t>
            </a:r>
            <a:r>
              <a:rPr lang="ja-JP" altLang="en-US" dirty="0"/>
              <a:t>は</a:t>
            </a:r>
            <a:r>
              <a:rPr lang="en-US" altLang="ja-JP" dirty="0"/>
              <a:t>A</a:t>
            </a:r>
            <a:r>
              <a:rPr lang="ja-JP" altLang="en-US" dirty="0" err="1"/>
              <a:t>の契</a:t>
            </a:r>
            <a:r>
              <a:rPr lang="ja-JP" altLang="en-US" dirty="0"/>
              <a:t>約は冗談である事を理由に無効を主張し、</a:t>
            </a:r>
            <a:r>
              <a:rPr lang="ja-JP" altLang="en-US" b="1" dirty="0"/>
              <a:t>善意の第三者</a:t>
            </a:r>
            <a:r>
              <a:rPr lang="en-US" altLang="ja-JP" b="1" dirty="0"/>
              <a:t>C</a:t>
            </a:r>
            <a:r>
              <a:rPr lang="ja-JP" altLang="en-US" b="1" dirty="0"/>
              <a:t>に対抗できるであろか</a:t>
            </a:r>
            <a:r>
              <a:rPr lang="en-US" altLang="ja-JP" b="1" dirty="0"/>
              <a:t>?</a:t>
            </a:r>
            <a:r>
              <a:rPr lang="ja-JP" altLang="en-US" b="1" dirty="0"/>
              <a:t>　</a:t>
            </a:r>
            <a:endParaRPr lang="en-US" altLang="ja-JP" b="1" dirty="0"/>
          </a:p>
          <a:p>
            <a:endParaRPr lang="en-US" altLang="ja-JP" b="1" dirty="0"/>
          </a:p>
          <a:p>
            <a:r>
              <a:rPr lang="ja-JP" altLang="en-US" b="1" dirty="0"/>
              <a:t>★クリック</a:t>
            </a:r>
            <a:r>
              <a:rPr lang="ja-JP" altLang="en-US" dirty="0"/>
              <a:t>　実は</a:t>
            </a:r>
            <a:r>
              <a:rPr lang="en-US" altLang="ja-JP" dirty="0"/>
              <a:t>B</a:t>
            </a:r>
            <a:r>
              <a:rPr lang="ja-JP" altLang="en-US" dirty="0"/>
              <a:t>宝石店は善意の第三者</a:t>
            </a:r>
            <a:r>
              <a:rPr lang="en-US" altLang="ja-JP" dirty="0"/>
              <a:t>C</a:t>
            </a:r>
            <a:r>
              <a:rPr lang="ja-JP" altLang="en-US" dirty="0" err="1"/>
              <a:t>には</a:t>
            </a:r>
            <a:r>
              <a:rPr lang="ja-JP" altLang="en-US" dirty="0"/>
              <a:t>対抗できない</a:t>
            </a:r>
          </a:p>
          <a:p>
            <a:r>
              <a:rPr lang="ja-JP" altLang="en-US" b="1" dirty="0"/>
              <a:t>★クリック</a:t>
            </a:r>
            <a:r>
              <a:rPr lang="ja-JP" altLang="en-US" dirty="0"/>
              <a:t>　</a:t>
            </a:r>
            <a:r>
              <a:rPr lang="ja-JP" altLang="en-US" b="1" dirty="0"/>
              <a:t>心裡留保の無効は善意の第三者には対抗出来ないとされている。</a:t>
            </a:r>
          </a:p>
          <a:p>
            <a:r>
              <a:rPr kumimoji="1" lang="ja-JP" altLang="en-US" dirty="0"/>
              <a:t>ここは、重要なところですので、しっかり押さえてください</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37460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1" dirty="0"/>
              <a:t>ここで、先ほどの事例を活用し心裡留保の要点をまとめます</a:t>
            </a:r>
            <a:r>
              <a:rPr kumimoji="1" lang="ja-JP" altLang="en-US" dirty="0"/>
              <a:t>。</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2553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次は虚偽表示について解説します</a:t>
            </a:r>
          </a:p>
          <a:p>
            <a:r>
              <a:rPr lang="ja-JP" altLang="en-US" sz="1400" dirty="0"/>
              <a:t>虚偽表示とは、偽の契約のことです。例えば</a:t>
            </a:r>
            <a:endParaRPr lang="en-US" altLang="ja-JP" sz="1400" dirty="0"/>
          </a:p>
          <a:p>
            <a:r>
              <a:rPr lang="ja-JP" altLang="en-US" sz="1400" dirty="0"/>
              <a:t>財産隠しのために、土地の所有者がその不動産を他人と通謀しあい売却したように見せかける契約を虚偽表示と言います。</a:t>
            </a:r>
          </a:p>
          <a:p>
            <a:r>
              <a:rPr lang="ja-JP" altLang="en-US" sz="1400" dirty="0"/>
              <a:t>ここでの学習ポイントは</a:t>
            </a:r>
          </a:p>
          <a:p>
            <a:r>
              <a:rPr lang="ja-JP" altLang="en-US" sz="1400" dirty="0"/>
              <a:t>❶</a:t>
            </a:r>
          </a:p>
          <a:p>
            <a:r>
              <a:rPr lang="ja-JP" altLang="en-US" sz="1400" dirty="0"/>
              <a:t>❷</a:t>
            </a:r>
          </a:p>
          <a:p>
            <a:r>
              <a:rPr lang="ja-JP" altLang="en-US" sz="1400" dirty="0"/>
              <a:t>③</a:t>
            </a:r>
          </a:p>
          <a:p>
            <a:r>
              <a:rPr lang="ja-JP" altLang="en-US" sz="1400" dirty="0"/>
              <a:t>④</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763816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788" y="5186076"/>
            <a:ext cx="5390305" cy="4850130"/>
          </a:xfrm>
        </p:spPr>
        <p:txBody>
          <a:bodyPr/>
          <a:lstStyle/>
          <a:p>
            <a:r>
              <a:rPr kumimoji="1" lang="ja-JP" altLang="en-US" sz="1400" dirty="0"/>
              <a:t>では、この図を使って具体的に解説します</a:t>
            </a:r>
            <a:endParaRPr kumimoji="1" lang="en-US" altLang="ja-JP" sz="1400" dirty="0"/>
          </a:p>
          <a:p>
            <a:r>
              <a:rPr kumimoji="1" lang="en-US" altLang="ja-JP" sz="1400" dirty="0"/>
              <a:t>A</a:t>
            </a:r>
            <a:r>
              <a:rPr kumimoji="1" lang="ja-JP" altLang="en-US" sz="1400" dirty="0"/>
              <a:t>は財産隠しの為、自己の土地を</a:t>
            </a:r>
          </a:p>
          <a:p>
            <a:r>
              <a:rPr kumimoji="1" lang="en-US" altLang="ja-JP" sz="1400" b="1" dirty="0"/>
              <a:t>B</a:t>
            </a:r>
            <a:r>
              <a:rPr kumimoji="1" lang="ja-JP" altLang="en-US" sz="1400" b="1" dirty="0"/>
              <a:t>の協力を得て</a:t>
            </a:r>
            <a:r>
              <a:rPr kumimoji="1" lang="ja-JP" altLang="en-US" sz="1400" dirty="0"/>
              <a:t>、互いに通謀によって</a:t>
            </a:r>
            <a:r>
              <a:rPr kumimoji="1" lang="en-US" altLang="ja-JP" sz="1400" dirty="0"/>
              <a:t>1500</a:t>
            </a:r>
            <a:r>
              <a:rPr kumimoji="1" lang="ja-JP" altLang="en-US" sz="1400" dirty="0"/>
              <a:t>万円で偽の売買契約を締結しました。</a:t>
            </a:r>
          </a:p>
          <a:p>
            <a:r>
              <a:rPr lang="ja-JP" altLang="en-US" sz="1400" dirty="0"/>
              <a:t>つまり仮想の売買契約をしたわけです。</a:t>
            </a:r>
          </a:p>
          <a:p>
            <a:r>
              <a:rPr kumimoji="1" lang="ja-JP" altLang="en-US" sz="1400" dirty="0"/>
              <a:t>この場合に、この契約は有効になるのでしょうか</a:t>
            </a:r>
            <a:r>
              <a:rPr lang="en-US" altLang="ja-JP" sz="1400" dirty="0"/>
              <a:t>?</a:t>
            </a:r>
            <a:endParaRPr kumimoji="1" lang="ja-JP" altLang="en-US" sz="1400" dirty="0"/>
          </a:p>
          <a:p>
            <a:endParaRPr kumimoji="1" lang="ja-JP" altLang="en-US" sz="1400" dirty="0"/>
          </a:p>
          <a:p>
            <a:r>
              <a:rPr lang="en-US" altLang="ja-JP" sz="1400" dirty="0"/>
              <a:t>A</a:t>
            </a:r>
            <a:r>
              <a:rPr lang="ja-JP" altLang="en-US" sz="1400" dirty="0"/>
              <a:t>は本心で自己の土地を</a:t>
            </a:r>
            <a:r>
              <a:rPr lang="en-US" altLang="ja-JP" sz="1400" dirty="0"/>
              <a:t>1500</a:t>
            </a:r>
            <a:r>
              <a:rPr lang="ja-JP" altLang="en-US" sz="1400" dirty="0"/>
              <a:t>万で売る意思があるのかといったら、これは財産隠しの為に行った契約であって</a:t>
            </a:r>
            <a:r>
              <a:rPr lang="en-US" altLang="ja-JP" sz="1400" dirty="0"/>
              <a:t>1500</a:t>
            </a:r>
            <a:r>
              <a:rPr lang="ja-JP" altLang="en-US" sz="1400" dirty="0"/>
              <a:t>万円で売る意思はない。</a:t>
            </a:r>
          </a:p>
          <a:p>
            <a:r>
              <a:rPr lang="ja-JP" altLang="en-US" sz="1400" dirty="0"/>
              <a:t>一方買主である</a:t>
            </a:r>
            <a:r>
              <a:rPr lang="en-US" altLang="ja-JP" sz="1400" dirty="0"/>
              <a:t>B</a:t>
            </a:r>
            <a:r>
              <a:rPr lang="ja-JP" altLang="en-US" sz="1400" dirty="0"/>
              <a:t>は本心で</a:t>
            </a:r>
            <a:r>
              <a:rPr lang="en-US" altLang="ja-JP" sz="1400" dirty="0"/>
              <a:t>1500</a:t>
            </a:r>
            <a:r>
              <a:rPr lang="ja-JP" altLang="en-US" sz="1400" dirty="0"/>
              <a:t>万円を払って買う意思はありません。</a:t>
            </a:r>
            <a:endParaRPr lang="en-US" altLang="ja-JP" sz="1400" dirty="0"/>
          </a:p>
          <a:p>
            <a:r>
              <a:rPr lang="ja-JP" altLang="en-US" sz="1400" dirty="0"/>
              <a:t>ただ、</a:t>
            </a:r>
            <a:r>
              <a:rPr lang="en-US" altLang="ja-JP" sz="1400" dirty="0"/>
              <a:t>A</a:t>
            </a:r>
            <a:r>
              <a:rPr lang="ja-JP" altLang="en-US" sz="1400" dirty="0"/>
              <a:t>に頼まれて協力しただけです。</a:t>
            </a:r>
          </a:p>
          <a:p>
            <a:r>
              <a:rPr kumimoji="1" lang="ja-JP" altLang="en-US" sz="1400" dirty="0"/>
              <a:t>つまり、この契約はそれぞれの買う、売るといった意思は存在していないという事になります。</a:t>
            </a:r>
            <a:endParaRPr kumimoji="1" lang="en-US" altLang="ja-JP" sz="1400" dirty="0"/>
          </a:p>
          <a:p>
            <a:r>
              <a:rPr lang="ja-JP" altLang="en-US" sz="1400" b="1" dirty="0"/>
              <a:t>★クリック</a:t>
            </a:r>
            <a:endParaRPr kumimoji="1" lang="ja-JP" altLang="en-US" sz="1400" b="1" dirty="0"/>
          </a:p>
          <a:p>
            <a:r>
              <a:rPr lang="ja-JP" altLang="en-US" sz="1400" dirty="0"/>
              <a:t>互いの意思が存在していない以上、この契約は</a:t>
            </a:r>
            <a:r>
              <a:rPr lang="ja-JP" altLang="en-US" sz="1400" b="1" dirty="0"/>
              <a:t>無効と言う事</a:t>
            </a:r>
            <a:r>
              <a:rPr lang="ja-JP" altLang="en-US" sz="1400" dirty="0"/>
              <a:t>になります。</a:t>
            </a:r>
            <a:endParaRPr kumimoji="1" lang="ja-JP" altLang="en-US" sz="14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252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1" dirty="0"/>
              <a:t>重要　無効≠取消し</a:t>
            </a:r>
            <a:endParaRPr kumimoji="1" lang="ja-JP" altLang="en-US" sz="1400" b="1"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027305-A8B7-44D3-B869-3898C48606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958276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42950"/>
            <a:ext cx="6462712" cy="3635375"/>
          </a:xfrm>
        </p:spPr>
      </p:sp>
      <p:sp>
        <p:nvSpPr>
          <p:cNvPr id="3" name="ノート プレースホルダー 2"/>
          <p:cNvSpPr>
            <a:spLocks noGrp="1"/>
          </p:cNvSpPr>
          <p:nvPr>
            <p:ph type="body" idx="1"/>
          </p:nvPr>
        </p:nvSpPr>
        <p:spPr>
          <a:xfrm>
            <a:off x="539987" y="4555551"/>
            <a:ext cx="5901619" cy="5182036"/>
          </a:xfrm>
        </p:spPr>
        <p:txBody>
          <a:bodyPr/>
          <a:lstStyle/>
          <a:p>
            <a:r>
              <a:rPr kumimoji="1" lang="ja-JP" altLang="en-US" sz="1400" b="1" dirty="0"/>
              <a:t>次は、通謀虚偽表示による第三者との関係を解説いたします</a:t>
            </a:r>
          </a:p>
          <a:p>
            <a:r>
              <a:rPr lang="ja-JP" altLang="en-US" sz="1400" dirty="0"/>
              <a:t>この図</a:t>
            </a:r>
            <a:r>
              <a:rPr lang="ja-JP" altLang="en-US" sz="1400" dirty="0" err="1"/>
              <a:t>のを</a:t>
            </a:r>
            <a:r>
              <a:rPr lang="ja-JP" altLang="en-US" sz="1400" dirty="0"/>
              <a:t>用いて解説します</a:t>
            </a:r>
          </a:p>
          <a:p>
            <a:r>
              <a:rPr lang="ja-JP" altLang="en-US" sz="1400" dirty="0"/>
              <a:t>建物の所有者である</a:t>
            </a:r>
            <a:r>
              <a:rPr lang="en-US" altLang="ja-JP" sz="1400" dirty="0"/>
              <a:t>A</a:t>
            </a:r>
            <a:r>
              <a:rPr lang="ja-JP" altLang="en-US" sz="1400" dirty="0"/>
              <a:t>は</a:t>
            </a:r>
            <a:r>
              <a:rPr lang="en-US" altLang="ja-JP" sz="1400" dirty="0"/>
              <a:t>B</a:t>
            </a:r>
            <a:r>
              <a:rPr lang="ja-JP" altLang="en-US" sz="1400" dirty="0"/>
              <a:t>の協力を得て偽の売買契約を締結をし、登記までし、</a:t>
            </a:r>
            <a:r>
              <a:rPr lang="en-US" altLang="ja-JP" sz="1400" dirty="0"/>
              <a:t>B</a:t>
            </a:r>
            <a:r>
              <a:rPr lang="ja-JP" altLang="en-US" sz="1400" dirty="0"/>
              <a:t>の名義にしました。</a:t>
            </a:r>
          </a:p>
          <a:p>
            <a:r>
              <a:rPr kumimoji="1" lang="ja-JP" altLang="en-US" sz="1400" dirty="0"/>
              <a:t>そののちに</a:t>
            </a:r>
            <a:r>
              <a:rPr kumimoji="1" lang="en-US" altLang="ja-JP" sz="1400" dirty="0"/>
              <a:t>B</a:t>
            </a:r>
            <a:r>
              <a:rPr kumimoji="1" lang="ja-JP" altLang="en-US" sz="1400" dirty="0"/>
              <a:t>は名義があることをいいことに</a:t>
            </a:r>
          </a:p>
          <a:p>
            <a:r>
              <a:rPr lang="ja-JP" altLang="en-US" sz="1400" b="1" dirty="0"/>
              <a:t>★クリック</a:t>
            </a:r>
            <a:endParaRPr lang="en-US" altLang="ja-JP" sz="1400" b="1" dirty="0"/>
          </a:p>
          <a:p>
            <a:r>
              <a:rPr kumimoji="1" lang="ja-JP" altLang="en-US" sz="1400" dirty="0"/>
              <a:t>善意第三者</a:t>
            </a:r>
            <a:r>
              <a:rPr kumimoji="1" lang="en-US" altLang="ja-JP" sz="1400" dirty="0"/>
              <a:t>C</a:t>
            </a:r>
            <a:r>
              <a:rPr kumimoji="1" lang="ja-JP" altLang="en-US" sz="1400" dirty="0"/>
              <a:t>に売却してしまった</a:t>
            </a:r>
          </a:p>
          <a:p>
            <a:r>
              <a:rPr kumimoji="1" lang="ja-JP" altLang="en-US" sz="1400" dirty="0"/>
              <a:t>この場合に</a:t>
            </a:r>
            <a:r>
              <a:rPr kumimoji="1" lang="ja-JP" altLang="en-US" sz="1400" b="1" dirty="0"/>
              <a:t>真の所有者である</a:t>
            </a:r>
            <a:r>
              <a:rPr kumimoji="1" lang="en-US" altLang="ja-JP" sz="1400" b="1" dirty="0"/>
              <a:t>A</a:t>
            </a:r>
            <a:r>
              <a:rPr kumimoji="1" lang="ja-JP" altLang="en-US" sz="1400" dirty="0"/>
              <a:t>は</a:t>
            </a:r>
            <a:r>
              <a:rPr kumimoji="1" lang="en-US" altLang="ja-JP" sz="1400" dirty="0"/>
              <a:t>AB</a:t>
            </a:r>
            <a:r>
              <a:rPr kumimoji="1" lang="ja-JP" altLang="en-US" sz="1400" dirty="0"/>
              <a:t>間の偽の売買契約の無効を理由として</a:t>
            </a:r>
            <a:r>
              <a:rPr kumimoji="1" lang="ja-JP" altLang="en-US" sz="1400" b="1" dirty="0"/>
              <a:t>善意の第三者</a:t>
            </a:r>
            <a:r>
              <a:rPr kumimoji="1" lang="en-US" altLang="ja-JP" sz="1400" b="1" dirty="0"/>
              <a:t>C</a:t>
            </a:r>
            <a:r>
              <a:rPr kumimoji="1" lang="ja-JP" altLang="en-US" sz="1400" b="1" dirty="0"/>
              <a:t>に返還請求</a:t>
            </a:r>
            <a:r>
              <a:rPr kumimoji="1" lang="ja-JP" altLang="en-US" sz="1400" dirty="0"/>
              <a:t>できる</a:t>
            </a:r>
            <a:r>
              <a:rPr lang="ja-JP" altLang="en-US" sz="1400" dirty="0"/>
              <a:t>の</a:t>
            </a:r>
            <a:r>
              <a:rPr kumimoji="1" lang="ja-JP" altLang="en-US" sz="1400" dirty="0"/>
              <a:t>か</a:t>
            </a:r>
            <a:r>
              <a:rPr kumimoji="1" lang="en-US" altLang="ja-JP" sz="1400" dirty="0"/>
              <a:t>?</a:t>
            </a:r>
            <a:endParaRPr kumimoji="1" lang="ja-JP" altLang="en-US" sz="1400" dirty="0"/>
          </a:p>
          <a:p>
            <a:r>
              <a:rPr lang="ja-JP" altLang="en-US" sz="1400" dirty="0"/>
              <a:t>答えは</a:t>
            </a:r>
          </a:p>
          <a:p>
            <a:r>
              <a:rPr kumimoji="1" lang="ja-JP" altLang="en-US" sz="1400" b="1" dirty="0"/>
              <a:t>★クリック　</a:t>
            </a:r>
            <a:r>
              <a:rPr kumimoji="1" lang="en-US" altLang="ja-JP" sz="1400" b="1" dirty="0"/>
              <a:t>A</a:t>
            </a:r>
            <a:r>
              <a:rPr kumimoji="1" lang="ja-JP" altLang="en-US" sz="1400" b="1" dirty="0"/>
              <a:t>は</a:t>
            </a:r>
            <a:r>
              <a:rPr lang="en-US" altLang="ja-JP" sz="1400" b="1" dirty="0"/>
              <a:t>C</a:t>
            </a:r>
            <a:r>
              <a:rPr lang="ja-JP" altLang="en-US" sz="1400" b="1" dirty="0" err="1"/>
              <a:t>には</a:t>
            </a:r>
            <a:r>
              <a:rPr lang="ja-JP" altLang="en-US" sz="1400" b="1" dirty="0"/>
              <a:t>対抗できません</a:t>
            </a:r>
            <a:endParaRPr lang="en-US" altLang="ja-JP" sz="1400" b="1" dirty="0"/>
          </a:p>
          <a:p>
            <a:endParaRPr lang="en-US" altLang="ja-JP" sz="1400" dirty="0"/>
          </a:p>
          <a:p>
            <a:r>
              <a:rPr lang="ja-JP" altLang="en-US" sz="1400" dirty="0"/>
              <a:t>原則は無権利者</a:t>
            </a:r>
            <a:r>
              <a:rPr lang="en-US" altLang="ja-JP" sz="1400" dirty="0"/>
              <a:t>B</a:t>
            </a:r>
            <a:r>
              <a:rPr lang="ja-JP" altLang="en-US" sz="1400" dirty="0"/>
              <a:t>と取引しても、</a:t>
            </a:r>
            <a:r>
              <a:rPr lang="en-US" altLang="ja-JP" sz="1400" dirty="0"/>
              <a:t>C</a:t>
            </a:r>
            <a:r>
              <a:rPr lang="ja-JP" altLang="en-US" sz="1400" dirty="0"/>
              <a:t>は権利を主張する事が出来ないというのが民法の原則である。</a:t>
            </a:r>
          </a:p>
          <a:p>
            <a:r>
              <a:rPr lang="ja-JP" altLang="en-US" sz="1400" dirty="0"/>
              <a:t>しかし、それでは売主Ｂを</a:t>
            </a:r>
            <a:r>
              <a:rPr lang="ja-JP" altLang="en-US" sz="1400" b="1" dirty="0"/>
              <a:t>信じて取引</a:t>
            </a:r>
            <a:r>
              <a:rPr lang="ja-JP" altLang="en-US" sz="1400" dirty="0"/>
              <a:t>をしたＣが余りにもかわいそうである。</a:t>
            </a:r>
          </a:p>
          <a:p>
            <a:r>
              <a:rPr lang="ja-JP" altLang="en-US" sz="1400" dirty="0"/>
              <a:t>やはり、ここはＣの信頼を保護しなければならない</a:t>
            </a:r>
            <a:r>
              <a:rPr lang="ja-JP" altLang="en-US" sz="1400" b="1" dirty="0"/>
              <a:t>（取引の安全性）</a:t>
            </a:r>
            <a:r>
              <a:rPr lang="ja-JP" altLang="en-US" sz="1400" dirty="0"/>
              <a:t>。</a:t>
            </a:r>
          </a:p>
          <a:p>
            <a:r>
              <a:rPr lang="ja-JP" altLang="en-US" sz="1400" dirty="0"/>
              <a:t>一方Ａは自分で</a:t>
            </a:r>
            <a:r>
              <a:rPr lang="ja-JP" altLang="en-US" sz="1400" b="1" dirty="0"/>
              <a:t>嘘の外観を作り出した訳</a:t>
            </a:r>
            <a:r>
              <a:rPr lang="ja-JP" altLang="en-US" sz="1400" dirty="0"/>
              <a:t>であるから、責めるべき点（帰責性）は</a:t>
            </a:r>
            <a:r>
              <a:rPr lang="en-US" altLang="ja-JP" sz="1400" dirty="0"/>
              <a:t>A</a:t>
            </a:r>
            <a:r>
              <a:rPr lang="ja-JP" altLang="en-US" sz="1400" dirty="0"/>
              <a:t>にあり、</a:t>
            </a:r>
            <a:r>
              <a:rPr lang="ja-JP" altLang="en-US" sz="1400" b="1" dirty="0"/>
              <a:t>権利を失っても止むを得ないといえる</a:t>
            </a:r>
            <a:r>
              <a:rPr lang="ja-JP" altLang="en-US" sz="1400" dirty="0"/>
              <a:t>。</a:t>
            </a:r>
          </a:p>
          <a:p>
            <a:endParaRPr lang="ja-JP" altLang="en-US" sz="1400" dirty="0"/>
          </a:p>
          <a:p>
            <a:endParaRPr kumimoji="1" lang="ja-JP" altLang="en-US" sz="14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176708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テキスト</a:t>
            </a:r>
            <a:r>
              <a:rPr kumimoji="1" lang="en-US" altLang="ja-JP" sz="1400" dirty="0"/>
              <a:t>P38</a:t>
            </a:r>
            <a:r>
              <a:rPr kumimoji="1" lang="ja-JP" altLang="en-US" sz="1400" dirty="0"/>
              <a:t>の</a:t>
            </a:r>
            <a:r>
              <a:rPr kumimoji="1" lang="en-US" altLang="ja-JP" sz="1400" dirty="0"/>
              <a:t>92</a:t>
            </a:r>
            <a:r>
              <a:rPr kumimoji="1" lang="ja-JP" altLang="en-US" sz="1400" dirty="0"/>
              <a:t>条</a:t>
            </a:r>
            <a:r>
              <a:rPr lang="en-US" altLang="ja-JP" sz="1400" dirty="0"/>
              <a:t>2</a:t>
            </a:r>
            <a:r>
              <a:rPr lang="ja-JP" altLang="en-US" sz="1400" dirty="0"/>
              <a:t>項をしっかり覚えていただきたい</a:t>
            </a:r>
          </a:p>
          <a:p>
            <a:r>
              <a:rPr kumimoji="1" lang="en-US" altLang="ja-JP" sz="1400" dirty="0"/>
              <a:t>92</a:t>
            </a:r>
            <a:r>
              <a:rPr kumimoji="1" lang="ja-JP" altLang="en-US" sz="1400" dirty="0"/>
              <a:t>条</a:t>
            </a:r>
            <a:r>
              <a:rPr kumimoji="1" lang="en-US" altLang="ja-JP" sz="1400" dirty="0"/>
              <a:t>2</a:t>
            </a:r>
            <a:r>
              <a:rPr kumimoji="1" lang="ja-JP" altLang="en-US" sz="1400" dirty="0"/>
              <a:t>項は</a:t>
            </a:r>
            <a:endParaRPr kumimoji="1" lang="en-US" altLang="ja-JP" sz="1400" dirty="0"/>
          </a:p>
          <a:p>
            <a:endParaRPr lang="en-US" altLang="ja-JP" sz="1400" dirty="0"/>
          </a:p>
          <a:p>
            <a:r>
              <a:rPr lang="ja-JP" altLang="en-US" sz="1400" dirty="0"/>
              <a:t>その結果</a:t>
            </a:r>
            <a:r>
              <a:rPr lang="en-US" altLang="ja-JP" sz="1400" dirty="0"/>
              <a:t>~</a:t>
            </a:r>
            <a:endParaRPr kumimoji="1" lang="ja-JP" altLang="en-US" sz="1400" dirty="0"/>
          </a:p>
          <a:p>
            <a:r>
              <a:rPr kumimoji="1" lang="ja-JP" altLang="en-US" sz="1400" b="1" dirty="0"/>
              <a:t>★クリック　重要です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6722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テキストの</a:t>
            </a:r>
            <a:r>
              <a:rPr kumimoji="1" lang="en-US" altLang="ja-JP" dirty="0"/>
              <a:t>P38</a:t>
            </a:r>
            <a:r>
              <a:rPr kumimoji="1" lang="ja-JP" altLang="en-US" dirty="0"/>
              <a:t>に戻ります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484013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a:extLst>
              <a:ext uri="{FF2B5EF4-FFF2-40B4-BE49-F238E27FC236}">
                <a16:creationId xmlns:a16="http://schemas.microsoft.com/office/drawing/2014/main" id="{573F2BE5-04DF-4087-82EF-AE7DB28005FC}"/>
              </a:ext>
            </a:extLst>
          </p:cNvPr>
          <p:cNvSpPr>
            <a:spLocks noGrp="1" noRot="1" noChangeAspect="1" noChangeArrowheads="1" noTextEdit="1"/>
          </p:cNvSpPr>
          <p:nvPr>
            <p:ph type="sldImg"/>
          </p:nvPr>
        </p:nvSpPr>
        <p:spPr>
          <a:xfrm>
            <a:off x="552450" y="334963"/>
            <a:ext cx="5827713" cy="3278187"/>
          </a:xfrm>
          <a:ln/>
        </p:spPr>
      </p:sp>
      <p:sp>
        <p:nvSpPr>
          <p:cNvPr id="108547" name="ノート プレースホルダー 2">
            <a:extLst>
              <a:ext uri="{FF2B5EF4-FFF2-40B4-BE49-F238E27FC236}">
                <a16:creationId xmlns:a16="http://schemas.microsoft.com/office/drawing/2014/main" id="{3A3CD960-6D14-4CA5-9D64-B35B7AAD72DC}"/>
              </a:ext>
            </a:extLst>
          </p:cNvPr>
          <p:cNvSpPr>
            <a:spLocks noGrp="1" noChangeArrowheads="1"/>
          </p:cNvSpPr>
          <p:nvPr>
            <p:ph type="body" idx="1"/>
          </p:nvPr>
        </p:nvSpPr>
        <p:spPr>
          <a:xfrm>
            <a:off x="506901" y="3695740"/>
            <a:ext cx="5877360" cy="6186321"/>
          </a:xfrm>
          <a:noFill/>
        </p:spPr>
        <p:txBody>
          <a:bodyPr/>
          <a:lstStyle/>
          <a:p>
            <a:r>
              <a:rPr lang="ja-JP" altLang="en-US" sz="1400" b="1" dirty="0"/>
              <a:t>次は、第三者からの転得者についてはどう考える！</a:t>
            </a:r>
            <a:endParaRPr lang="en-US" altLang="ja-JP" sz="1400" b="1" dirty="0"/>
          </a:p>
          <a:p>
            <a:r>
              <a:rPr lang="ja-JP" altLang="en-US" sz="1400" dirty="0"/>
              <a:t>この事例は、</a:t>
            </a:r>
            <a:r>
              <a:rPr lang="en-US" altLang="ja-JP" sz="1400" dirty="0"/>
              <a:t>ABC</a:t>
            </a:r>
            <a:r>
              <a:rPr lang="ja-JP" altLang="en-US" sz="1400" dirty="0"/>
              <a:t>者間の関係は先ほどの事例と同じであるが、</a:t>
            </a:r>
          </a:p>
          <a:p>
            <a:r>
              <a:rPr lang="ja-JP" altLang="en-US" sz="1400" dirty="0"/>
              <a:t>違うのは、</a:t>
            </a:r>
            <a:r>
              <a:rPr lang="ja-JP" altLang="en-US" sz="1400" b="1" dirty="0"/>
              <a:t>さらに第三者</a:t>
            </a:r>
            <a:r>
              <a:rPr lang="en-US" altLang="ja-JP" sz="1400" b="1" dirty="0"/>
              <a:t>C</a:t>
            </a:r>
            <a:r>
              <a:rPr lang="ja-JP" altLang="en-US" sz="1400" b="1" dirty="0"/>
              <a:t>が</a:t>
            </a:r>
            <a:r>
              <a:rPr lang="en-US" altLang="ja-JP" sz="1400" b="1" dirty="0"/>
              <a:t>A</a:t>
            </a:r>
            <a:r>
              <a:rPr lang="ja-JP" altLang="en-US" sz="1400" b="1" dirty="0"/>
              <a:t>の建物を</a:t>
            </a:r>
            <a:r>
              <a:rPr lang="en-US" altLang="ja-JP" sz="1400" b="1" dirty="0"/>
              <a:t>D</a:t>
            </a:r>
            <a:r>
              <a:rPr lang="ja-JP" altLang="en-US" sz="1400" b="1" dirty="0"/>
              <a:t>に転売</a:t>
            </a:r>
            <a:r>
              <a:rPr lang="ja-JP" altLang="en-US" sz="1400" dirty="0"/>
              <a:t>した場合の話である。</a:t>
            </a:r>
          </a:p>
          <a:p>
            <a:r>
              <a:rPr lang="ja-JP" altLang="en-US" sz="1400" b="1" dirty="0"/>
              <a:t>このような場合に</a:t>
            </a:r>
            <a:r>
              <a:rPr lang="en-US" altLang="ja-JP" sz="1400" b="1" dirty="0"/>
              <a:t>AB</a:t>
            </a:r>
            <a:r>
              <a:rPr lang="ja-JP" altLang="en-US" sz="1400" b="1" dirty="0"/>
              <a:t>間の仮装売買の無効を</a:t>
            </a:r>
            <a:r>
              <a:rPr lang="en-US" altLang="ja-JP" sz="1400" b="1" dirty="0"/>
              <a:t>A</a:t>
            </a:r>
            <a:r>
              <a:rPr lang="ja-JP" altLang="en-US" sz="1400" b="1" dirty="0"/>
              <a:t>は</a:t>
            </a:r>
            <a:r>
              <a:rPr lang="en-US" altLang="ja-JP" sz="1400" b="1" dirty="0"/>
              <a:t>C</a:t>
            </a:r>
            <a:r>
              <a:rPr lang="ja-JP" altLang="en-US" sz="1400" b="1" dirty="0"/>
              <a:t>に主張できるであろか</a:t>
            </a:r>
            <a:r>
              <a:rPr lang="en-US" altLang="ja-JP" sz="1400" b="1" dirty="0"/>
              <a:t>?</a:t>
            </a:r>
          </a:p>
          <a:p>
            <a:r>
              <a:rPr lang="ja-JP" altLang="en-US" sz="1400" b="1" dirty="0"/>
              <a:t>★クリック</a:t>
            </a:r>
          </a:p>
          <a:p>
            <a:r>
              <a:rPr lang="ja-JP" altLang="en-US" sz="1400" dirty="0"/>
              <a:t>これは判例であるが</a:t>
            </a:r>
            <a:endParaRPr lang="en-US" altLang="ja-JP" sz="1400" dirty="0"/>
          </a:p>
          <a:p>
            <a:r>
              <a:rPr lang="ja-JP" altLang="en-US" sz="1400" b="1" dirty="0"/>
              <a:t>Ｃが善意でＤが悪意</a:t>
            </a:r>
            <a:r>
              <a:rPr lang="ja-JP" altLang="en-US" sz="1400" dirty="0"/>
              <a:t>であると言う場合は、Ｃが絶対的確定的に権利を取得しており、Ｄは、そのＣの地位を承継するから、</a:t>
            </a:r>
            <a:r>
              <a:rPr lang="ja-JP" altLang="en-US" sz="1400" b="1" dirty="0"/>
              <a:t>悪意であっても保護される。</a:t>
            </a:r>
            <a:endParaRPr lang="en-US" altLang="ja-JP" sz="1400" b="1" dirty="0"/>
          </a:p>
          <a:p>
            <a:r>
              <a:rPr lang="ja-JP" altLang="en-US" sz="1400" dirty="0"/>
              <a:t>こんどは、</a:t>
            </a:r>
            <a:endParaRPr lang="en-US" altLang="ja-JP" sz="1400" dirty="0"/>
          </a:p>
          <a:p>
            <a:r>
              <a:rPr lang="ja-JP" altLang="en-US" sz="1400" b="1" dirty="0"/>
              <a:t>第三者Ｃが悪意で転得者Ｄが善意</a:t>
            </a:r>
            <a:r>
              <a:rPr lang="ja-JP" altLang="en-US" sz="1400" dirty="0"/>
              <a:t>のときは、Ｄ自身が</a:t>
            </a:r>
            <a:r>
              <a:rPr lang="ja-JP" altLang="en-US" sz="1400" b="1" dirty="0"/>
              <a:t>民法第９４条２項の善意の第三者</a:t>
            </a:r>
            <a:r>
              <a:rPr lang="ja-JP" altLang="en-US" sz="1400" dirty="0"/>
              <a:t>であると解してこれを保護する。</a:t>
            </a:r>
            <a:endParaRPr lang="en-US" altLang="ja-JP" sz="1400" dirty="0"/>
          </a:p>
          <a:p>
            <a:r>
              <a:rPr lang="ja-JP" altLang="en-US" sz="1400" dirty="0"/>
              <a:t>いずれの場合も、</a:t>
            </a:r>
          </a:p>
          <a:p>
            <a:r>
              <a:rPr lang="ja-JP" altLang="en-US" sz="1400" b="1" dirty="0"/>
              <a:t>★クリック</a:t>
            </a:r>
          </a:p>
          <a:p>
            <a:r>
              <a:rPr lang="en-US" altLang="ja-JP" sz="1400" b="1" dirty="0"/>
              <a:t>A</a:t>
            </a:r>
            <a:r>
              <a:rPr lang="ja-JP" altLang="en-US" sz="1400" b="1" dirty="0"/>
              <a:t>は</a:t>
            </a:r>
            <a:r>
              <a:rPr lang="en-US" altLang="ja-JP" sz="1400" b="1" dirty="0"/>
              <a:t>D</a:t>
            </a:r>
            <a:r>
              <a:rPr lang="ja-JP" altLang="en-US" sz="1400" b="1" dirty="0"/>
              <a:t>に対抗できないという事になる</a:t>
            </a:r>
            <a:endParaRPr lang="en-US" altLang="ja-JP" sz="1400" b="1" dirty="0"/>
          </a:p>
          <a:p>
            <a:r>
              <a:rPr lang="ja-JP" altLang="en-US" sz="1400" dirty="0"/>
              <a:t>つまり、</a:t>
            </a:r>
          </a:p>
          <a:p>
            <a:r>
              <a:rPr lang="ja-JP" altLang="en-US" sz="1400" b="1" dirty="0"/>
              <a:t>要点　</a:t>
            </a:r>
            <a:endParaRPr lang="en-US" altLang="ja-JP" sz="1400" b="1" dirty="0"/>
          </a:p>
          <a:p>
            <a:r>
              <a:rPr lang="en-US" altLang="ja-JP" sz="1400" b="1" dirty="0"/>
              <a:t>CD</a:t>
            </a:r>
            <a:r>
              <a:rPr lang="ja-JP" altLang="en-US" sz="1400" b="1" dirty="0"/>
              <a:t>において善意の第三者が現れた場合</a:t>
            </a:r>
            <a:r>
              <a:rPr lang="ja-JP" altLang="en-US" sz="1400" dirty="0"/>
              <a:t>には、</a:t>
            </a:r>
          </a:p>
          <a:p>
            <a:endParaRPr lang="en-US" altLang="ja-JP" sz="1400" dirty="0"/>
          </a:p>
          <a:p>
            <a:r>
              <a:rPr lang="ja-JP" altLang="en-US" sz="1800" b="1" dirty="0"/>
              <a:t>その者の善意・悪意</a:t>
            </a:r>
            <a:r>
              <a:rPr lang="ja-JP" altLang="en-US" sz="1800" dirty="0"/>
              <a:t>を問わず、</a:t>
            </a:r>
            <a:r>
              <a:rPr lang="en-US" altLang="ja-JP" sz="1800" dirty="0"/>
              <a:t>A</a:t>
            </a:r>
            <a:r>
              <a:rPr lang="ja-JP" altLang="en-US" sz="1800" dirty="0"/>
              <a:t>は虚偽表示の</a:t>
            </a:r>
            <a:r>
              <a:rPr lang="ja-JP" altLang="en-US" sz="1800" b="1" dirty="0"/>
              <a:t>無効を対抗することが出来ないということになる</a:t>
            </a:r>
            <a:r>
              <a:rPr lang="en-US" altLang="ja-JP" sz="1800" b="1" dirty="0"/>
              <a:t>(</a:t>
            </a:r>
            <a:r>
              <a:rPr lang="ja-JP" altLang="en-US" sz="1800" b="1" dirty="0"/>
              <a:t>判例</a:t>
            </a:r>
            <a:r>
              <a:rPr lang="en-US" altLang="ja-JP" sz="1400" b="1" dirty="0"/>
              <a:t>)</a:t>
            </a:r>
            <a:r>
              <a:rPr lang="ja-JP" altLang="en-US" sz="1400" b="1" dirty="0" err="1"/>
              <a:t>。</a:t>
            </a:r>
            <a:endParaRPr lang="ja-JP" altLang="en-US" sz="1400" b="1" dirty="0"/>
          </a:p>
          <a:p>
            <a:endParaRPr lang="ja-JP" altLang="en-US" dirty="0"/>
          </a:p>
        </p:txBody>
      </p:sp>
      <p:sp>
        <p:nvSpPr>
          <p:cNvPr id="108548" name="スライド番号プレースホルダー 3">
            <a:extLst>
              <a:ext uri="{FF2B5EF4-FFF2-40B4-BE49-F238E27FC236}">
                <a16:creationId xmlns:a16="http://schemas.microsoft.com/office/drawing/2014/main" id="{E8C7AFA0-BA91-4C14-94ED-53EA880DCC2E}"/>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82D613-85D8-47F5-8CE4-B3484BA8A3C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9713" y="531813"/>
            <a:ext cx="6467475" cy="3638550"/>
          </a:xfrm>
        </p:spPr>
      </p:sp>
      <p:sp>
        <p:nvSpPr>
          <p:cNvPr id="3" name="ノート プレースホルダー 2"/>
          <p:cNvSpPr>
            <a:spLocks noGrp="1"/>
          </p:cNvSpPr>
          <p:nvPr>
            <p:ph type="body" idx="1"/>
          </p:nvPr>
        </p:nvSpPr>
        <p:spPr>
          <a:xfrm>
            <a:off x="568659" y="4360660"/>
            <a:ext cx="5825160" cy="5613114"/>
          </a:xfrm>
        </p:spPr>
        <p:txBody>
          <a:bodyPr/>
          <a:lstStyle/>
          <a:p>
            <a:r>
              <a:rPr lang="ja-JP" altLang="en-US" sz="1400" b="1" dirty="0"/>
              <a:t>ここではこの図を使って第</a:t>
            </a:r>
            <a:r>
              <a:rPr lang="en-US" altLang="ja-JP" sz="1400" b="1" dirty="0"/>
              <a:t>94</a:t>
            </a:r>
            <a:r>
              <a:rPr lang="ja-JP" altLang="en-US" sz="1400" b="1" dirty="0"/>
              <a:t>条</a:t>
            </a:r>
            <a:r>
              <a:rPr lang="en-US" altLang="ja-JP" sz="1400" b="1" dirty="0"/>
              <a:t>2</a:t>
            </a:r>
            <a:r>
              <a:rPr lang="ja-JP" altLang="en-US" sz="1400" b="1" dirty="0"/>
              <a:t>項の類推適用の判例の話をしていきます</a:t>
            </a:r>
          </a:p>
          <a:p>
            <a:r>
              <a:rPr lang="ja-JP" altLang="en-US" sz="1400" b="1" dirty="0"/>
              <a:t>契約者</a:t>
            </a:r>
            <a:r>
              <a:rPr lang="en-US" altLang="ja-JP" sz="1400" b="1" dirty="0"/>
              <a:t>AB</a:t>
            </a:r>
            <a:r>
              <a:rPr lang="ja-JP" altLang="en-US" sz="1400" b="1" dirty="0"/>
              <a:t>間の通謀による虚偽表示はないが、或る外形を信頼して取引した第三者を保護した判例です。</a:t>
            </a:r>
            <a:endParaRPr lang="en-US" altLang="ja-JP" sz="1400" b="1" dirty="0"/>
          </a:p>
          <a:p>
            <a:endParaRPr lang="ja-JP" altLang="en-US" sz="1400" b="1" dirty="0"/>
          </a:p>
          <a:p>
            <a:r>
              <a:rPr lang="ja-JP" altLang="en-US" sz="1400" b="1" dirty="0"/>
              <a:t>ＡＢ間で売買契約が成立したところ買主Ｂは、自ら所有権を取得したにもかかわらず、税金対策を理由に自らの意思で登記名義を息子Ｃの名義で登記した。（仮装登記）</a:t>
            </a:r>
            <a:endParaRPr lang="en-US" altLang="ja-JP" sz="1400" b="1" dirty="0"/>
          </a:p>
          <a:p>
            <a:r>
              <a:rPr lang="ja-JP" altLang="en-US" sz="1400" dirty="0"/>
              <a:t>それをいいことにＣは勝手にその土地を</a:t>
            </a:r>
            <a:r>
              <a:rPr lang="ja-JP" altLang="en-US" sz="1400" b="1" dirty="0"/>
              <a:t>善意の第三者Ｄ</a:t>
            </a:r>
            <a:r>
              <a:rPr lang="ja-JP" altLang="en-US" sz="1400" dirty="0"/>
              <a:t>に売った場合、</a:t>
            </a:r>
            <a:r>
              <a:rPr lang="en-US" altLang="ja-JP" sz="1400" dirty="0"/>
              <a:t>B</a:t>
            </a:r>
            <a:r>
              <a:rPr lang="ja-JP" altLang="en-US" sz="1400" dirty="0"/>
              <a:t>は所有権を</a:t>
            </a:r>
            <a:r>
              <a:rPr lang="en-US" altLang="ja-JP" sz="1400" dirty="0"/>
              <a:t>D</a:t>
            </a:r>
            <a:r>
              <a:rPr lang="ja-JP" altLang="en-US" sz="1400" dirty="0"/>
              <a:t>に主張できるであろうか？　</a:t>
            </a:r>
            <a:endParaRPr lang="en-US" altLang="ja-JP" sz="1400" dirty="0"/>
          </a:p>
          <a:p>
            <a:r>
              <a:rPr lang="ja-JP" altLang="en-US" sz="1400" b="1" dirty="0"/>
              <a:t>★クリック</a:t>
            </a:r>
            <a:endParaRPr lang="en-US" altLang="ja-JP" sz="1400" b="1" dirty="0"/>
          </a:p>
          <a:p>
            <a:r>
              <a:rPr lang="ja-JP" altLang="en-US" sz="1400" b="1" dirty="0"/>
              <a:t>答えは対抗できない</a:t>
            </a:r>
          </a:p>
          <a:p>
            <a:r>
              <a:rPr lang="ja-JP" altLang="en-US" sz="1400" dirty="0"/>
              <a:t>ＡＢ間では仮装売買契約が行われているわけではないから、</a:t>
            </a:r>
            <a:endParaRPr lang="en-US" altLang="ja-JP" sz="1400" dirty="0"/>
          </a:p>
          <a:p>
            <a:r>
              <a:rPr lang="ja-JP" altLang="en-US" sz="1400" dirty="0"/>
              <a:t>第９４条２項を直接適用できるわけではない。</a:t>
            </a:r>
          </a:p>
          <a:p>
            <a:r>
              <a:rPr lang="ja-JP" altLang="en-US" sz="1400" dirty="0"/>
              <a:t>しかし、Ｂは自ら所有権を取得したにもかかわらず、自らの意思でＣに登記名義を取得させたのであるから、その</a:t>
            </a:r>
            <a:r>
              <a:rPr lang="ja-JP" altLang="en-US" sz="1400" b="1" dirty="0"/>
              <a:t>仮装登記を作出</a:t>
            </a:r>
            <a:r>
              <a:rPr lang="ja-JP" altLang="en-US" sz="1400" dirty="0"/>
              <a:t>したことにつき</a:t>
            </a:r>
            <a:r>
              <a:rPr lang="ja-JP" altLang="en-US" sz="1400" b="1" dirty="0"/>
              <a:t>帰責性を認める</a:t>
            </a:r>
            <a:r>
              <a:rPr lang="ja-JP" altLang="en-US" sz="1400" dirty="0"/>
              <a:t>ことができる。</a:t>
            </a:r>
          </a:p>
          <a:p>
            <a:r>
              <a:rPr lang="ja-JP" altLang="en-US" sz="1400" b="1" dirty="0"/>
              <a:t>これは、善意の第三者Ｄを保護するために民法第９４条２項を類推適用するというテクニックを用いた判決です</a:t>
            </a:r>
          </a:p>
          <a:p>
            <a:endParaRPr lang="ja-JP" altLang="en-US" sz="1400" dirty="0"/>
          </a:p>
          <a:p>
            <a:endParaRPr lang="en-US" altLang="ja-JP" sz="1400" dirty="0"/>
          </a:p>
          <a:p>
            <a:endParaRPr lang="en-US" altLang="ja-JP" sz="1400" dirty="0"/>
          </a:p>
          <a:p>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95660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78419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次は</a:t>
            </a:r>
            <a:r>
              <a:rPr lang="en-US" altLang="ja-JP" b="1" dirty="0"/>
              <a:t>2</a:t>
            </a:r>
            <a:r>
              <a:rPr lang="ja-JP" altLang="en-US" b="1" dirty="0"/>
              <a:t>つ目の判例です</a:t>
            </a:r>
          </a:p>
          <a:p>
            <a:r>
              <a:rPr lang="ja-JP" altLang="en-US" b="1" dirty="0"/>
              <a:t>これは、他人が作出した虚偽の外形を真実の権利者が後に承認した場合、</a:t>
            </a:r>
          </a:p>
          <a:p>
            <a:r>
              <a:rPr lang="ja-JP" altLang="en-US" b="1" dirty="0"/>
              <a:t>または虚偽の外形を除却できるのに、これを長期間放置した場合！</a:t>
            </a:r>
          </a:p>
          <a:p>
            <a:endParaRPr lang="ja-JP" altLang="en-US" dirty="0"/>
          </a:p>
          <a:p>
            <a:r>
              <a:rPr lang="ja-JP" altLang="en-US" b="1" dirty="0"/>
              <a:t>息子Ｃが親の書斎に忍び込んで、登記に必要な書類を盗み勝手に親であるＢの建物に登記名義を自分の名義に移した時（虚偽の登記の外形つくりだした）</a:t>
            </a:r>
          </a:p>
          <a:p>
            <a:r>
              <a:rPr lang="ja-JP" altLang="en-US" b="1" dirty="0"/>
              <a:t>Ｂがそのことに気がついていたにもかかわらず</a:t>
            </a:r>
            <a:r>
              <a:rPr lang="ja-JP" altLang="en-US" dirty="0"/>
              <a:t>、その後、</a:t>
            </a:r>
            <a:r>
              <a:rPr lang="ja-JP" altLang="en-US" b="1" dirty="0"/>
              <a:t>ＤがＣの建物の所有者として信じてＣから建物を譲り受けた。</a:t>
            </a:r>
            <a:endParaRPr lang="en-US" altLang="ja-JP" b="1" dirty="0"/>
          </a:p>
          <a:p>
            <a:endParaRPr lang="ja-JP" altLang="en-US" b="1" dirty="0"/>
          </a:p>
          <a:p>
            <a:r>
              <a:rPr lang="ja-JP" altLang="en-US" dirty="0"/>
              <a:t>こういう場合、Ｂは自分がその建物の所有者であると</a:t>
            </a:r>
            <a:r>
              <a:rPr lang="ja-JP" altLang="en-US" b="1" dirty="0"/>
              <a:t>善意のＤ</a:t>
            </a:r>
            <a:r>
              <a:rPr lang="ja-JP" altLang="en-US" dirty="0"/>
              <a:t>に対して、</a:t>
            </a:r>
            <a:r>
              <a:rPr lang="ja-JP" altLang="en-US" b="1" dirty="0"/>
              <a:t>民法第９４条２項を類推適用し</a:t>
            </a:r>
            <a:endParaRPr lang="en-US" altLang="ja-JP" b="1" dirty="0"/>
          </a:p>
          <a:p>
            <a:r>
              <a:rPr lang="ja-JP" altLang="en-US" b="1" dirty="0"/>
              <a:t>★クリック　主張できないとした判例です</a:t>
            </a:r>
          </a:p>
          <a:p>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98382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507549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40690" y="5186075"/>
            <a:ext cx="5390305" cy="4243154"/>
          </a:xfrm>
        </p:spPr>
        <p:txBody>
          <a:bodyPr/>
          <a:lstStyle/>
          <a:p>
            <a:r>
              <a:rPr lang="ja-JP" altLang="en-US" sz="1400" b="1" dirty="0"/>
              <a:t>つぎは錯誤の話です</a:t>
            </a:r>
          </a:p>
          <a:p>
            <a:r>
              <a:rPr lang="ja-JP" altLang="en-US" sz="1400" b="1" dirty="0"/>
              <a:t>表意者が自分の内心の意思と表示したことの不一致を気が付かないことをいう。簡単に言えば、勘違い又はケアレスミスのことである。</a:t>
            </a:r>
          </a:p>
          <a:p>
            <a:r>
              <a:rPr lang="ja-JP" altLang="en-US" sz="1400" b="1" dirty="0"/>
              <a:t>ここでの学習ポイントは</a:t>
            </a:r>
          </a:p>
          <a:p>
            <a:r>
              <a:rPr lang="ja-JP" altLang="en-US" sz="1400" b="1" dirty="0"/>
              <a:t>❶</a:t>
            </a:r>
          </a:p>
          <a:p>
            <a:r>
              <a:rPr lang="ja-JP" altLang="en-US" sz="1400" b="1" dirty="0"/>
              <a:t>❷</a:t>
            </a:r>
          </a:p>
          <a:p>
            <a:r>
              <a:rPr lang="ja-JP" altLang="en-US" sz="1400" b="1" dirty="0"/>
              <a:t>③</a:t>
            </a:r>
          </a:p>
          <a:p>
            <a:r>
              <a:rPr lang="ja-JP" altLang="en-US" sz="1400" b="1" dirty="0"/>
              <a:t>④</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361397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788" y="5186075"/>
            <a:ext cx="5390305" cy="4243154"/>
          </a:xfrm>
        </p:spPr>
        <p:txBody>
          <a:bodyPr/>
          <a:lstStyle/>
          <a:p>
            <a:r>
              <a:rPr kumimoji="1" lang="ja-JP" altLang="en-US" sz="1400" b="1" dirty="0"/>
              <a:t>錯誤は</a:t>
            </a:r>
            <a:r>
              <a:rPr kumimoji="1" lang="ja-JP" altLang="en-US" sz="1400" b="1" dirty="0" err="1"/>
              <a:t>の</a:t>
            </a:r>
            <a:r>
              <a:rPr kumimoji="1" lang="ja-JP" altLang="en-US" sz="1400" b="1" dirty="0"/>
              <a:t>話はこの図で解説します</a:t>
            </a:r>
            <a:endParaRPr kumimoji="1" lang="en-US" altLang="ja-JP" sz="1400" b="1" dirty="0"/>
          </a:p>
          <a:p>
            <a:r>
              <a:rPr kumimoji="1" lang="en-US" altLang="ja-JP" sz="1400" dirty="0"/>
              <a:t>AB</a:t>
            </a:r>
            <a:r>
              <a:rPr kumimoji="1" lang="ja-JP" altLang="en-US" sz="1400" dirty="0"/>
              <a:t>間で建物の売買契約が締結した、ところがこの契約は</a:t>
            </a:r>
            <a:r>
              <a:rPr kumimoji="1" lang="en-US" altLang="ja-JP" sz="1400" dirty="0"/>
              <a:t>A</a:t>
            </a:r>
            <a:r>
              <a:rPr kumimoji="1" lang="ja-JP" altLang="en-US" sz="1400" dirty="0"/>
              <a:t>の勘違いでの契約であった。この場合</a:t>
            </a:r>
            <a:r>
              <a:rPr kumimoji="1" lang="en-US" altLang="ja-JP" sz="1400" dirty="0"/>
              <a:t>A</a:t>
            </a:r>
            <a:r>
              <a:rPr kumimoji="1" lang="ja-JP" altLang="en-US" sz="1400" dirty="0"/>
              <a:t>はこの錯誤を理由に善意の</a:t>
            </a:r>
            <a:r>
              <a:rPr kumimoji="1" lang="en-US" altLang="ja-JP" sz="1400" dirty="0"/>
              <a:t>B</a:t>
            </a:r>
            <a:r>
              <a:rPr kumimoji="1" lang="ja-JP" altLang="en-US" sz="1400" dirty="0"/>
              <a:t>に対して、取消を主張できるか</a:t>
            </a:r>
            <a:r>
              <a:rPr kumimoji="1" lang="en-US" altLang="ja-JP" sz="1400" dirty="0"/>
              <a:t>?</a:t>
            </a:r>
          </a:p>
          <a:p>
            <a:r>
              <a:rPr lang="ja-JP" altLang="en-US" sz="1400" dirty="0"/>
              <a:t>その</a:t>
            </a:r>
            <a:r>
              <a:rPr lang="ja-JP" altLang="en-US" sz="1400" b="1" dirty="0"/>
              <a:t>錯誤が契約上重要な部分に勘違い</a:t>
            </a:r>
            <a:r>
              <a:rPr lang="ja-JP" altLang="en-US" sz="1400" dirty="0"/>
              <a:t>であった場合は、</a:t>
            </a:r>
            <a:endParaRPr kumimoji="1" lang="en-US" altLang="ja-JP" sz="1400" dirty="0"/>
          </a:p>
          <a:p>
            <a:r>
              <a:rPr kumimoji="1" lang="ja-JP" altLang="en-US" sz="1400" b="1" dirty="0"/>
              <a:t>★クリック　取消を主張できる</a:t>
            </a:r>
          </a:p>
          <a:p>
            <a:r>
              <a:rPr lang="ja-JP" altLang="en-US" sz="1400" b="1" dirty="0"/>
              <a:t>ただし、</a:t>
            </a:r>
            <a:endParaRPr kumimoji="1" lang="ja-JP" altLang="en-US" sz="1400" b="1" dirty="0"/>
          </a:p>
          <a:p>
            <a:r>
              <a:rPr lang="ja-JP" altLang="en-US" sz="1400" dirty="0"/>
              <a:t>では、</a:t>
            </a:r>
            <a:r>
              <a:rPr lang="ja-JP" altLang="en-US" sz="1400" b="1" dirty="0"/>
              <a:t>取消し前</a:t>
            </a:r>
            <a:r>
              <a:rPr lang="ja-JP" altLang="en-US" sz="1400" dirty="0"/>
              <a:t>に</a:t>
            </a:r>
            <a:r>
              <a:rPr lang="en-US" altLang="ja-JP" sz="1400" dirty="0"/>
              <a:t>B</a:t>
            </a:r>
            <a:r>
              <a:rPr lang="ja-JP" altLang="en-US" sz="1400" dirty="0"/>
              <a:t>が第三者</a:t>
            </a:r>
            <a:r>
              <a:rPr lang="en-US" altLang="ja-JP" sz="1400" dirty="0"/>
              <a:t>C</a:t>
            </a:r>
            <a:r>
              <a:rPr lang="ja-JP" altLang="en-US" sz="1400" dirty="0"/>
              <a:t>にこの建物を売却した場合に</a:t>
            </a:r>
            <a:endParaRPr kumimoji="1" lang="ja-JP" altLang="en-US" sz="1400" dirty="0"/>
          </a:p>
          <a:p>
            <a:r>
              <a:rPr lang="ja-JP" altLang="en-US" sz="1400" b="1" dirty="0"/>
              <a:t>★クリック</a:t>
            </a:r>
          </a:p>
          <a:p>
            <a:r>
              <a:rPr lang="en-US" altLang="ja-JP" sz="1400" dirty="0"/>
              <a:t>A</a:t>
            </a:r>
            <a:r>
              <a:rPr lang="ja-JP" altLang="en-US" sz="1400" dirty="0"/>
              <a:t>は</a:t>
            </a:r>
            <a:r>
              <a:rPr lang="en-US" altLang="ja-JP" sz="1400" dirty="0"/>
              <a:t>B</a:t>
            </a:r>
            <a:r>
              <a:rPr lang="ja-JP" altLang="en-US" sz="1400" dirty="0"/>
              <a:t>との契約の取消を理由に</a:t>
            </a:r>
            <a:r>
              <a:rPr lang="en-US" altLang="ja-JP" sz="1400" dirty="0"/>
              <a:t>C</a:t>
            </a:r>
            <a:r>
              <a:rPr lang="ja-JP" altLang="en-US" sz="1400" dirty="0"/>
              <a:t>対抗できるか</a:t>
            </a:r>
            <a:r>
              <a:rPr lang="en-US" altLang="ja-JP" sz="1400" dirty="0"/>
              <a:t>?</a:t>
            </a:r>
          </a:p>
          <a:p>
            <a:r>
              <a:rPr lang="ja-JP" altLang="en-US" sz="1400" dirty="0"/>
              <a:t>それは、</a:t>
            </a:r>
            <a:r>
              <a:rPr lang="en-US" altLang="ja-JP" sz="1400" b="1" dirty="0"/>
              <a:t>C</a:t>
            </a:r>
            <a:r>
              <a:rPr lang="ja-JP" altLang="en-US" sz="1400" b="1" dirty="0"/>
              <a:t>が善意有過失か悪意</a:t>
            </a:r>
            <a:r>
              <a:rPr lang="ja-JP" altLang="en-US" sz="1400" dirty="0"/>
              <a:t>であれば</a:t>
            </a:r>
          </a:p>
          <a:p>
            <a:r>
              <a:rPr kumimoji="1" lang="ja-JP" altLang="en-US" sz="1400" b="1" dirty="0"/>
              <a:t>★クリック</a:t>
            </a:r>
          </a:p>
          <a:p>
            <a:r>
              <a:rPr lang="ja-JP" altLang="en-US" sz="1400" b="1" dirty="0"/>
              <a:t>対抗できる</a:t>
            </a:r>
          </a:p>
          <a:p>
            <a:r>
              <a:rPr kumimoji="1" lang="ja-JP" altLang="en-US" sz="1400" dirty="0"/>
              <a:t>ただし、</a:t>
            </a:r>
            <a:r>
              <a:rPr kumimoji="1" lang="en-US" altLang="ja-JP" sz="1400" b="1" dirty="0"/>
              <a:t>C</a:t>
            </a:r>
            <a:r>
              <a:rPr kumimoji="1" lang="ja-JP" altLang="en-US" sz="1400" b="1" dirty="0"/>
              <a:t>が善意無過失</a:t>
            </a:r>
            <a:r>
              <a:rPr kumimoji="1" lang="ja-JP" altLang="en-US" sz="1400" dirty="0"/>
              <a:t>であれば</a:t>
            </a:r>
          </a:p>
          <a:p>
            <a:r>
              <a:rPr lang="ja-JP" altLang="en-US" sz="1400" dirty="0"/>
              <a:t>★</a:t>
            </a:r>
            <a:r>
              <a:rPr lang="ja-JP" altLang="en-US" sz="1400" b="1" dirty="0"/>
              <a:t>クリック</a:t>
            </a:r>
          </a:p>
          <a:p>
            <a:r>
              <a:rPr kumimoji="1" lang="ja-JP" altLang="en-US" sz="1400" b="1" dirty="0"/>
              <a:t>対抗できない</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7543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5200" y="233363"/>
            <a:ext cx="3748088" cy="2109787"/>
          </a:xfrm>
        </p:spPr>
      </p:sp>
      <p:sp>
        <p:nvSpPr>
          <p:cNvPr id="3" name="ノート プレースホルダー 2"/>
          <p:cNvSpPr>
            <a:spLocks noGrp="1"/>
          </p:cNvSpPr>
          <p:nvPr>
            <p:ph type="body" idx="1"/>
          </p:nvPr>
        </p:nvSpPr>
        <p:spPr>
          <a:xfrm>
            <a:off x="673788" y="2469152"/>
            <a:ext cx="5390305" cy="7980557"/>
          </a:xfrm>
        </p:spPr>
        <p:txBody>
          <a:bodyPr/>
          <a:lstStyle/>
          <a:p>
            <a:r>
              <a:rPr kumimoji="1" lang="ja-JP" altLang="en-US" sz="1400" dirty="0"/>
              <a:t>一言で制限行為能力者といっても、</a:t>
            </a:r>
          </a:p>
          <a:p>
            <a:r>
              <a:rPr lang="ja-JP" altLang="en-US" sz="1400" dirty="0"/>
              <a:t>実は未成年者だけではなく、</a:t>
            </a:r>
            <a:r>
              <a:rPr kumimoji="1" lang="ja-JP" altLang="en-US" sz="1400" dirty="0"/>
              <a:t>他にも</a:t>
            </a:r>
            <a:endParaRPr kumimoji="1" lang="en-US" altLang="ja-JP" sz="1400" dirty="0"/>
          </a:p>
          <a:p>
            <a:r>
              <a:rPr lang="ja-JP" altLang="en-US" sz="1400" dirty="0"/>
              <a:t>★</a:t>
            </a:r>
            <a:r>
              <a:rPr lang="ja-JP" altLang="en-US" sz="1400" b="1" dirty="0"/>
              <a:t>クリック</a:t>
            </a:r>
            <a:r>
              <a:rPr kumimoji="1" lang="ja-JP" altLang="en-US" sz="1400" b="1" dirty="0"/>
              <a:t>被補助人・</a:t>
            </a:r>
          </a:p>
          <a:p>
            <a:r>
              <a:rPr lang="ja-JP" altLang="en-US" sz="1400" b="1" dirty="0"/>
              <a:t>★クリック被</a:t>
            </a:r>
            <a:r>
              <a:rPr kumimoji="1" lang="ja-JP" altLang="en-US" sz="1400" b="1" dirty="0"/>
              <a:t>保佐人・</a:t>
            </a:r>
          </a:p>
          <a:p>
            <a:r>
              <a:rPr lang="ja-JP" altLang="en-US" sz="1400" b="1" dirty="0"/>
              <a:t>★</a:t>
            </a:r>
            <a:r>
              <a:rPr kumimoji="1" lang="ja-JP" altLang="en-US" sz="1400" b="1" dirty="0"/>
              <a:t>未成年者・</a:t>
            </a:r>
          </a:p>
          <a:p>
            <a:r>
              <a:rPr lang="ja-JP" altLang="en-US" sz="1400" b="1" dirty="0"/>
              <a:t>★</a:t>
            </a:r>
            <a:r>
              <a:rPr kumimoji="1" lang="ja-JP" altLang="en-US" sz="1400" b="1" dirty="0"/>
              <a:t>成年被後見人</a:t>
            </a:r>
          </a:p>
          <a:p>
            <a:r>
              <a:rPr kumimoji="1" lang="ja-JP" altLang="en-US" sz="1400" dirty="0"/>
              <a:t>と四人の制限行為能力者を定めています。</a:t>
            </a:r>
          </a:p>
          <a:p>
            <a:r>
              <a:rPr lang="ja-JP" altLang="en-US" sz="1400" dirty="0"/>
              <a:t>これらの者は単独で行った法律行為は</a:t>
            </a:r>
          </a:p>
          <a:p>
            <a:r>
              <a:rPr lang="ja-JP" altLang="en-US" sz="1400" b="1" dirty="0"/>
              <a:t>★クリック取消す事</a:t>
            </a:r>
            <a:r>
              <a:rPr lang="ja-JP" altLang="en-US" sz="1400" dirty="0"/>
              <a:t>ができるとしています。</a:t>
            </a:r>
          </a:p>
          <a:p>
            <a:r>
              <a:rPr lang="ja-JP" altLang="en-US" sz="1400" dirty="0"/>
              <a:t>成人の一般の人は一旦なした契約しは、相手方に約束違反がない限り勝手に取消す事は出来ません。</a:t>
            </a:r>
            <a:endParaRPr lang="en-US" altLang="ja-JP" sz="1400" dirty="0"/>
          </a:p>
          <a:p>
            <a:r>
              <a:rPr lang="ja-JP" altLang="en-US" sz="1400" dirty="0"/>
              <a:t>ところが制限行為能力者の方々は、そのような事がなくても一方的にその契約を取り消す事ができるとしています。</a:t>
            </a:r>
          </a:p>
          <a:p>
            <a:r>
              <a:rPr kumimoji="1" lang="ja-JP" altLang="en-US" sz="1400" dirty="0"/>
              <a:t>また、制限行為能力者には</a:t>
            </a:r>
          </a:p>
          <a:p>
            <a:r>
              <a:rPr lang="ja-JP" altLang="en-US" sz="1400" b="1" dirty="0"/>
              <a:t>★クリック</a:t>
            </a:r>
            <a:r>
              <a:rPr lang="ja-JP" altLang="en-US" sz="1400" dirty="0"/>
              <a:t>それぞれに</a:t>
            </a:r>
            <a:r>
              <a:rPr kumimoji="1" lang="ja-JP" altLang="en-US" sz="1400" b="1" dirty="0"/>
              <a:t>保護者</a:t>
            </a:r>
            <a:r>
              <a:rPr kumimoji="1" lang="ja-JP" altLang="en-US" sz="1400" dirty="0"/>
              <a:t>を付けています。</a:t>
            </a:r>
          </a:p>
          <a:p>
            <a:r>
              <a:rPr lang="ja-JP" altLang="en-US" sz="1400" dirty="0"/>
              <a:t>そして、それぞれの保護者は</a:t>
            </a:r>
            <a:endParaRPr lang="en-US" altLang="ja-JP" sz="1400" dirty="0"/>
          </a:p>
          <a:p>
            <a:r>
              <a:rPr kumimoji="1" lang="ja-JP" altLang="en-US" sz="1400" b="1" dirty="0"/>
              <a:t>★クリック　補助人</a:t>
            </a:r>
          </a:p>
          <a:p>
            <a:r>
              <a:rPr lang="ja-JP" altLang="en-US" sz="1400" b="1" dirty="0"/>
              <a:t>★クリック　保佐人</a:t>
            </a:r>
          </a:p>
          <a:p>
            <a:r>
              <a:rPr kumimoji="1" lang="ja-JP" altLang="en-US" sz="1400" b="1" dirty="0"/>
              <a:t>★クリック　親権者</a:t>
            </a:r>
          </a:p>
          <a:p>
            <a:r>
              <a:rPr lang="ja-JP" altLang="en-US" sz="1400" b="1" dirty="0"/>
              <a:t>★クリック　成年後見人</a:t>
            </a:r>
          </a:p>
          <a:p>
            <a:r>
              <a:rPr kumimoji="1" lang="ja-JP" altLang="en-US" sz="1400" b="1" dirty="0"/>
              <a:t>そして、これらの保護者にも</a:t>
            </a:r>
            <a:endParaRPr kumimoji="1" lang="en-US" altLang="ja-JP" sz="1400" b="1" dirty="0"/>
          </a:p>
          <a:p>
            <a:r>
              <a:rPr lang="ja-JP" altLang="en-US" sz="1400" b="1" dirty="0"/>
              <a:t>★クリック</a:t>
            </a:r>
            <a:r>
              <a:rPr kumimoji="1" lang="ja-JP" altLang="en-US" sz="1400" b="1" dirty="0"/>
              <a:t>取消権・同意権・追認権・代理権を与えています。</a:t>
            </a:r>
          </a:p>
          <a:p>
            <a:r>
              <a:rPr kumimoji="1" lang="ja-JP" altLang="en-US" sz="1400" b="1" dirty="0"/>
              <a:t>制限行為能力者本人だけではなく、このようにして、制限行為能力者を厚く保護されている訳です。</a:t>
            </a:r>
          </a:p>
          <a:p>
            <a:r>
              <a:rPr kumimoji="1" lang="ja-JP" altLang="en-US" sz="1400" dirty="0"/>
              <a:t>しかし、四者の能力はそれぞれ違います。</a:t>
            </a:r>
          </a:p>
          <a:p>
            <a:r>
              <a:rPr kumimoji="1" lang="ja-JP" altLang="en-US" sz="1400" dirty="0"/>
              <a:t>被補助人が最も高く、下に向かって能力は低くなります。</a:t>
            </a:r>
          </a:p>
          <a:p>
            <a:r>
              <a:rPr lang="ja-JP" altLang="en-US" sz="1400" dirty="0"/>
              <a:t>★クリック</a:t>
            </a:r>
            <a:endParaRPr kumimoji="1" lang="ja-JP" altLang="en-US" sz="1400" dirty="0"/>
          </a:p>
          <a:p>
            <a:r>
              <a:rPr lang="ja-JP" altLang="en-US" sz="1400" dirty="0"/>
              <a:t>従って、それぞれの保護の権限も違ってきます。</a:t>
            </a:r>
          </a:p>
          <a:p>
            <a:r>
              <a:rPr kumimoji="1" lang="ja-JP" altLang="en-US" sz="1400" dirty="0"/>
              <a:t>試験ではそれぞれの保護者の権限の違いが試験に問われます</a:t>
            </a:r>
            <a:r>
              <a:rPr kumimoji="1" lang="ja-JP" altLang="en-US" sz="1400" b="1" dirty="0"/>
              <a:t>。</a:t>
            </a:r>
            <a:endParaRPr kumimoji="1" lang="en-US" altLang="ja-JP" sz="1400" b="1" dirty="0"/>
          </a:p>
          <a:p>
            <a:r>
              <a:rPr lang="ja-JP" altLang="en-US" sz="1400" b="1" dirty="0"/>
              <a:t>それでは、</a:t>
            </a:r>
            <a:r>
              <a:rPr kumimoji="1" lang="ja-JP" altLang="en-US" sz="1400" b="1" dirty="0"/>
              <a:t>未成年者から解説してまいります。</a:t>
            </a:r>
          </a:p>
          <a:p>
            <a:endParaRPr kumimoji="1" lang="ja-JP" altLang="en-US" sz="1400" b="1"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90137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025875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31137" y="4795016"/>
            <a:ext cx="5390305" cy="5131622"/>
          </a:xfrm>
        </p:spPr>
        <p:txBody>
          <a:bodyPr/>
          <a:lstStyle/>
          <a:p>
            <a:r>
              <a:rPr lang="ja-JP" altLang="en-US" sz="1400" b="1" dirty="0"/>
              <a:t>（１）表意者による重大な過失</a:t>
            </a:r>
          </a:p>
          <a:p>
            <a:r>
              <a:rPr lang="ja-JP" altLang="en-US" sz="1400" dirty="0"/>
              <a:t>表意者がウッカリ意思表示したときであっても、それが自分の責任による</a:t>
            </a:r>
            <a:r>
              <a:rPr lang="ja-JP" altLang="en-US" sz="1400" b="1" dirty="0"/>
              <a:t>重大な過失</a:t>
            </a:r>
            <a:r>
              <a:rPr lang="ja-JP" altLang="en-US" sz="1400" dirty="0"/>
              <a:t>の結果してしまったものであるなら、</a:t>
            </a:r>
            <a:r>
              <a:rPr lang="en-US" altLang="ja-JP" sz="1400" b="1" dirty="0"/>
              <a:t>A</a:t>
            </a:r>
            <a:r>
              <a:rPr lang="ja-JP" altLang="en-US" sz="1400" b="1" dirty="0"/>
              <a:t>は善意の相手</a:t>
            </a:r>
            <a:r>
              <a:rPr lang="en-US" altLang="ja-JP" sz="1400" b="1" dirty="0"/>
              <a:t>B</a:t>
            </a:r>
            <a:r>
              <a:rPr lang="ja-JP" altLang="en-US" sz="1400" b="1" dirty="0"/>
              <a:t>に取消しをする事はできない</a:t>
            </a:r>
            <a:r>
              <a:rPr lang="en-US" altLang="ja-JP" sz="1400" dirty="0"/>
              <a:t>(</a:t>
            </a:r>
            <a:r>
              <a:rPr lang="ja-JP" altLang="en-US" sz="1400" dirty="0"/>
              <a:t>第９５条ただし書</a:t>
            </a:r>
            <a:r>
              <a:rPr lang="en-US" altLang="ja-JP" sz="1400" dirty="0"/>
              <a:t>)</a:t>
            </a:r>
            <a:r>
              <a:rPr lang="ja-JP" altLang="en-US" sz="1400" dirty="0" err="1"/>
              <a:t>。</a:t>
            </a:r>
            <a:endParaRPr lang="en-US" altLang="ja-JP" sz="1400" dirty="0"/>
          </a:p>
          <a:p>
            <a:r>
              <a:rPr lang="ja-JP" altLang="en-US" sz="1400" b="1" dirty="0"/>
              <a:t>★クリック</a:t>
            </a:r>
          </a:p>
          <a:p>
            <a:r>
              <a:rPr lang="ja-JP" altLang="en-US" sz="1400" b="1" dirty="0"/>
              <a:t>★クリック　善意</a:t>
            </a:r>
            <a:r>
              <a:rPr lang="en-US" altLang="ja-JP" sz="1400" b="1" dirty="0"/>
              <a:t>B</a:t>
            </a:r>
            <a:endParaRPr lang="ja-JP" altLang="en-US" sz="1400" b="1" dirty="0"/>
          </a:p>
          <a:p>
            <a:r>
              <a:rPr lang="ja-JP" altLang="en-US" sz="1400" b="1" dirty="0"/>
              <a:t>それは善意の第三者も同じである</a:t>
            </a:r>
            <a:endParaRPr lang="en-US" altLang="ja-JP" sz="1400" b="1" dirty="0"/>
          </a:p>
          <a:p>
            <a:r>
              <a:rPr lang="ja-JP" altLang="en-US" sz="1400" b="1" dirty="0"/>
              <a:t>★クリック</a:t>
            </a:r>
          </a:p>
          <a:p>
            <a:r>
              <a:rPr lang="ja-JP" altLang="en-US" sz="1400" dirty="0"/>
              <a:t>ただし、この例外にはさらに例外がある。表意者に</a:t>
            </a:r>
            <a:r>
              <a:rPr lang="ja-JP" altLang="en-US" sz="1400" b="1" dirty="0"/>
              <a:t>重大な過失があっても、</a:t>
            </a:r>
          </a:p>
          <a:p>
            <a:r>
              <a:rPr lang="ja-JP" altLang="en-US" sz="1400" b="1" dirty="0"/>
              <a:t>★クリック</a:t>
            </a:r>
          </a:p>
          <a:p>
            <a:r>
              <a:rPr lang="ja-JP" altLang="en-US" sz="1400" dirty="0"/>
              <a:t>①相手方が表意者に</a:t>
            </a:r>
            <a:r>
              <a:rPr lang="ja-JP" altLang="en-US" sz="1400" b="1" dirty="0"/>
              <a:t>錯誤があることを知り</a:t>
            </a:r>
          </a:p>
          <a:p>
            <a:r>
              <a:rPr lang="ja-JP" altLang="en-US" sz="1400" dirty="0"/>
              <a:t>②又は相手方も</a:t>
            </a:r>
            <a:r>
              <a:rPr lang="ja-JP" altLang="en-US" sz="1400" b="1" dirty="0"/>
              <a:t>重大な過</a:t>
            </a:r>
            <a:r>
              <a:rPr lang="ja-JP" altLang="en-US" sz="1400" dirty="0"/>
              <a:t>失に</a:t>
            </a:r>
            <a:r>
              <a:rPr lang="ja-JP" altLang="en-US" sz="1400" b="1" dirty="0"/>
              <a:t>よって知らなかったとき</a:t>
            </a:r>
            <a:r>
              <a:rPr lang="ja-JP" altLang="en-US" sz="1400" dirty="0"/>
              <a:t>、</a:t>
            </a:r>
            <a:r>
              <a:rPr lang="en-US" altLang="ja-JP" sz="1400" b="1" dirty="0"/>
              <a:t>A</a:t>
            </a:r>
            <a:r>
              <a:rPr lang="ja-JP" altLang="en-US" sz="1400" b="1" dirty="0"/>
              <a:t>は取消す事ができる。</a:t>
            </a:r>
          </a:p>
          <a:p>
            <a:r>
              <a:rPr lang="ja-JP" altLang="en-US" sz="1400" dirty="0"/>
              <a:t>③相手方が表意者</a:t>
            </a:r>
            <a:r>
              <a:rPr lang="en-US" altLang="ja-JP" sz="1400" dirty="0"/>
              <a:t>A</a:t>
            </a:r>
            <a:r>
              <a:rPr lang="ja-JP" altLang="en-US" sz="1400" dirty="0"/>
              <a:t>と</a:t>
            </a:r>
            <a:r>
              <a:rPr lang="ja-JP" altLang="en-US" sz="1400" b="1" dirty="0"/>
              <a:t>同一の錯誤に陥っていたときは、</a:t>
            </a:r>
            <a:r>
              <a:rPr lang="en-US" altLang="ja-JP" sz="1400" b="1" dirty="0"/>
              <a:t>AB</a:t>
            </a:r>
            <a:r>
              <a:rPr lang="ja-JP" altLang="en-US" sz="1400" b="1" dirty="0"/>
              <a:t>お互い錯誤を理由として取消すことができる。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894446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1071563"/>
            <a:ext cx="6462712" cy="3636962"/>
          </a:xfrm>
        </p:spPr>
      </p:sp>
      <p:sp>
        <p:nvSpPr>
          <p:cNvPr id="3" name="ノート プレースホルダー 2"/>
          <p:cNvSpPr>
            <a:spLocks noGrp="1"/>
          </p:cNvSpPr>
          <p:nvPr>
            <p:ph type="body" idx="1"/>
          </p:nvPr>
        </p:nvSpPr>
        <p:spPr>
          <a:xfrm>
            <a:off x="673788" y="4828820"/>
            <a:ext cx="5390305" cy="5406760"/>
          </a:xfrm>
        </p:spPr>
        <p:txBody>
          <a:bodyPr/>
          <a:lstStyle/>
          <a:p>
            <a:r>
              <a:rPr lang="ja-JP" altLang="en-US" sz="1400" dirty="0"/>
              <a:t>（２）相手、第三者の取消しの話をします</a:t>
            </a:r>
            <a:endParaRPr lang="en-US" altLang="ja-JP" sz="1400" dirty="0"/>
          </a:p>
          <a:p>
            <a:r>
              <a:rPr lang="ja-JP" altLang="en-US" sz="1400" b="1" dirty="0"/>
              <a:t>原則、取消ができるのは勘違いして契約</a:t>
            </a:r>
            <a:r>
              <a:rPr lang="ja-JP" altLang="en-US" sz="1400" dirty="0"/>
              <a:t>をした</a:t>
            </a:r>
            <a:r>
              <a:rPr lang="en-US" altLang="ja-JP" sz="1400" b="1" dirty="0"/>
              <a:t>A</a:t>
            </a:r>
            <a:r>
              <a:rPr lang="ja-JP" altLang="en-US" sz="1400" b="1" dirty="0"/>
              <a:t>のみ</a:t>
            </a:r>
            <a:r>
              <a:rPr lang="ja-JP" altLang="en-US" sz="1400" dirty="0"/>
              <a:t>であるが、</a:t>
            </a:r>
            <a:br>
              <a:rPr lang="ja-JP" altLang="en-US" sz="1400" dirty="0"/>
            </a:br>
            <a:r>
              <a:rPr lang="ja-JP" altLang="en-US" sz="1400" dirty="0"/>
              <a:t>この制度の趣旨は勘違いをして契約した者を保護するための制度である。しかし、</a:t>
            </a:r>
          </a:p>
          <a:p>
            <a:r>
              <a:rPr lang="ja-JP" altLang="en-US" sz="1400" b="1" dirty="0"/>
              <a:t>相手方や第三者が取消しすることが出来る場合について判例がある。</a:t>
            </a:r>
          </a:p>
          <a:p>
            <a:r>
              <a:rPr lang="ja-JP" altLang="en-US" sz="1400" b="1" dirty="0"/>
              <a:t>①表意者</a:t>
            </a:r>
            <a:r>
              <a:rPr lang="en-US" altLang="ja-JP" sz="1400" b="1" dirty="0"/>
              <a:t>A</a:t>
            </a:r>
            <a:r>
              <a:rPr lang="ja-JP" altLang="en-US" sz="1400" b="1" dirty="0"/>
              <a:t>に重大な過失があった場合でも</a:t>
            </a:r>
            <a:endParaRPr lang="en-US" altLang="ja-JP" sz="1400" b="1" dirty="0"/>
          </a:p>
          <a:p>
            <a:r>
              <a:rPr lang="ja-JP" altLang="en-US" sz="1400" b="1" dirty="0"/>
              <a:t>★クリック　→相手方</a:t>
            </a:r>
            <a:r>
              <a:rPr lang="en-US" altLang="ja-JP" sz="1400" b="1" dirty="0"/>
              <a:t>B</a:t>
            </a:r>
          </a:p>
          <a:p>
            <a:r>
              <a:rPr lang="ja-JP" altLang="en-US" sz="1400" b="1" dirty="0"/>
              <a:t>★クリック　　取消せない</a:t>
            </a:r>
          </a:p>
          <a:p>
            <a:r>
              <a:rPr lang="ja-JP" altLang="en-US" sz="1400" b="1" dirty="0"/>
              <a:t>★クリック　　→契約</a:t>
            </a:r>
          </a:p>
          <a:p>
            <a:r>
              <a:rPr lang="ja-JP" altLang="en-US" sz="1400" b="1" dirty="0"/>
              <a:t>★クリック　　これは善意第三者</a:t>
            </a:r>
            <a:r>
              <a:rPr lang="en-US" altLang="ja-JP" sz="1400" b="1" dirty="0"/>
              <a:t>C</a:t>
            </a:r>
            <a:r>
              <a:rPr lang="ja-JP" altLang="en-US" sz="1400" b="1" dirty="0"/>
              <a:t>も同様である</a:t>
            </a:r>
          </a:p>
          <a:p>
            <a:r>
              <a:rPr lang="ja-JP" altLang="en-US" sz="1400" dirty="0"/>
              <a:t>つまり、表意者が取消す意思がない場合は、相手方、第三者は取消すことは原則できない。</a:t>
            </a:r>
          </a:p>
          <a:p>
            <a:r>
              <a:rPr lang="ja-JP" altLang="en-US" sz="1400" dirty="0"/>
              <a:t>ただし、表意者が意思表示に</a:t>
            </a:r>
            <a:r>
              <a:rPr lang="ja-JP" altLang="en-US" sz="1400" b="1" dirty="0"/>
              <a:t>錯誤を認めている場合</a:t>
            </a:r>
            <a:r>
              <a:rPr lang="ja-JP" altLang="en-US" sz="1400" dirty="0"/>
              <a:t>には、</a:t>
            </a:r>
          </a:p>
          <a:p>
            <a:r>
              <a:rPr lang="ja-JP" altLang="en-US" sz="1400" b="1" dirty="0"/>
              <a:t>★クリック</a:t>
            </a:r>
            <a:r>
              <a:rPr lang="ja-JP" altLang="en-US" sz="1400" dirty="0"/>
              <a:t>　</a:t>
            </a:r>
          </a:p>
          <a:p>
            <a:r>
              <a:rPr lang="ja-JP" altLang="en-US" sz="1400" b="1" dirty="0"/>
              <a:t>表意者自らは取消す意思がなくて</a:t>
            </a:r>
            <a:r>
              <a:rPr lang="ja-JP" altLang="en-US" sz="1400" dirty="0"/>
              <a:t>も、</a:t>
            </a:r>
          </a:p>
          <a:p>
            <a:r>
              <a:rPr lang="ja-JP" altLang="en-US" sz="1400" dirty="0"/>
              <a:t>第三者</a:t>
            </a:r>
            <a:r>
              <a:rPr lang="en-US" altLang="ja-JP" sz="1400" dirty="0"/>
              <a:t>C</a:t>
            </a:r>
            <a:r>
              <a:rPr lang="ja-JP" altLang="en-US" sz="1400" dirty="0"/>
              <a:t>またはその相手</a:t>
            </a:r>
            <a:r>
              <a:rPr lang="en-US" altLang="ja-JP" sz="1400" dirty="0"/>
              <a:t>B</a:t>
            </a:r>
            <a:r>
              <a:rPr lang="ja-JP" altLang="en-US" sz="1400" dirty="0"/>
              <a:t>は表意者に対する</a:t>
            </a:r>
          </a:p>
          <a:p>
            <a:r>
              <a:rPr lang="ja-JP" altLang="en-US" sz="1400" b="1" dirty="0"/>
              <a:t>★クリック　債権を保全するために、</a:t>
            </a:r>
          </a:p>
          <a:p>
            <a:r>
              <a:rPr lang="ja-JP" altLang="en-US" sz="1400" b="1" dirty="0"/>
              <a:t>★クリック</a:t>
            </a:r>
          </a:p>
          <a:p>
            <a:r>
              <a:rPr lang="ja-JP" altLang="en-US" sz="1400" b="1" dirty="0"/>
              <a:t>取消権を行使することができる</a:t>
            </a:r>
            <a:r>
              <a:rPr lang="ja-JP" altLang="en-US" sz="1400" dirty="0"/>
              <a:t>。</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096491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344901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 y="522288"/>
            <a:ext cx="5816600" cy="3271837"/>
          </a:xfrm>
        </p:spPr>
      </p:sp>
      <p:sp>
        <p:nvSpPr>
          <p:cNvPr id="3" name="ノート プレースホルダー 2"/>
          <p:cNvSpPr>
            <a:spLocks noGrp="1"/>
          </p:cNvSpPr>
          <p:nvPr>
            <p:ph type="body" idx="1"/>
          </p:nvPr>
        </p:nvSpPr>
        <p:spPr>
          <a:xfrm>
            <a:off x="504363" y="3902095"/>
            <a:ext cx="5690927" cy="6352191"/>
          </a:xfrm>
        </p:spPr>
        <p:txBody>
          <a:bodyPr/>
          <a:lstStyle/>
          <a:p>
            <a:r>
              <a:rPr lang="ja-JP" altLang="en-US" sz="1400" dirty="0"/>
              <a:t>動機の錯誤は、ここの事例を使って説明します。</a:t>
            </a:r>
          </a:p>
          <a:p>
            <a:r>
              <a:rPr lang="ja-JP" altLang="en-US" sz="1400" dirty="0"/>
              <a:t>鉄道の</a:t>
            </a:r>
            <a:r>
              <a:rPr lang="en-US" altLang="ja-JP" sz="1400" dirty="0"/>
              <a:t>A</a:t>
            </a:r>
            <a:r>
              <a:rPr lang="ja-JP" altLang="en-US" sz="1400" dirty="0"/>
              <a:t>駅と</a:t>
            </a:r>
            <a:r>
              <a:rPr lang="en-US" altLang="ja-JP" sz="1400" dirty="0"/>
              <a:t>B</a:t>
            </a:r>
            <a:r>
              <a:rPr lang="ja-JP" altLang="en-US" sz="1400" dirty="0"/>
              <a:t>駅との間に</a:t>
            </a:r>
            <a:endParaRPr lang="en-US" altLang="ja-JP" sz="1400" dirty="0"/>
          </a:p>
          <a:p>
            <a:r>
              <a:rPr lang="ja-JP" altLang="en-US" sz="1400" b="1" dirty="0"/>
              <a:t>★クリック</a:t>
            </a:r>
            <a:endParaRPr lang="en-US" altLang="ja-JP" sz="1400" b="1" dirty="0"/>
          </a:p>
          <a:p>
            <a:r>
              <a:rPr lang="en-US" altLang="ja-JP" sz="1400" dirty="0"/>
              <a:t>C</a:t>
            </a:r>
            <a:r>
              <a:rPr lang="ja-JP" altLang="en-US" sz="1400" dirty="0"/>
              <a:t>新駅ができるという噂を聞いた</a:t>
            </a:r>
            <a:r>
              <a:rPr lang="en-US" altLang="ja-JP" sz="1400" dirty="0"/>
              <a:t>D</a:t>
            </a:r>
            <a:r>
              <a:rPr lang="ja-JP" altLang="en-US" sz="1400" dirty="0"/>
              <a:t>不動産業者が、</a:t>
            </a:r>
            <a:endParaRPr lang="en-US" altLang="ja-JP" sz="1400" dirty="0"/>
          </a:p>
          <a:p>
            <a:r>
              <a:rPr lang="ja-JP" altLang="en-US" sz="1400" dirty="0"/>
              <a:t>その新駅予定地とされている</a:t>
            </a:r>
            <a:endParaRPr lang="en-US" altLang="ja-JP" sz="1400" dirty="0"/>
          </a:p>
          <a:p>
            <a:r>
              <a:rPr lang="ja-JP" altLang="en-US" sz="1400" b="1" dirty="0"/>
              <a:t>★クリック</a:t>
            </a:r>
            <a:endParaRPr lang="en-US" altLang="ja-JP" sz="1400" b="1" dirty="0"/>
          </a:p>
          <a:p>
            <a:r>
              <a:rPr lang="ja-JP" altLang="en-US" sz="1400" dirty="0"/>
              <a:t>周辺の</a:t>
            </a:r>
            <a:r>
              <a:rPr lang="en-US" altLang="ja-JP" sz="1400" dirty="0"/>
              <a:t>E</a:t>
            </a:r>
            <a:r>
              <a:rPr lang="ja-JP" altLang="en-US" sz="1400" dirty="0"/>
              <a:t>土地を</a:t>
            </a:r>
            <a:endParaRPr lang="en-US" altLang="ja-JP" sz="1400" dirty="0"/>
          </a:p>
          <a:p>
            <a:r>
              <a:rPr lang="ja-JP" altLang="en-US" sz="1400" b="1" dirty="0"/>
              <a:t>★クリック</a:t>
            </a:r>
            <a:endParaRPr lang="en-US" altLang="ja-JP" sz="1400" b="1" dirty="0"/>
          </a:p>
          <a:p>
            <a:r>
              <a:rPr lang="ja-JP" altLang="en-US" sz="1400" dirty="0"/>
              <a:t>所有者から</a:t>
            </a:r>
            <a:r>
              <a:rPr lang="en-US" altLang="ja-JP" sz="1400" dirty="0"/>
              <a:t>1</a:t>
            </a:r>
            <a:r>
              <a:rPr lang="ja-JP" altLang="en-US" sz="1400" dirty="0"/>
              <a:t>億円で買い取ったところ、実はその新駅の計画は、</a:t>
            </a:r>
          </a:p>
          <a:p>
            <a:r>
              <a:rPr lang="ja-JP" altLang="en-US" sz="1400" b="1" dirty="0"/>
              <a:t>★クリック</a:t>
            </a:r>
          </a:p>
          <a:p>
            <a:r>
              <a:rPr lang="ja-JP" altLang="en-US" sz="1400" b="1" dirty="0"/>
              <a:t>全くの噂であったという場合です</a:t>
            </a:r>
            <a:r>
              <a:rPr lang="ja-JP" altLang="en-US" sz="1400" dirty="0"/>
              <a:t>。</a:t>
            </a:r>
          </a:p>
          <a:p>
            <a:r>
              <a:rPr lang="ja-JP" altLang="en-US" sz="1400" dirty="0"/>
              <a:t>これは、</a:t>
            </a:r>
            <a:r>
              <a:rPr lang="en-US" altLang="ja-JP" sz="1400" dirty="0"/>
              <a:t>E</a:t>
            </a:r>
            <a:r>
              <a:rPr lang="ja-JP" altLang="en-US" sz="1400" dirty="0"/>
              <a:t>不動産会社の錯誤に当たるかといった場合 </a:t>
            </a:r>
          </a:p>
          <a:p>
            <a:r>
              <a:rPr lang="ja-JP" altLang="en-US" sz="1400" b="1" dirty="0"/>
              <a:t>効果意思と表示行為は一致しており純粋な意味での錯誤ではない</a:t>
            </a:r>
            <a:r>
              <a:rPr lang="ja-JP" altLang="en-US" sz="1400" dirty="0"/>
              <a:t>。　しかし、ここで、錯誤の取消しの適用はないと切捨てるには</a:t>
            </a:r>
            <a:r>
              <a:rPr lang="ja-JP" altLang="en-US" sz="1400" b="1" dirty="0"/>
              <a:t>表意者</a:t>
            </a:r>
            <a:r>
              <a:rPr lang="en-US" altLang="ja-JP" sz="1400" b="1" dirty="0"/>
              <a:t>D</a:t>
            </a:r>
            <a:r>
              <a:rPr lang="ja-JP" altLang="en-US" sz="1400" b="1" dirty="0"/>
              <a:t>の救済に欠けます。</a:t>
            </a:r>
            <a:endParaRPr lang="en-US" altLang="ja-JP" sz="1400" b="1" dirty="0"/>
          </a:p>
          <a:p>
            <a:r>
              <a:rPr lang="ja-JP" altLang="en-US" sz="1400" b="1" dirty="0"/>
              <a:t>だからといって</a:t>
            </a:r>
            <a:r>
              <a:rPr lang="ja-JP" altLang="en-US" sz="1400" dirty="0"/>
              <a:t>、動機の錯誤に全てを錯誤とするには</a:t>
            </a:r>
            <a:r>
              <a:rPr lang="ja-JP" altLang="en-US" sz="1400" b="1" dirty="0"/>
              <a:t>取引の安全</a:t>
            </a:r>
            <a:r>
              <a:rPr lang="ja-JP" altLang="en-US" sz="1400" dirty="0"/>
              <a:t>を害し、</a:t>
            </a:r>
            <a:r>
              <a:rPr lang="ja-JP" altLang="en-US" sz="1400" b="1" dirty="0"/>
              <a:t>相手方に不利益を与えかねません</a:t>
            </a:r>
            <a:r>
              <a:rPr lang="ja-JP" altLang="en-US" sz="1400" dirty="0"/>
              <a:t>。</a:t>
            </a:r>
          </a:p>
          <a:p>
            <a:endParaRPr lang="ja-JP" altLang="en-US" sz="1400" dirty="0"/>
          </a:p>
          <a:p>
            <a:r>
              <a:rPr lang="ja-JP" altLang="en-US" sz="1400" dirty="0"/>
              <a:t>そこで、動機の錯誤であってもその動機が</a:t>
            </a:r>
            <a:r>
              <a:rPr lang="ja-JP" altLang="en-US" sz="1400" b="1" dirty="0"/>
              <a:t>相手方に表示され場合</a:t>
            </a:r>
            <a:r>
              <a:rPr lang="ja-JP" altLang="en-US" sz="1400" dirty="0"/>
              <a:t>には、取消す事ができるとし、</a:t>
            </a:r>
            <a:r>
              <a:rPr lang="ja-JP" altLang="en-US" sz="1400" b="1" dirty="0"/>
              <a:t>錯誤と同じように扱うとしました</a:t>
            </a:r>
            <a:r>
              <a:rPr lang="ja-JP" altLang="en-US" sz="1400" dirty="0"/>
              <a:t>。</a:t>
            </a:r>
            <a:r>
              <a:rPr lang="en-US" altLang="ja-JP" sz="1400" dirty="0"/>
              <a:t>(</a:t>
            </a:r>
            <a:r>
              <a:rPr lang="ja-JP" altLang="en-US" sz="1400" dirty="0"/>
              <a:t>判例</a:t>
            </a:r>
            <a:r>
              <a:rPr lang="en-US" altLang="ja-JP" sz="1400" dirty="0"/>
              <a:t>)</a:t>
            </a:r>
            <a:r>
              <a:rPr lang="ja-JP" altLang="en-US" sz="1400" dirty="0" err="1"/>
              <a:t>。</a:t>
            </a:r>
            <a:endParaRPr lang="ja-JP" altLang="en-US" sz="1400" dirty="0"/>
          </a:p>
          <a:p>
            <a:r>
              <a:rPr lang="ja-JP" altLang="en-US" sz="1400" dirty="0"/>
              <a:t>すなわち、新駅ができるから買うという動機が表示されているときは、その事実が無かった場合、取消しを主張できるということになる。</a:t>
            </a:r>
          </a:p>
          <a:p>
            <a:r>
              <a:rPr lang="ja-JP" altLang="en-US" sz="1400" dirty="0"/>
              <a:t>又、</a:t>
            </a:r>
            <a:r>
              <a:rPr lang="ja-JP" altLang="en-US" sz="1400" b="1" dirty="0"/>
              <a:t>動機が表示されていない時</a:t>
            </a:r>
            <a:r>
              <a:rPr lang="ja-JP" altLang="en-US" sz="1400" dirty="0"/>
              <a:t>は、取消しを主張は出来ないということである。これは</a:t>
            </a:r>
            <a:r>
              <a:rPr lang="ja-JP" altLang="en-US" sz="1400" b="1" dirty="0"/>
              <a:t>両当事者の公平を考えた解釈といえる</a:t>
            </a:r>
            <a:r>
              <a:rPr lang="ja-JP" altLang="en-US" sz="1400" dirty="0"/>
              <a:t>。</a:t>
            </a:r>
            <a:endParaRPr lang="en-US" altLang="ja-JP" sz="14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540009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80122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07506" y="4742296"/>
            <a:ext cx="5390305" cy="4243154"/>
          </a:xfrm>
        </p:spPr>
        <p:txBody>
          <a:bodyPr/>
          <a:lstStyle/>
          <a:p>
            <a:r>
              <a:rPr lang="ja-JP" altLang="en-US" sz="1400" b="1" dirty="0"/>
              <a:t>次は、詐欺による契約の話をします。</a:t>
            </a:r>
          </a:p>
          <a:p>
            <a:r>
              <a:rPr lang="ja-JP" altLang="en-US" sz="1400" dirty="0"/>
              <a:t>詐欺による契約は、騙されることを知るまでは、</a:t>
            </a:r>
            <a:endParaRPr lang="en-US" altLang="ja-JP" sz="1400" dirty="0"/>
          </a:p>
          <a:p>
            <a:r>
              <a:rPr lang="ja-JP" altLang="en-US" sz="1400" dirty="0"/>
              <a:t>意思と表示は一応は一致しています。</a:t>
            </a:r>
          </a:p>
          <a:p>
            <a:r>
              <a:rPr lang="ja-JP" altLang="en-US" sz="1400" dirty="0"/>
              <a:t>そこで、虚偽表示とか心裡留保と違って</a:t>
            </a:r>
          </a:p>
          <a:p>
            <a:r>
              <a:rPr lang="ja-JP" altLang="en-US" sz="1400" b="1" dirty="0"/>
              <a:t>無効とはせず、</a:t>
            </a:r>
          </a:p>
          <a:p>
            <a:r>
              <a:rPr lang="ja-JP" altLang="en-US" sz="1400" b="1" dirty="0"/>
              <a:t>詐欺にあったと知った時に取消しができるとしている</a:t>
            </a:r>
            <a:r>
              <a:rPr lang="ja-JP" altLang="en-US" sz="1400" dirty="0"/>
              <a:t>。</a:t>
            </a:r>
            <a:endParaRPr lang="en-US" altLang="ja-JP" sz="1400" dirty="0"/>
          </a:p>
          <a:p>
            <a:endParaRPr lang="en-US" altLang="ja-JP" sz="1400" dirty="0"/>
          </a:p>
          <a:p>
            <a:r>
              <a:rPr lang="ja-JP" altLang="en-US" sz="1400" dirty="0"/>
              <a:t>そこでここでの学習ポイントは～</a:t>
            </a:r>
          </a:p>
          <a:p>
            <a:r>
              <a:rPr lang="ja-JP" altLang="en-US" sz="1400" dirty="0"/>
              <a:t>❶</a:t>
            </a:r>
          </a:p>
          <a:p>
            <a:r>
              <a:rPr lang="ja-JP" altLang="en-US" sz="1400" dirty="0"/>
              <a:t>❷</a:t>
            </a:r>
          </a:p>
          <a:p>
            <a:r>
              <a:rPr lang="ja-JP" altLang="en-US" sz="1400" dirty="0"/>
              <a:t>③</a:t>
            </a:r>
          </a:p>
          <a:p>
            <a:r>
              <a:rPr lang="ja-JP" altLang="en-US" sz="1400" dirty="0"/>
              <a:t>④</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949534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04478" y="4870760"/>
            <a:ext cx="5390305" cy="4925268"/>
          </a:xfrm>
        </p:spPr>
        <p:txBody>
          <a:bodyPr/>
          <a:lstStyle/>
          <a:p>
            <a:r>
              <a:rPr lang="ja-JP" altLang="en-US" sz="1400" dirty="0"/>
              <a:t>１．詐欺</a:t>
            </a:r>
          </a:p>
          <a:p>
            <a:r>
              <a:rPr lang="ja-JP" altLang="en-US" sz="1400" dirty="0"/>
              <a:t>相手をだますことを</a:t>
            </a:r>
            <a:r>
              <a:rPr lang="ja-JP" altLang="en-US" sz="1400" b="1" dirty="0"/>
              <a:t>欺網</a:t>
            </a:r>
            <a:r>
              <a:rPr lang="ja-JP" altLang="en-US" sz="1400" dirty="0"/>
              <a:t>というが、この欺網によって他人を錯誤に陥れる行為が詐欺である。</a:t>
            </a:r>
          </a:p>
          <a:p>
            <a:endParaRPr lang="en-US" altLang="ja-JP" sz="1400" dirty="0"/>
          </a:p>
          <a:p>
            <a:r>
              <a:rPr lang="ja-JP" altLang="en-US" sz="1400" dirty="0"/>
              <a:t>では、詐欺による契約をした場合に民法ではどの様に定めているのでしょうか。</a:t>
            </a:r>
          </a:p>
          <a:p>
            <a:r>
              <a:rPr lang="ja-JP" altLang="en-US" sz="1400" dirty="0"/>
              <a:t>詐欺による契約は</a:t>
            </a:r>
          </a:p>
          <a:p>
            <a:r>
              <a:rPr lang="ja-JP" altLang="en-US" sz="1400" dirty="0"/>
              <a:t>当然のことですが</a:t>
            </a:r>
          </a:p>
          <a:p>
            <a:r>
              <a:rPr lang="ja-JP" altLang="en-US" sz="1400" dirty="0"/>
              <a:t>だまされた人を保護するため、だまされた者は、</a:t>
            </a:r>
          </a:p>
          <a:p>
            <a:r>
              <a:rPr lang="ja-JP" altLang="en-US" sz="1400" b="1" dirty="0"/>
              <a:t>★クリック　取消す</a:t>
            </a:r>
          </a:p>
          <a:p>
            <a:r>
              <a:rPr lang="ja-JP" altLang="en-US" sz="1400" dirty="0"/>
              <a:t>詐欺による意思表示を取消すことができる（第９６条１項）。</a:t>
            </a:r>
            <a:endParaRPr lang="en-US" altLang="ja-JP" sz="1400" dirty="0"/>
          </a:p>
          <a:p>
            <a:endParaRPr lang="en-US" altLang="ja-JP" sz="1400" dirty="0"/>
          </a:p>
          <a:p>
            <a:r>
              <a:rPr lang="ja-JP" altLang="en-US" sz="1400" dirty="0"/>
              <a:t>それでは三者</a:t>
            </a:r>
            <a:r>
              <a:rPr lang="en-US" altLang="ja-JP" sz="1400" dirty="0"/>
              <a:t>C</a:t>
            </a:r>
            <a:r>
              <a:rPr lang="ja-JP" altLang="en-US" sz="1400" dirty="0"/>
              <a:t>に対しては？</a:t>
            </a:r>
          </a:p>
          <a:p>
            <a:r>
              <a:rPr lang="ja-JP" altLang="en-US" sz="1400" b="1" dirty="0"/>
              <a:t>★クリック　</a:t>
            </a:r>
            <a:r>
              <a:rPr lang="en-US" altLang="ja-JP" sz="1400" b="1" dirty="0"/>
              <a:t>C</a:t>
            </a:r>
            <a:r>
              <a:rPr lang="ja-JP" altLang="en-US" sz="1400" b="1" dirty="0"/>
              <a:t>第三者</a:t>
            </a:r>
            <a:endParaRPr lang="en-US" altLang="ja-JP" sz="1400" b="1" dirty="0"/>
          </a:p>
          <a:p>
            <a:r>
              <a:rPr lang="ja-JP" altLang="en-US" sz="1400" b="1" dirty="0"/>
              <a:t>★クリック　やじるし</a:t>
            </a:r>
          </a:p>
          <a:p>
            <a:r>
              <a:rPr lang="ja-JP" altLang="en-US" sz="1400" dirty="0"/>
              <a:t>この場合、</a:t>
            </a:r>
            <a:r>
              <a:rPr lang="ja-JP" altLang="en-US" sz="1400" b="1" dirty="0"/>
              <a:t>だまされた側にも落ち度があると考えて</a:t>
            </a:r>
            <a:r>
              <a:rPr lang="ja-JP" altLang="en-US" sz="1400" dirty="0"/>
              <a:t>、</a:t>
            </a:r>
          </a:p>
          <a:p>
            <a:r>
              <a:rPr lang="ja-JP" altLang="en-US" sz="1400" b="1" dirty="0"/>
              <a:t>★クリック</a:t>
            </a:r>
          </a:p>
          <a:p>
            <a:r>
              <a:rPr lang="ja-JP" altLang="en-US" sz="1400" dirty="0"/>
              <a:t>相手が</a:t>
            </a:r>
            <a:r>
              <a:rPr lang="ja-JP" altLang="en-US" sz="1400" b="1" dirty="0"/>
              <a:t>悪意・善意</a:t>
            </a:r>
            <a:r>
              <a:rPr lang="ja-JP" altLang="en-US" sz="1400" dirty="0"/>
              <a:t>のときは取消せるが</a:t>
            </a:r>
            <a:r>
              <a:rPr lang="ja-JP" altLang="en-US" sz="1400" b="1" dirty="0"/>
              <a:t>、</a:t>
            </a:r>
          </a:p>
          <a:p>
            <a:r>
              <a:rPr lang="ja-JP" altLang="en-US" sz="1400" b="1" dirty="0"/>
              <a:t>相手が</a:t>
            </a:r>
            <a:r>
              <a:rPr lang="ja-JP" altLang="en-US" sz="1400" dirty="0"/>
              <a:t>善意無過失のときは取消せないとした</a:t>
            </a:r>
            <a:r>
              <a:rPr lang="en-US" altLang="ja-JP" sz="1400" dirty="0"/>
              <a:t>(</a:t>
            </a:r>
            <a:r>
              <a:rPr lang="ja-JP" altLang="en-US" sz="1400" dirty="0"/>
              <a:t>第</a:t>
            </a:r>
            <a:r>
              <a:rPr lang="en-US" altLang="ja-JP" sz="1400" dirty="0"/>
              <a:t>96</a:t>
            </a:r>
            <a:r>
              <a:rPr lang="ja-JP" altLang="en-US" sz="1400" dirty="0"/>
              <a:t>条</a:t>
            </a:r>
            <a:r>
              <a:rPr lang="en-US" altLang="ja-JP" sz="1400" dirty="0"/>
              <a:t>3</a:t>
            </a:r>
            <a:r>
              <a:rPr lang="ja-JP" altLang="en-US" sz="1400" dirty="0"/>
              <a:t>項</a:t>
            </a:r>
            <a:r>
              <a:rPr lang="en-US" altLang="ja-JP" sz="1400" dirty="0"/>
              <a:t>)</a:t>
            </a:r>
            <a:endParaRPr lang="ja-JP" altLang="en-US" sz="1400" dirty="0"/>
          </a:p>
          <a:p>
            <a:endParaRPr lang="ja-JP" altLang="en-US" sz="14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403123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1" dirty="0"/>
              <a:t>ここからは三者詐欺による具体例を説明します</a:t>
            </a:r>
          </a:p>
          <a:p>
            <a:endParaRPr lang="en-US" altLang="ja-JP" sz="1400" dirty="0"/>
          </a:p>
          <a:p>
            <a:r>
              <a:rPr lang="en-US" altLang="ja-JP" sz="1400" dirty="0"/>
              <a:t>A</a:t>
            </a:r>
            <a:r>
              <a:rPr lang="ja-JP" altLang="en-US" sz="1400" dirty="0"/>
              <a:t>が</a:t>
            </a:r>
            <a:r>
              <a:rPr lang="en-US" altLang="ja-JP" sz="1400" dirty="0"/>
              <a:t>C</a:t>
            </a:r>
            <a:r>
              <a:rPr lang="ja-JP" altLang="en-US" sz="1400" dirty="0"/>
              <a:t>の詐欺に合い</a:t>
            </a:r>
            <a:r>
              <a:rPr lang="en-US" altLang="ja-JP" sz="1400" dirty="0"/>
              <a:t>AB</a:t>
            </a:r>
            <a:r>
              <a:rPr lang="ja-JP" altLang="en-US" sz="1400" dirty="0"/>
              <a:t>間で契約をした場合の話です</a:t>
            </a:r>
            <a:endParaRPr lang="en-US" altLang="ja-JP" sz="1400" dirty="0"/>
          </a:p>
          <a:p>
            <a:r>
              <a:rPr lang="ja-JP" altLang="en-US" sz="1400" b="1" dirty="0"/>
              <a:t>★クリック</a:t>
            </a:r>
          </a:p>
          <a:p>
            <a:r>
              <a:rPr lang="en-US" altLang="ja-JP" sz="1400" b="1" dirty="0"/>
              <a:t>AB</a:t>
            </a:r>
            <a:r>
              <a:rPr lang="ja-JP" altLang="en-US" sz="1400" b="1" dirty="0"/>
              <a:t>間の契約を</a:t>
            </a:r>
            <a:r>
              <a:rPr lang="en-US" altLang="ja-JP" sz="1400" b="1" dirty="0"/>
              <a:t>A</a:t>
            </a:r>
            <a:r>
              <a:rPr lang="ja-JP" altLang="en-US" sz="1400" b="1" dirty="0"/>
              <a:t>は</a:t>
            </a:r>
            <a:r>
              <a:rPr lang="en-US" altLang="ja-JP" sz="1400" b="1" dirty="0"/>
              <a:t>B</a:t>
            </a:r>
            <a:r>
              <a:rPr lang="ja-JP" altLang="en-US" sz="1400" b="1" dirty="0"/>
              <a:t>に対して取り消せるか</a:t>
            </a:r>
            <a:r>
              <a:rPr lang="en-US" altLang="ja-JP" sz="1400" b="1" dirty="0"/>
              <a:t>?</a:t>
            </a:r>
            <a:endParaRPr lang="ja-JP" altLang="en-US" sz="1400" b="1" dirty="0"/>
          </a:p>
          <a:p>
            <a:r>
              <a:rPr lang="ja-JP" altLang="en-US" sz="1400" dirty="0"/>
              <a:t>こたえは</a:t>
            </a:r>
          </a:p>
          <a:p>
            <a:r>
              <a:rPr lang="ja-JP" altLang="en-US" sz="1400" b="1" dirty="0"/>
              <a:t>★クリック</a:t>
            </a:r>
          </a:p>
          <a:p>
            <a:r>
              <a:rPr lang="en-US" altLang="ja-JP" sz="1400" dirty="0"/>
              <a:t>B</a:t>
            </a:r>
            <a:r>
              <a:rPr lang="ja-JP" altLang="en-US" sz="1400" dirty="0"/>
              <a:t>が</a:t>
            </a:r>
            <a:r>
              <a:rPr lang="ja-JP" altLang="en-US" sz="1400" b="1" dirty="0"/>
              <a:t>善意または悪意であれば</a:t>
            </a:r>
            <a:r>
              <a:rPr lang="en-US" altLang="ja-JP" sz="1400" dirty="0"/>
              <a:t>A</a:t>
            </a:r>
            <a:r>
              <a:rPr lang="ja-JP" altLang="en-US" sz="1400" dirty="0"/>
              <a:t>はこの契約は取消せるが</a:t>
            </a:r>
            <a:endParaRPr lang="en-US" altLang="ja-JP" sz="1400" dirty="0"/>
          </a:p>
          <a:p>
            <a:r>
              <a:rPr lang="en-US" altLang="ja-JP" sz="1400" dirty="0"/>
              <a:t>B</a:t>
            </a:r>
            <a:r>
              <a:rPr lang="ja-JP" altLang="en-US" sz="1400" dirty="0"/>
              <a:t>が</a:t>
            </a:r>
            <a:r>
              <a:rPr lang="ja-JP" altLang="en-US" sz="1400" b="1" dirty="0"/>
              <a:t>善意無過失</a:t>
            </a:r>
            <a:r>
              <a:rPr lang="ja-JP" altLang="en-US" sz="1400" dirty="0"/>
              <a:t>の場合、</a:t>
            </a:r>
            <a:r>
              <a:rPr lang="en-US" altLang="ja-JP" sz="1400" dirty="0"/>
              <a:t>A</a:t>
            </a:r>
            <a:r>
              <a:rPr lang="ja-JP" altLang="en-US" sz="1400" dirty="0"/>
              <a:t>は詐欺を理由に契約を取り消せない。</a:t>
            </a:r>
          </a:p>
          <a:p>
            <a:r>
              <a:rPr lang="ja-JP" altLang="en-US" sz="1400" dirty="0"/>
              <a:t> </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802957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3685" y="4737238"/>
            <a:ext cx="5390305" cy="4798195"/>
          </a:xfrm>
        </p:spPr>
        <p:txBody>
          <a:bodyPr/>
          <a:lstStyle/>
          <a:p>
            <a:r>
              <a:rPr kumimoji="1" lang="ja-JP" altLang="en-US" sz="1400" b="1" dirty="0"/>
              <a:t>ここは後で物件変動のところで詳しく解説しますので、とりあえずここは、結果のみ覚えてもらえばそれで良いです</a:t>
            </a:r>
            <a:endParaRPr kumimoji="1" lang="en-US" altLang="ja-JP" sz="1400" b="1" dirty="0"/>
          </a:p>
          <a:p>
            <a:endParaRPr lang="en-US" altLang="ja-JP" sz="1400" dirty="0"/>
          </a:p>
          <a:p>
            <a:r>
              <a:rPr lang="ja-JP" altLang="en-US" sz="1400" dirty="0"/>
              <a:t>ＡがＢとの売買契約を</a:t>
            </a:r>
            <a:r>
              <a:rPr lang="ja-JP" altLang="en-US" sz="1400" b="1" dirty="0"/>
              <a:t>取消した後</a:t>
            </a:r>
            <a:r>
              <a:rPr lang="ja-JP" altLang="en-US" sz="1400" dirty="0"/>
              <a:t>、土地をＢから取り戻さないうちにＢがＣへ土地を転売した場合の話です。</a:t>
            </a:r>
          </a:p>
          <a:p>
            <a:r>
              <a:rPr lang="ja-JP" altLang="en-US" sz="1400" dirty="0"/>
              <a:t>この場合、</a:t>
            </a:r>
            <a:r>
              <a:rPr lang="ja-JP" altLang="en-US" sz="1400" b="1" dirty="0"/>
              <a:t>Ａが契約を取消した時点で第三者Ｃは存在しないため</a:t>
            </a:r>
            <a:r>
              <a:rPr lang="ja-JP" altLang="en-US" sz="1400" dirty="0"/>
              <a:t>、</a:t>
            </a:r>
            <a:endParaRPr lang="en-US" altLang="ja-JP" sz="1400" dirty="0"/>
          </a:p>
          <a:p>
            <a:r>
              <a:rPr lang="ja-JP" altLang="en-US" sz="1400" dirty="0"/>
              <a:t>詐欺による取消が</a:t>
            </a:r>
            <a:r>
              <a:rPr lang="ja-JP" altLang="en-US" sz="1400" b="1" dirty="0"/>
              <a:t>善意無過失の第三者</a:t>
            </a:r>
            <a:r>
              <a:rPr lang="ja-JP" altLang="en-US" sz="1400" dirty="0"/>
              <a:t>に対抗できない</a:t>
            </a:r>
            <a:r>
              <a:rPr lang="ja-JP" altLang="en-US" sz="1400" b="1" dirty="0"/>
              <a:t>ケ－スにはあたらない</a:t>
            </a:r>
            <a:r>
              <a:rPr lang="ja-JP" altLang="en-US" sz="1400" dirty="0"/>
              <a:t>。</a:t>
            </a:r>
          </a:p>
          <a:p>
            <a:r>
              <a:rPr lang="ja-JP" altLang="en-US" sz="1400" dirty="0"/>
              <a:t>このような場合は</a:t>
            </a:r>
          </a:p>
          <a:p>
            <a:r>
              <a:rPr lang="ja-JP" altLang="en-US" sz="1400" dirty="0"/>
              <a:t>判例では、</a:t>
            </a:r>
            <a:r>
              <a:rPr lang="ja-JP" altLang="en-US" sz="1400" b="1" dirty="0"/>
              <a:t>先に登記を備えた方が土地の所有権を取得すると解している。</a:t>
            </a:r>
          </a:p>
          <a:p>
            <a:endParaRPr lang="ja-JP" altLang="en-US" sz="1400" b="1" dirty="0"/>
          </a:p>
          <a:p>
            <a:r>
              <a:rPr lang="ja-JP" altLang="en-US" sz="1400" dirty="0"/>
              <a:t>重要ポイント</a:t>
            </a:r>
          </a:p>
          <a:p>
            <a:r>
              <a:rPr lang="ja-JP" altLang="en-US" sz="1400" b="1" dirty="0"/>
              <a:t>ＡＣ間の優劣は登記の前後</a:t>
            </a:r>
            <a:r>
              <a:rPr lang="ja-JP" altLang="en-US" sz="1400" dirty="0"/>
              <a:t>によることになる。</a:t>
            </a:r>
          </a:p>
          <a:p>
            <a:r>
              <a:rPr lang="ja-JP" altLang="en-US" sz="1400" dirty="0"/>
              <a:t>このように</a:t>
            </a:r>
            <a:r>
              <a:rPr lang="ja-JP" altLang="en-US" sz="1400" b="1" dirty="0"/>
              <a:t>取消前に利害関係になった者</a:t>
            </a:r>
            <a:r>
              <a:rPr lang="ja-JP" altLang="en-US" sz="1400" dirty="0"/>
              <a:t>と</a:t>
            </a:r>
            <a:endParaRPr lang="en-US" altLang="ja-JP" sz="1400" dirty="0"/>
          </a:p>
          <a:p>
            <a:r>
              <a:rPr lang="ja-JP" altLang="en-US" sz="1400" b="1" dirty="0"/>
              <a:t>取消後に利害関係になった者</a:t>
            </a:r>
            <a:r>
              <a:rPr lang="ja-JP" altLang="en-US" sz="1400" dirty="0"/>
              <a:t>とでは</a:t>
            </a:r>
            <a:r>
              <a:rPr lang="ja-JP" altLang="en-US" sz="1400" b="1" dirty="0"/>
              <a:t>対抗要件が</a:t>
            </a:r>
            <a:r>
              <a:rPr lang="ja-JP" altLang="en-US" sz="1400" dirty="0"/>
              <a:t>違ってくるので注意が必要！</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3979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675" y="882650"/>
            <a:ext cx="6467475" cy="3638550"/>
          </a:xfrm>
        </p:spPr>
      </p:sp>
      <p:sp>
        <p:nvSpPr>
          <p:cNvPr id="3" name="ノート プレースホルダー 2"/>
          <p:cNvSpPr>
            <a:spLocks noGrp="1"/>
          </p:cNvSpPr>
          <p:nvPr>
            <p:ph type="body" idx="1"/>
          </p:nvPr>
        </p:nvSpPr>
        <p:spPr/>
        <p:txBody>
          <a:bodyPr/>
          <a:lstStyle/>
          <a:p>
            <a:r>
              <a:rPr lang="ja-JP" altLang="en-US" dirty="0"/>
              <a:t>（</a:t>
            </a:r>
            <a:r>
              <a:rPr lang="ja-JP" altLang="en-US" sz="1400" dirty="0"/>
              <a:t>１）未成年者とは　</a:t>
            </a:r>
            <a:r>
              <a:rPr lang="en-US" altLang="ja-JP" sz="1400" dirty="0"/>
              <a:t>P11</a:t>
            </a:r>
          </a:p>
          <a:p>
            <a:r>
              <a:rPr lang="ja-JP" altLang="en-US" sz="1400" dirty="0"/>
              <a:t>法改正名前は、未成年者は満２０歳未満の者でしたが、</a:t>
            </a:r>
          </a:p>
          <a:p>
            <a:r>
              <a:rPr lang="ja-JP" altLang="en-US" sz="1400" dirty="0"/>
              <a:t>法改正後は、男女とも</a:t>
            </a:r>
            <a:r>
              <a:rPr lang="en-US" altLang="ja-JP" sz="1400" dirty="0"/>
              <a:t>18</a:t>
            </a:r>
            <a:r>
              <a:rPr lang="ja-JP" altLang="en-US" sz="1400" dirty="0"/>
              <a:t>歳未満の者を未成年者としました。</a:t>
            </a:r>
          </a:p>
          <a:p>
            <a:r>
              <a:rPr lang="ja-JP" altLang="en-US" sz="1400" dirty="0"/>
              <a:t>つまり、満</a:t>
            </a:r>
            <a:r>
              <a:rPr lang="en-US" altLang="ja-JP" sz="1400" dirty="0"/>
              <a:t>18</a:t>
            </a:r>
            <a:r>
              <a:rPr lang="ja-JP" altLang="en-US" sz="1400" dirty="0"/>
              <a:t>歳で成年者と言う事になります。</a:t>
            </a:r>
          </a:p>
          <a:p>
            <a:endParaRPr lang="ja-JP" altLang="en-US" sz="1400" dirty="0"/>
          </a:p>
          <a:p>
            <a:r>
              <a:rPr lang="ja-JP" altLang="en-US" sz="1400" dirty="0"/>
              <a:t>なお、民法では男は満１８歳、女は満１６歳になれば父母又はどちらかの一方の同意があれば婚姻する事が出来るとなっていましたが、</a:t>
            </a:r>
          </a:p>
          <a:p>
            <a:r>
              <a:rPr lang="ja-JP" altLang="en-US" sz="1400" dirty="0"/>
              <a:t>改正により男女とも成人年齢が１８歳に引き下げられることから、改正後は１８歳以上は成人なので男女とも親の同意がなくても婚姻できるようになりました。</a:t>
            </a:r>
          </a:p>
          <a:p>
            <a:r>
              <a:rPr lang="ja-JP" altLang="en-US" sz="1400" dirty="0"/>
              <a:t>また、親の同意があっても、未成年者は婚姻できなくなりました。</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957627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1" dirty="0"/>
              <a:t>★クリック　取消後の第三者</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74727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t>次は強迫を受けて契約してしまった話をしてゆきます</a:t>
            </a:r>
          </a:p>
          <a:p>
            <a:r>
              <a:rPr lang="ja-JP" altLang="en-US" sz="1400" dirty="0"/>
              <a:t>ここでのポイントは</a:t>
            </a:r>
            <a:r>
              <a:rPr kumimoji="1" lang="ja-JP" altLang="en-US" sz="1400" dirty="0"/>
              <a:t>。</a:t>
            </a:r>
            <a:endParaRPr kumimoji="1" lang="en-US" altLang="ja-JP" sz="1400" dirty="0"/>
          </a:p>
          <a:p>
            <a:r>
              <a:rPr lang="ja-JP" altLang="en-US" sz="1400" dirty="0"/>
              <a:t>❶</a:t>
            </a:r>
          </a:p>
          <a:p>
            <a:r>
              <a:rPr kumimoji="1" lang="ja-JP" altLang="en-US" sz="1400" dirty="0"/>
              <a:t>❷</a:t>
            </a:r>
          </a:p>
          <a:p>
            <a:r>
              <a:rPr lang="ja-JP" altLang="en-US" sz="1400" dirty="0"/>
              <a:t>③</a:t>
            </a:r>
          </a:p>
          <a:p>
            <a:r>
              <a:rPr kumimoji="1" lang="ja-JP" altLang="en-US" sz="1400" dirty="0"/>
              <a:t>④</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823657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1" dirty="0"/>
              <a:t>１．強迫による意思表示は？</a:t>
            </a:r>
            <a:endParaRPr lang="en-US" altLang="ja-JP" sz="1400" b="1" dirty="0"/>
          </a:p>
          <a:p>
            <a:r>
              <a:rPr lang="ja-JP" altLang="en-US" sz="1400" dirty="0"/>
              <a:t>ここに</a:t>
            </a:r>
            <a:r>
              <a:rPr lang="en-US" altLang="ja-JP" sz="1400" dirty="0"/>
              <a:t>AB</a:t>
            </a:r>
            <a:r>
              <a:rPr lang="ja-JP" altLang="en-US" sz="1400" dirty="0"/>
              <a:t>間の売買契約の事例がありますが、</a:t>
            </a:r>
          </a:p>
          <a:p>
            <a:r>
              <a:rPr lang="ja-JP" altLang="en-US" sz="1400" dirty="0"/>
              <a:t>強迫うけて契約した</a:t>
            </a:r>
            <a:r>
              <a:rPr lang="en-US" altLang="ja-JP" sz="1400" dirty="0"/>
              <a:t>A</a:t>
            </a:r>
            <a:r>
              <a:rPr lang="ja-JP" altLang="en-US" sz="1400" dirty="0"/>
              <a:t>は</a:t>
            </a:r>
            <a:r>
              <a:rPr lang="ja-JP" altLang="en-US" sz="1400" b="1" dirty="0"/>
              <a:t>常に</a:t>
            </a:r>
            <a:r>
              <a:rPr lang="en-US" altLang="ja-JP" sz="1400" dirty="0"/>
              <a:t>B</a:t>
            </a:r>
            <a:r>
              <a:rPr lang="ja-JP" altLang="en-US" sz="1400" dirty="0"/>
              <a:t>に対して</a:t>
            </a:r>
            <a:endParaRPr lang="en-US" altLang="ja-JP" sz="1400" dirty="0"/>
          </a:p>
          <a:p>
            <a:r>
              <a:rPr lang="ja-JP" altLang="en-US" sz="1400" dirty="0"/>
              <a:t>その契約を取り消せます。この常にとは</a:t>
            </a:r>
          </a:p>
          <a:p>
            <a:r>
              <a:rPr lang="ja-JP" altLang="en-US" sz="1400" b="1" dirty="0"/>
              <a:t>★クリック　取消前の第三に対しても</a:t>
            </a:r>
            <a:r>
              <a:rPr lang="en-US" altLang="ja-JP" sz="1400" b="1" dirty="0"/>
              <a:t> </a:t>
            </a:r>
            <a:endParaRPr lang="ja-JP" altLang="en-US" sz="1400" b="1" dirty="0"/>
          </a:p>
          <a:p>
            <a:r>
              <a:rPr lang="ja-JP" altLang="en-US" sz="1400" b="1" dirty="0"/>
              <a:t>★クリック　矢印</a:t>
            </a:r>
          </a:p>
          <a:p>
            <a:r>
              <a:rPr lang="ja-JP" altLang="en-US" sz="1400" b="1" dirty="0"/>
              <a:t>★クリック　</a:t>
            </a:r>
            <a:r>
              <a:rPr lang="en-US" altLang="ja-JP" sz="1400" b="1" dirty="0"/>
              <a:t>C</a:t>
            </a:r>
            <a:r>
              <a:rPr lang="ja-JP" altLang="en-US" sz="1400" b="1" dirty="0"/>
              <a:t>が善意・善意無過失でも</a:t>
            </a:r>
            <a:endParaRPr lang="en-US" altLang="ja-JP" sz="1400" b="1" dirty="0"/>
          </a:p>
          <a:p>
            <a:r>
              <a:rPr lang="ja-JP" altLang="en-US" sz="1400" dirty="0"/>
              <a:t>取消す事ができます</a:t>
            </a:r>
            <a:endParaRPr lang="en-US" altLang="ja-JP" sz="1400" dirty="0"/>
          </a:p>
          <a:p>
            <a:endParaRPr lang="ja-JP" altLang="en-US" sz="1400"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94864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1" dirty="0"/>
              <a:t>次は第三者による強迫の話をしてゆきます</a:t>
            </a:r>
            <a:endParaRPr lang="en-US" altLang="ja-JP" sz="1400" b="1" dirty="0"/>
          </a:p>
          <a:p>
            <a:r>
              <a:rPr lang="ja-JP" altLang="en-US" sz="1400" dirty="0"/>
              <a:t>第三者Ｃによる強迫を受けてした意思表示によるものでも</a:t>
            </a:r>
          </a:p>
          <a:p>
            <a:r>
              <a:rPr lang="ja-JP" altLang="en-US" sz="1400" dirty="0"/>
              <a:t>売主</a:t>
            </a:r>
            <a:r>
              <a:rPr lang="en-US" altLang="ja-JP" sz="1400" dirty="0"/>
              <a:t>A</a:t>
            </a:r>
            <a:r>
              <a:rPr lang="ja-JP" altLang="en-US" sz="1400" dirty="0"/>
              <a:t>は買主である相手方</a:t>
            </a:r>
            <a:r>
              <a:rPr lang="en-US" altLang="ja-JP" sz="1400" dirty="0"/>
              <a:t>B</a:t>
            </a:r>
            <a:r>
              <a:rPr lang="ja-JP" altLang="en-US" sz="1400" dirty="0"/>
              <a:t>に対して常に取消す事が出来ます。（第９６条１項）</a:t>
            </a:r>
          </a:p>
          <a:p>
            <a:r>
              <a:rPr lang="ja-JP" altLang="en-US" sz="1400" dirty="0"/>
              <a:t>★クリック</a:t>
            </a:r>
          </a:p>
          <a:p>
            <a:r>
              <a:rPr lang="ja-JP" altLang="en-US" sz="1400" dirty="0"/>
              <a:t>それは、相手Ｂが</a:t>
            </a:r>
            <a:r>
              <a:rPr lang="ja-JP" altLang="en-US" sz="1400" b="1" dirty="0"/>
              <a:t>善意無過失でも、善意</a:t>
            </a:r>
            <a:r>
              <a:rPr lang="ja-JP" altLang="en-US" sz="1400" dirty="0"/>
              <a:t>でも取消せる。</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9244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52164B-54FE-407E-8379-9BB0B5328B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524830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027305-A8B7-44D3-B869-3898C48606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489434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027305-A8B7-44D3-B869-3898C486066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731151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463675"/>
            <a:ext cx="7018338" cy="3948113"/>
          </a:xfrm>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5826351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始めに共有とはどのような状態をいうのから説明します</a:t>
            </a:r>
          </a:p>
          <a:p>
            <a:r>
              <a:rPr lang="ja-JP" altLang="en-US" sz="1400" dirty="0"/>
              <a:t>共有とは、所有権の１つです。</a:t>
            </a:r>
          </a:p>
          <a:p>
            <a:r>
              <a:rPr lang="ja-JP" altLang="en-US" sz="1400" dirty="0"/>
              <a:t>単独で物を所有するのと違い１つの物を複数の者で所有する状態を共有といいます。</a:t>
            </a:r>
          </a:p>
          <a:p>
            <a:r>
              <a:rPr lang="ja-JP" altLang="en-US" sz="1400" dirty="0"/>
              <a:t>例えば、ＡＢＣ３人でお金を出し合って別荘を購入すると、この別荘は３人の共有物になります。</a:t>
            </a:r>
          </a:p>
          <a:p>
            <a:r>
              <a:rPr lang="ja-JP" altLang="en-US" sz="1400" dirty="0"/>
              <a:t> </a:t>
            </a:r>
          </a:p>
          <a:p>
            <a:r>
              <a:rPr lang="ja-JP" altLang="en-US" sz="1400" dirty="0"/>
              <a:t>一個の物を複数で所有しているため、一人だけで所有すると違い勝手に一人でその別荘を全部譲渡したり、勝手に人に貸したり、勝手に利用したりすることは当然に出来ません。</a:t>
            </a:r>
          </a:p>
          <a:p>
            <a:endParaRPr lang="ja-JP" altLang="en-US" sz="1400" dirty="0"/>
          </a:p>
          <a:p>
            <a:r>
              <a:rPr lang="ja-JP" altLang="en-US" sz="1400" dirty="0"/>
              <a:t>その為、共有者間の調整が必要になってきます。</a:t>
            </a:r>
          </a:p>
          <a:p>
            <a:r>
              <a:rPr lang="ja-JP" altLang="en-US" sz="1400" dirty="0"/>
              <a:t>民法では、共有者間の権利調整をどのように定めているかその話からしてゆきます</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0CDFB-D1B7-40E1-81E7-A0996FFD278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688741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5782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（１）未成年者とは　</a:t>
            </a:r>
            <a:r>
              <a:rPr lang="en-US" altLang="ja-JP" sz="1400" dirty="0"/>
              <a:t>P11</a:t>
            </a:r>
            <a:endParaRPr lang="ja-JP" altLang="en-US" sz="1400" dirty="0"/>
          </a:p>
          <a:p>
            <a:r>
              <a:rPr lang="ja-JP" altLang="en-US" sz="1400" dirty="0"/>
              <a:t>法改正名前は、未成年者は満２０歳未満の者でしたが、</a:t>
            </a:r>
          </a:p>
          <a:p>
            <a:r>
              <a:rPr lang="ja-JP" altLang="en-US" sz="1400" dirty="0"/>
              <a:t>法改正後は、</a:t>
            </a:r>
            <a:r>
              <a:rPr lang="ja-JP" altLang="en-US" sz="1400" b="1" dirty="0"/>
              <a:t>男女とも</a:t>
            </a:r>
            <a:r>
              <a:rPr lang="en-US" altLang="ja-JP" sz="1400" b="1" dirty="0"/>
              <a:t>18</a:t>
            </a:r>
            <a:r>
              <a:rPr lang="ja-JP" altLang="en-US" sz="1400" b="1" dirty="0"/>
              <a:t>歳未満の者</a:t>
            </a:r>
            <a:r>
              <a:rPr lang="ja-JP" altLang="en-US" sz="1400" dirty="0"/>
              <a:t>を未成年者としました。</a:t>
            </a:r>
          </a:p>
          <a:p>
            <a:r>
              <a:rPr lang="ja-JP" altLang="en-US" sz="1400" dirty="0"/>
              <a:t>つまり、満</a:t>
            </a:r>
            <a:r>
              <a:rPr lang="en-US" altLang="ja-JP" sz="1400" dirty="0"/>
              <a:t>18</a:t>
            </a:r>
            <a:r>
              <a:rPr lang="ja-JP" altLang="en-US" sz="1400" dirty="0"/>
              <a:t>歳で成年者と言う事になります。</a:t>
            </a:r>
          </a:p>
          <a:p>
            <a:endParaRPr lang="ja-JP" altLang="en-US" sz="1400" dirty="0"/>
          </a:p>
          <a:p>
            <a:r>
              <a:rPr lang="ja-JP" altLang="en-US" sz="1400" dirty="0"/>
              <a:t>なお、民法では男は満１８歳、女は満１６歳になれば父母又はどちらかの一方の同意があれば婚姻する事が出来るとなっていましたが、</a:t>
            </a:r>
          </a:p>
          <a:p>
            <a:r>
              <a:rPr lang="ja-JP" altLang="en-US" sz="1400" dirty="0"/>
              <a:t>改正により男女とも成人年齢が１８歳に引き下げられることから、改正後は１８歳以上は成人なので男女とも親の同意がなくても婚姻できるようになりました。</a:t>
            </a:r>
          </a:p>
          <a:p>
            <a:r>
              <a:rPr kumimoji="1" lang="ja-JP" altLang="en-US" sz="1400" dirty="0"/>
              <a:t>また、親の同意があっても、未成年者は婚姻できなくなりました。</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0640-B74E-41C8-ABE6-34D1B91E66F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986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未成年者の保護者といったら誰であろうか？　それは当然、親である。</a:t>
            </a:r>
          </a:p>
          <a:p>
            <a:r>
              <a:rPr lang="ja-JP" altLang="en-US" dirty="0"/>
              <a:t>親の事を民法では</a:t>
            </a:r>
            <a:r>
              <a:rPr lang="ja-JP" altLang="en-US" b="1" dirty="0"/>
              <a:t>親権者</a:t>
            </a:r>
            <a:r>
              <a:rPr lang="ja-JP" altLang="en-US" dirty="0"/>
              <a:t>と言っている。</a:t>
            </a:r>
            <a:endParaRPr lang="en-US" altLang="ja-JP" dirty="0"/>
          </a:p>
          <a:p>
            <a:r>
              <a:rPr lang="ja-JP" altLang="en-US" dirty="0"/>
              <a:t>しかし、世の中には、</a:t>
            </a:r>
            <a:r>
              <a:rPr lang="ja-JP" altLang="en-US" b="1" dirty="0"/>
              <a:t>親のいない子供</a:t>
            </a:r>
            <a:r>
              <a:rPr lang="ja-JP" altLang="en-US" dirty="0"/>
              <a:t>もいる。</a:t>
            </a:r>
            <a:endParaRPr lang="en-US" altLang="ja-JP" dirty="0"/>
          </a:p>
          <a:p>
            <a:r>
              <a:rPr lang="ja-JP" altLang="en-US" dirty="0"/>
              <a:t>また、いても</a:t>
            </a:r>
            <a:r>
              <a:rPr lang="ja-JP" altLang="en-US" b="1" dirty="0"/>
              <a:t>管理能力のない親</a:t>
            </a:r>
            <a:r>
              <a:rPr lang="ja-JP" altLang="en-US" dirty="0"/>
              <a:t>もいる。そう言う場合は、</a:t>
            </a:r>
            <a:r>
              <a:rPr lang="ja-JP" altLang="en-US" b="1" dirty="0"/>
              <a:t>未成年後見人</a:t>
            </a:r>
            <a:r>
              <a:rPr lang="ja-JP" altLang="en-US" dirty="0"/>
              <a:t>という保護者がつけられることになっている。</a:t>
            </a:r>
            <a:r>
              <a:rPr lang="en-US" altLang="ja-JP" dirty="0"/>
              <a:t>(※</a:t>
            </a:r>
            <a:r>
              <a:rPr lang="ja-JP" altLang="en-US" dirty="0"/>
              <a:t>未成年後見人は２人以上つけることも出来る。また法人を未成年後見人とする事も出来る。</a:t>
            </a:r>
            <a:r>
              <a:rPr lang="en-US" altLang="ja-JP" dirty="0"/>
              <a:t>)</a:t>
            </a:r>
          </a:p>
          <a:p>
            <a:r>
              <a:rPr lang="ja-JP" altLang="en-US" dirty="0"/>
              <a:t>　そして、親権者や未成年後見人のことを</a:t>
            </a:r>
            <a:r>
              <a:rPr lang="ja-JP" altLang="en-US" b="1" dirty="0"/>
              <a:t>法定代理人</a:t>
            </a:r>
            <a:r>
              <a:rPr lang="ja-JP" altLang="en-US" dirty="0"/>
              <a:t>という。</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EA83-1429-429C-925E-44DD6165073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08380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F5CBA-E23E-4280-92DB-D416F0A7276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12629B8-1037-435C-A3E9-E6D8A84D9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BBB85B-003D-4419-B140-65208AE9AAF3}"/>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5" name="フッター プレースホルダー 4">
            <a:extLst>
              <a:ext uri="{FF2B5EF4-FFF2-40B4-BE49-F238E27FC236}">
                <a16:creationId xmlns:a16="http://schemas.microsoft.com/office/drawing/2014/main" id="{5BC3E20A-01F6-448E-BE6A-7E57ACABE9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8D0503-8CE0-4584-9EAD-7EB6691EECA3}"/>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40751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5B67F0-B05A-4959-A2A6-A391E8B46B8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28A0821-DDC3-4389-8EAD-764C3D88769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A830B6-36FE-42B9-A9BC-36CF82EA997F}"/>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5" name="フッター プレースホルダー 4">
            <a:extLst>
              <a:ext uri="{FF2B5EF4-FFF2-40B4-BE49-F238E27FC236}">
                <a16:creationId xmlns:a16="http://schemas.microsoft.com/office/drawing/2014/main" id="{4909B0EA-3423-4D17-8714-42D8C0C83F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E0FF63-34B5-421D-B61E-AFE4089F4B8C}"/>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186929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A9EC54F-BA0B-4CA7-82A8-E3B3C42119A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76953A-DDF3-4776-853C-FD59487B2D1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33732B-F346-4243-9B07-5F2D8F020BAA}"/>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5" name="フッター プレースホルダー 4">
            <a:extLst>
              <a:ext uri="{FF2B5EF4-FFF2-40B4-BE49-F238E27FC236}">
                <a16:creationId xmlns:a16="http://schemas.microsoft.com/office/drawing/2014/main" id="{A22FAE01-26F3-498E-9D1A-70D4844212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92B7EC-8FA8-4A00-A847-D6DD56644E27}"/>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3342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9" name="長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cxnSp>
        <p:nvCxnSpPr>
          <p:cNvPr id="12" name="直線​​コネクタ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a:t>マスター テキストの書式設定</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A7F8F4C-78C8-45CB-820B-A62B8C69560C}" type="datetime1">
              <a:rPr lang="ja-JP" altLang="en-US" smtClean="0"/>
              <a:t>2025/8/2</a:t>
            </a:fld>
            <a:endParaRPr lang="ja-JP" altLang="en-US" dirty="0"/>
          </a:p>
        </p:txBody>
      </p:sp>
      <p:sp>
        <p:nvSpPr>
          <p:cNvPr id="7"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8" name="スライド番号プレースホルダー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spTree>
    <p:extLst>
      <p:ext uri="{BB962C8B-B14F-4D97-AF65-F5344CB8AC3E}">
        <p14:creationId xmlns:p14="http://schemas.microsoft.com/office/powerpoint/2010/main" val="245609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028E856E-4B98-4224-8F88-8B972A19BAA4}"/>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ja-JP"/>
          </a:p>
        </p:txBody>
      </p:sp>
      <p:sp>
        <p:nvSpPr>
          <p:cNvPr id="6" name="フッター プレースホルダー 5">
            <a:extLst>
              <a:ext uri="{FF2B5EF4-FFF2-40B4-BE49-F238E27FC236}">
                <a16:creationId xmlns:a16="http://schemas.microsoft.com/office/drawing/2014/main" id="{8CE65C41-2D3E-4931-AECC-F8934F63846F}"/>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ja-JP"/>
          </a:p>
        </p:txBody>
      </p:sp>
      <p:sp>
        <p:nvSpPr>
          <p:cNvPr id="7" name="スライド番号プレースホルダー 6">
            <a:extLst>
              <a:ext uri="{FF2B5EF4-FFF2-40B4-BE49-F238E27FC236}">
                <a16:creationId xmlns:a16="http://schemas.microsoft.com/office/drawing/2014/main" id="{92FFFA1C-3433-41C3-9A88-CAC1CE8FC4A9}"/>
              </a:ext>
            </a:extLst>
          </p:cNvPr>
          <p:cNvSpPr>
            <a:spLocks noGrp="1"/>
          </p:cNvSpPr>
          <p:nvPr>
            <p:ph type="sldNum" sz="quarter" idx="12"/>
          </p:nvPr>
        </p:nvSpPr>
        <p:spPr>
          <a:xfrm>
            <a:off x="8737600" y="6245225"/>
            <a:ext cx="2844800" cy="476250"/>
          </a:xfrm>
        </p:spPr>
        <p:txBody>
          <a:bodyPr/>
          <a:lstStyle>
            <a:lvl1pPr>
              <a:defRPr/>
            </a:lvl1pPr>
          </a:lstStyle>
          <a:p>
            <a:pPr>
              <a:defRPr/>
            </a:pPr>
            <a:fld id="{CE9BD4B2-5040-47D8-A8F0-AD7646E9C90D}" type="slidenum">
              <a:rPr lang="en-US" altLang="ja-JP"/>
              <a:pPr>
                <a:defRPr/>
              </a:pPr>
              <a:t>‹#›</a:t>
            </a:fld>
            <a:endParaRPr lang="en-US" altLang="ja-JP"/>
          </a:p>
        </p:txBody>
      </p:sp>
    </p:spTree>
    <p:extLst>
      <p:ext uri="{BB962C8B-B14F-4D97-AF65-F5344CB8AC3E}">
        <p14:creationId xmlns:p14="http://schemas.microsoft.com/office/powerpoint/2010/main" val="181055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F971A-1E91-46EC-B2A3-41D497CB777C}"/>
              </a:ext>
            </a:extLst>
          </p:cNvPr>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p>
        </p:txBody>
      </p:sp>
      <p:sp>
        <p:nvSpPr>
          <p:cNvPr id="3" name="字幕 2">
            <a:extLst>
              <a:ext uri="{FF2B5EF4-FFF2-40B4-BE49-F238E27FC236}">
                <a16:creationId xmlns:a16="http://schemas.microsoft.com/office/drawing/2014/main" id="{28EADF9B-C712-404E-A4C7-B8B3BF605D7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3046C821-6082-4440-B1F9-BD0266E07F88}"/>
              </a:ext>
            </a:extLst>
          </p:cNvPr>
          <p:cNvSpPr>
            <a:spLocks noGrp="1"/>
          </p:cNvSpPr>
          <p:nvPr>
            <p:ph type="dt" sz="half" idx="10"/>
          </p:nvPr>
        </p:nvSpPr>
        <p:spPr/>
        <p:txBody>
          <a:bodyPr/>
          <a:lstStyle>
            <a:lvl1pPr>
              <a:defRPr/>
            </a:lvl1pPr>
          </a:lstStyle>
          <a:p>
            <a:pPr>
              <a:defRPr/>
            </a:pPr>
            <a:fld id="{515C8657-F5A7-4B5C-8FB3-4A306C5B183E}"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69700061-142F-4567-9C10-83F965640EE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2B201F9-FA98-4434-86BD-61C50A401D06}"/>
              </a:ext>
            </a:extLst>
          </p:cNvPr>
          <p:cNvSpPr>
            <a:spLocks noGrp="1"/>
          </p:cNvSpPr>
          <p:nvPr>
            <p:ph type="sldNum" sz="quarter" idx="12"/>
          </p:nvPr>
        </p:nvSpPr>
        <p:spPr/>
        <p:txBody>
          <a:bodyPr/>
          <a:lstStyle>
            <a:lvl1pPr>
              <a:defRPr/>
            </a:lvl1pPr>
          </a:lstStyle>
          <a:p>
            <a:pPr>
              <a:defRPr/>
            </a:pPr>
            <a:fld id="{AE70968A-710F-4762-86B6-B6AE7AA9B6F0}" type="slidenum">
              <a:rPr lang="ja-JP" altLang="en-US"/>
              <a:pPr>
                <a:defRPr/>
              </a:pPr>
              <a:t>‹#›</a:t>
            </a:fld>
            <a:endParaRPr lang="ja-JP" altLang="en-US"/>
          </a:p>
        </p:txBody>
      </p:sp>
    </p:spTree>
    <p:extLst>
      <p:ext uri="{BB962C8B-B14F-4D97-AF65-F5344CB8AC3E}">
        <p14:creationId xmlns:p14="http://schemas.microsoft.com/office/powerpoint/2010/main" val="495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90699-BB4B-4120-ACBE-1FBA4CED6D72}"/>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C395216-3404-4537-8A03-F497961F827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D4CE3C8-37E0-4F1D-B39E-186EF6523D37}"/>
              </a:ext>
            </a:extLst>
          </p:cNvPr>
          <p:cNvSpPr>
            <a:spLocks noGrp="1"/>
          </p:cNvSpPr>
          <p:nvPr>
            <p:ph type="dt" sz="half" idx="10"/>
          </p:nvPr>
        </p:nvSpPr>
        <p:spPr/>
        <p:txBody>
          <a:bodyPr/>
          <a:lstStyle>
            <a:lvl1pPr>
              <a:defRPr/>
            </a:lvl1pPr>
          </a:lstStyle>
          <a:p>
            <a:pPr>
              <a:defRPr/>
            </a:pPr>
            <a:fld id="{916E9CF9-EFAF-4FC9-B7B4-68096E391A24}"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64609024-8AAB-46A7-B6CC-F80C3E5C6C0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8CEF8A2-FA42-413C-882B-C9C8F4E3AA87}"/>
              </a:ext>
            </a:extLst>
          </p:cNvPr>
          <p:cNvSpPr>
            <a:spLocks noGrp="1"/>
          </p:cNvSpPr>
          <p:nvPr>
            <p:ph type="sldNum" sz="quarter" idx="12"/>
          </p:nvPr>
        </p:nvSpPr>
        <p:spPr/>
        <p:txBody>
          <a:bodyPr/>
          <a:lstStyle>
            <a:lvl1pPr>
              <a:defRPr/>
            </a:lvl1pPr>
          </a:lstStyle>
          <a:p>
            <a:pPr>
              <a:defRPr/>
            </a:pPr>
            <a:fld id="{B1775F48-FB5C-4615-B062-847EEB6623F6}" type="slidenum">
              <a:rPr lang="ja-JP" altLang="en-US"/>
              <a:pPr>
                <a:defRPr/>
              </a:pPr>
              <a:t>‹#›</a:t>
            </a:fld>
            <a:endParaRPr lang="ja-JP" altLang="en-US"/>
          </a:p>
        </p:txBody>
      </p:sp>
    </p:spTree>
    <p:extLst>
      <p:ext uri="{BB962C8B-B14F-4D97-AF65-F5344CB8AC3E}">
        <p14:creationId xmlns:p14="http://schemas.microsoft.com/office/powerpoint/2010/main" val="4855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572ACA-DB05-44D6-961B-34283E02AD10}"/>
              </a:ext>
            </a:extLst>
          </p:cNvPr>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ECAF9308-013A-4456-B349-459797BBFB7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6122A8B1-2E27-40D9-AADF-291590ADD396}"/>
              </a:ext>
            </a:extLst>
          </p:cNvPr>
          <p:cNvSpPr>
            <a:spLocks noGrp="1"/>
          </p:cNvSpPr>
          <p:nvPr>
            <p:ph type="dt" sz="half" idx="10"/>
          </p:nvPr>
        </p:nvSpPr>
        <p:spPr/>
        <p:txBody>
          <a:bodyPr/>
          <a:lstStyle>
            <a:lvl1pPr>
              <a:defRPr/>
            </a:lvl1pPr>
          </a:lstStyle>
          <a:p>
            <a:pPr>
              <a:defRPr/>
            </a:pPr>
            <a:fld id="{A3D72363-BC33-41C9-B807-F6333B8E682A}"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23283B7A-7B76-49A9-9A69-E5A274BDF69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EF2D27C-1FF2-49EE-A0FF-916E20671DF9}"/>
              </a:ext>
            </a:extLst>
          </p:cNvPr>
          <p:cNvSpPr>
            <a:spLocks noGrp="1"/>
          </p:cNvSpPr>
          <p:nvPr>
            <p:ph type="sldNum" sz="quarter" idx="12"/>
          </p:nvPr>
        </p:nvSpPr>
        <p:spPr/>
        <p:txBody>
          <a:bodyPr/>
          <a:lstStyle>
            <a:lvl1pPr>
              <a:defRPr/>
            </a:lvl1pPr>
          </a:lstStyle>
          <a:p>
            <a:pPr>
              <a:defRPr/>
            </a:pPr>
            <a:fld id="{52EF6ED4-653E-45F1-84F3-9F97D308B738}" type="slidenum">
              <a:rPr lang="ja-JP" altLang="en-US"/>
              <a:pPr>
                <a:defRPr/>
              </a:pPr>
              <a:t>‹#›</a:t>
            </a:fld>
            <a:endParaRPr lang="ja-JP" altLang="en-US"/>
          </a:p>
        </p:txBody>
      </p:sp>
    </p:spTree>
    <p:extLst>
      <p:ext uri="{BB962C8B-B14F-4D97-AF65-F5344CB8AC3E}">
        <p14:creationId xmlns:p14="http://schemas.microsoft.com/office/powerpoint/2010/main" val="3656230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E825D-9C53-47FC-8BD0-6D8336DA09C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998443F9-90E5-4B37-AA81-C7CC4B6667EF}"/>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5E1D3A3A-3A07-4C5C-8C67-34C09BE8E16A}"/>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6C725E19-8618-4E12-A9D5-4933A4CD98AF}"/>
              </a:ext>
            </a:extLst>
          </p:cNvPr>
          <p:cNvSpPr>
            <a:spLocks noGrp="1"/>
          </p:cNvSpPr>
          <p:nvPr>
            <p:ph type="dt" sz="half" idx="10"/>
          </p:nvPr>
        </p:nvSpPr>
        <p:spPr/>
        <p:txBody>
          <a:bodyPr/>
          <a:lstStyle>
            <a:lvl1pPr>
              <a:defRPr/>
            </a:lvl1pPr>
          </a:lstStyle>
          <a:p>
            <a:pPr>
              <a:defRPr/>
            </a:pPr>
            <a:fld id="{FB6914FB-150C-423A-BD30-4E80438028C7}"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FD181CDB-212E-403E-B003-4B33E68EE15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6EA98EA-0385-4F1C-813F-67AB442CDF84}"/>
              </a:ext>
            </a:extLst>
          </p:cNvPr>
          <p:cNvSpPr>
            <a:spLocks noGrp="1"/>
          </p:cNvSpPr>
          <p:nvPr>
            <p:ph type="sldNum" sz="quarter" idx="12"/>
          </p:nvPr>
        </p:nvSpPr>
        <p:spPr/>
        <p:txBody>
          <a:bodyPr/>
          <a:lstStyle>
            <a:lvl1pPr>
              <a:defRPr/>
            </a:lvl1pPr>
          </a:lstStyle>
          <a:p>
            <a:pPr>
              <a:defRPr/>
            </a:pPr>
            <a:fld id="{7E040767-A342-4C27-873B-3F6843693AD9}" type="slidenum">
              <a:rPr lang="ja-JP" altLang="en-US"/>
              <a:pPr>
                <a:defRPr/>
              </a:pPr>
              <a:t>‹#›</a:t>
            </a:fld>
            <a:endParaRPr lang="ja-JP" altLang="en-US"/>
          </a:p>
        </p:txBody>
      </p:sp>
    </p:spTree>
    <p:extLst>
      <p:ext uri="{BB962C8B-B14F-4D97-AF65-F5344CB8AC3E}">
        <p14:creationId xmlns:p14="http://schemas.microsoft.com/office/powerpoint/2010/main" val="606537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FE2325-C372-441E-8587-6CC124CA676A}"/>
              </a:ext>
            </a:extLst>
          </p:cNvPr>
          <p:cNvSpPr>
            <a:spLocks noGrp="1"/>
          </p:cNvSpPr>
          <p:nvPr>
            <p:ph type="title"/>
          </p:nvPr>
        </p:nvSpPr>
        <p:spPr>
          <a:xfrm>
            <a:off x="839788" y="365127"/>
            <a:ext cx="105156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AA586B6-551D-46AF-A10E-85C1180DE0C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4CFF3B3F-D017-449D-A345-C6BDD4DEB96E}"/>
              </a:ext>
            </a:extLst>
          </p:cNvPr>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D2BCDD53-CAB4-4243-8A6A-338A62FE2FB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A3CB9F7-734A-4437-95A3-6E147CF400AF}"/>
              </a:ext>
            </a:extLst>
          </p:cNvPr>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682A540-B94B-4412-B64D-42AF138DD6CA}"/>
              </a:ext>
            </a:extLst>
          </p:cNvPr>
          <p:cNvSpPr>
            <a:spLocks noGrp="1"/>
          </p:cNvSpPr>
          <p:nvPr>
            <p:ph type="dt" sz="half" idx="10"/>
          </p:nvPr>
        </p:nvSpPr>
        <p:spPr/>
        <p:txBody>
          <a:bodyPr/>
          <a:lstStyle>
            <a:lvl1pPr>
              <a:defRPr/>
            </a:lvl1pPr>
          </a:lstStyle>
          <a:p>
            <a:pPr>
              <a:defRPr/>
            </a:pPr>
            <a:fld id="{3A44064B-F2D5-448F-A4A4-D11BC5E30A14}" type="datetimeFigureOut">
              <a:rPr lang="ja-JP" altLang="en-US"/>
              <a:pPr>
                <a:defRPr/>
              </a:pPr>
              <a:t>2025/8/2</a:t>
            </a:fld>
            <a:endParaRPr lang="ja-JP" altLang="en-US"/>
          </a:p>
        </p:txBody>
      </p:sp>
      <p:sp>
        <p:nvSpPr>
          <p:cNvPr id="8" name="フッター プレースホルダー 4">
            <a:extLst>
              <a:ext uri="{FF2B5EF4-FFF2-40B4-BE49-F238E27FC236}">
                <a16:creationId xmlns:a16="http://schemas.microsoft.com/office/drawing/2014/main" id="{321D3A57-DE2B-4D3D-934E-CB78E85D0EB5}"/>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509733EC-9306-4D6F-BF6A-5136C88F4B18}"/>
              </a:ext>
            </a:extLst>
          </p:cNvPr>
          <p:cNvSpPr>
            <a:spLocks noGrp="1"/>
          </p:cNvSpPr>
          <p:nvPr>
            <p:ph type="sldNum" sz="quarter" idx="12"/>
          </p:nvPr>
        </p:nvSpPr>
        <p:spPr/>
        <p:txBody>
          <a:bodyPr/>
          <a:lstStyle>
            <a:lvl1pPr>
              <a:defRPr/>
            </a:lvl1pPr>
          </a:lstStyle>
          <a:p>
            <a:pPr>
              <a:defRPr/>
            </a:pPr>
            <a:fld id="{7F0C9F06-DD02-45FA-BA86-36419BBA613B}" type="slidenum">
              <a:rPr lang="ja-JP" altLang="en-US"/>
              <a:pPr>
                <a:defRPr/>
              </a:pPr>
              <a:t>‹#›</a:t>
            </a:fld>
            <a:endParaRPr lang="ja-JP" altLang="en-US"/>
          </a:p>
        </p:txBody>
      </p:sp>
    </p:spTree>
    <p:extLst>
      <p:ext uri="{BB962C8B-B14F-4D97-AF65-F5344CB8AC3E}">
        <p14:creationId xmlns:p14="http://schemas.microsoft.com/office/powerpoint/2010/main" val="1838260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D5F9D1-7A81-47E1-8226-FC56D9B39860}"/>
              </a:ext>
            </a:extLst>
          </p:cNvPr>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92430610-D8A8-424B-9FD5-4F5BBCEA0E4F}"/>
              </a:ext>
            </a:extLst>
          </p:cNvPr>
          <p:cNvSpPr>
            <a:spLocks noGrp="1"/>
          </p:cNvSpPr>
          <p:nvPr>
            <p:ph type="dt" sz="half" idx="10"/>
          </p:nvPr>
        </p:nvSpPr>
        <p:spPr/>
        <p:txBody>
          <a:bodyPr/>
          <a:lstStyle>
            <a:lvl1pPr>
              <a:defRPr/>
            </a:lvl1pPr>
          </a:lstStyle>
          <a:p>
            <a:pPr>
              <a:defRPr/>
            </a:pPr>
            <a:fld id="{7A3D3408-A692-414D-BF7C-EAA19061996C}" type="datetimeFigureOut">
              <a:rPr lang="ja-JP" altLang="en-US"/>
              <a:pPr>
                <a:defRPr/>
              </a:pPr>
              <a:t>2025/8/2</a:t>
            </a:fld>
            <a:endParaRPr lang="ja-JP" altLang="en-US"/>
          </a:p>
        </p:txBody>
      </p:sp>
      <p:sp>
        <p:nvSpPr>
          <p:cNvPr id="4" name="フッター プレースホルダー 4">
            <a:extLst>
              <a:ext uri="{FF2B5EF4-FFF2-40B4-BE49-F238E27FC236}">
                <a16:creationId xmlns:a16="http://schemas.microsoft.com/office/drawing/2014/main" id="{5BEC0489-12A7-45A8-87D7-91613D2046F9}"/>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36EA5F69-8610-4D3B-86FD-7DB61623B783}"/>
              </a:ext>
            </a:extLst>
          </p:cNvPr>
          <p:cNvSpPr>
            <a:spLocks noGrp="1"/>
          </p:cNvSpPr>
          <p:nvPr>
            <p:ph type="sldNum" sz="quarter" idx="12"/>
          </p:nvPr>
        </p:nvSpPr>
        <p:spPr/>
        <p:txBody>
          <a:bodyPr/>
          <a:lstStyle>
            <a:lvl1pPr>
              <a:defRPr/>
            </a:lvl1pPr>
          </a:lstStyle>
          <a:p>
            <a:pPr>
              <a:defRPr/>
            </a:pPr>
            <a:fld id="{1CC77C60-665A-4872-902D-8886ED7A8D68}" type="slidenum">
              <a:rPr lang="ja-JP" altLang="en-US"/>
              <a:pPr>
                <a:defRPr/>
              </a:pPr>
              <a:t>‹#›</a:t>
            </a:fld>
            <a:endParaRPr lang="ja-JP" altLang="en-US"/>
          </a:p>
        </p:txBody>
      </p:sp>
    </p:spTree>
    <p:extLst>
      <p:ext uri="{BB962C8B-B14F-4D97-AF65-F5344CB8AC3E}">
        <p14:creationId xmlns:p14="http://schemas.microsoft.com/office/powerpoint/2010/main" val="216712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AA67F-E6C9-4AA7-B93E-33BDE184AE6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4A011B-5FF8-494A-A8D1-D07AC07A0DD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5C8634-7280-4E45-AB1E-DED76916EE7A}"/>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5" name="フッター プレースホルダー 4">
            <a:extLst>
              <a:ext uri="{FF2B5EF4-FFF2-40B4-BE49-F238E27FC236}">
                <a16:creationId xmlns:a16="http://schemas.microsoft.com/office/drawing/2014/main" id="{EEB6C3EB-7EAB-4F7A-BEB9-7287F1B7DF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A3B4D-67CA-40CC-AD86-A3C6A76FA968}"/>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263947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BF7D2B55-1479-470F-858E-FF0671F739A9}"/>
              </a:ext>
            </a:extLst>
          </p:cNvPr>
          <p:cNvSpPr>
            <a:spLocks noGrp="1"/>
          </p:cNvSpPr>
          <p:nvPr>
            <p:ph type="dt" sz="half" idx="10"/>
          </p:nvPr>
        </p:nvSpPr>
        <p:spPr/>
        <p:txBody>
          <a:bodyPr/>
          <a:lstStyle>
            <a:lvl1pPr>
              <a:defRPr/>
            </a:lvl1pPr>
          </a:lstStyle>
          <a:p>
            <a:pPr>
              <a:defRPr/>
            </a:pPr>
            <a:fld id="{F3B32D0E-0EAA-483C-B7F6-092E1E92E9FC}" type="datetimeFigureOut">
              <a:rPr lang="ja-JP" altLang="en-US"/>
              <a:pPr>
                <a:defRPr/>
              </a:pPr>
              <a:t>2025/8/2</a:t>
            </a:fld>
            <a:endParaRPr lang="ja-JP" altLang="en-US"/>
          </a:p>
        </p:txBody>
      </p:sp>
      <p:sp>
        <p:nvSpPr>
          <p:cNvPr id="3" name="フッター プレースホルダー 4">
            <a:extLst>
              <a:ext uri="{FF2B5EF4-FFF2-40B4-BE49-F238E27FC236}">
                <a16:creationId xmlns:a16="http://schemas.microsoft.com/office/drawing/2014/main" id="{1704FA55-5118-4AC3-BF44-410BDAADA05D}"/>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4F23023C-180F-4419-B7D6-E7A0BADFAE88}"/>
              </a:ext>
            </a:extLst>
          </p:cNvPr>
          <p:cNvSpPr>
            <a:spLocks noGrp="1"/>
          </p:cNvSpPr>
          <p:nvPr>
            <p:ph type="sldNum" sz="quarter" idx="12"/>
          </p:nvPr>
        </p:nvSpPr>
        <p:spPr/>
        <p:txBody>
          <a:bodyPr/>
          <a:lstStyle>
            <a:lvl1pPr>
              <a:defRPr/>
            </a:lvl1pPr>
          </a:lstStyle>
          <a:p>
            <a:pPr>
              <a:defRPr/>
            </a:pPr>
            <a:fld id="{5AF45225-941F-4ECE-9B32-73C1F759C082}" type="slidenum">
              <a:rPr lang="ja-JP" altLang="en-US"/>
              <a:pPr>
                <a:defRPr/>
              </a:pPr>
              <a:t>‹#›</a:t>
            </a:fld>
            <a:endParaRPr lang="ja-JP" altLang="en-US"/>
          </a:p>
        </p:txBody>
      </p:sp>
    </p:spTree>
    <p:extLst>
      <p:ext uri="{BB962C8B-B14F-4D97-AF65-F5344CB8AC3E}">
        <p14:creationId xmlns:p14="http://schemas.microsoft.com/office/powerpoint/2010/main" val="278163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3FA15-3668-4BAA-81BE-327C5A5171D5}"/>
              </a:ext>
            </a:extLst>
          </p:cNvPr>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523C732C-6469-4406-8C90-694DDF655785}"/>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9C388D3B-200C-408D-8C36-504EFBB2629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42BFF0A-548D-42B2-999A-33639C3A0FC0}"/>
              </a:ext>
            </a:extLst>
          </p:cNvPr>
          <p:cNvSpPr>
            <a:spLocks noGrp="1"/>
          </p:cNvSpPr>
          <p:nvPr>
            <p:ph type="dt" sz="half" idx="10"/>
          </p:nvPr>
        </p:nvSpPr>
        <p:spPr/>
        <p:txBody>
          <a:bodyPr/>
          <a:lstStyle>
            <a:lvl1pPr>
              <a:defRPr/>
            </a:lvl1pPr>
          </a:lstStyle>
          <a:p>
            <a:pPr>
              <a:defRPr/>
            </a:pPr>
            <a:fld id="{09465F60-B838-4488-A947-4BC04B26891A}"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56BEA4B9-6837-433B-AD19-30FB0A85447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2B8FF95-57E2-46D2-AA8D-B85B6A9D6EC7}"/>
              </a:ext>
            </a:extLst>
          </p:cNvPr>
          <p:cNvSpPr>
            <a:spLocks noGrp="1"/>
          </p:cNvSpPr>
          <p:nvPr>
            <p:ph type="sldNum" sz="quarter" idx="12"/>
          </p:nvPr>
        </p:nvSpPr>
        <p:spPr/>
        <p:txBody>
          <a:bodyPr/>
          <a:lstStyle>
            <a:lvl1pPr>
              <a:defRPr/>
            </a:lvl1pPr>
          </a:lstStyle>
          <a:p>
            <a:pPr>
              <a:defRPr/>
            </a:pPr>
            <a:fld id="{6805C85E-8DF8-4B42-9D38-981F658385F6}" type="slidenum">
              <a:rPr lang="ja-JP" altLang="en-US"/>
              <a:pPr>
                <a:defRPr/>
              </a:pPr>
              <a:t>‹#›</a:t>
            </a:fld>
            <a:endParaRPr lang="ja-JP" altLang="en-US"/>
          </a:p>
        </p:txBody>
      </p:sp>
    </p:spTree>
    <p:extLst>
      <p:ext uri="{BB962C8B-B14F-4D97-AF65-F5344CB8AC3E}">
        <p14:creationId xmlns:p14="http://schemas.microsoft.com/office/powerpoint/2010/main" val="166430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ED9E4-5487-4078-9CFE-F31359453DEC}"/>
              </a:ext>
            </a:extLst>
          </p:cNvPr>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2FA79779-4C72-4558-A7F5-C3C86A16818C}"/>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a:extLst>
              <a:ext uri="{FF2B5EF4-FFF2-40B4-BE49-F238E27FC236}">
                <a16:creationId xmlns:a16="http://schemas.microsoft.com/office/drawing/2014/main" id="{9020EBA8-40E4-4E19-9D69-D1F6D893CF3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6CAA86CC-FFC2-4635-ADD9-1D20D563397F}"/>
              </a:ext>
            </a:extLst>
          </p:cNvPr>
          <p:cNvSpPr>
            <a:spLocks noGrp="1"/>
          </p:cNvSpPr>
          <p:nvPr>
            <p:ph type="dt" sz="half" idx="10"/>
          </p:nvPr>
        </p:nvSpPr>
        <p:spPr/>
        <p:txBody>
          <a:bodyPr/>
          <a:lstStyle>
            <a:lvl1pPr>
              <a:defRPr/>
            </a:lvl1pPr>
          </a:lstStyle>
          <a:p>
            <a:pPr>
              <a:defRPr/>
            </a:pPr>
            <a:fld id="{1116ACD3-8CA4-4A02-816E-576868F77328}"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4DB93E61-019F-44B4-A02C-EFDFA443299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A80FF586-1655-4669-A16E-5BDC3D793A77}"/>
              </a:ext>
            </a:extLst>
          </p:cNvPr>
          <p:cNvSpPr>
            <a:spLocks noGrp="1"/>
          </p:cNvSpPr>
          <p:nvPr>
            <p:ph type="sldNum" sz="quarter" idx="12"/>
          </p:nvPr>
        </p:nvSpPr>
        <p:spPr/>
        <p:txBody>
          <a:bodyPr/>
          <a:lstStyle>
            <a:lvl1pPr>
              <a:defRPr/>
            </a:lvl1pPr>
          </a:lstStyle>
          <a:p>
            <a:pPr>
              <a:defRPr/>
            </a:pPr>
            <a:fld id="{782B9091-1954-42A4-BC37-8F88C00E259D}" type="slidenum">
              <a:rPr lang="ja-JP" altLang="en-US"/>
              <a:pPr>
                <a:defRPr/>
              </a:pPr>
              <a:t>‹#›</a:t>
            </a:fld>
            <a:endParaRPr lang="ja-JP" altLang="en-US"/>
          </a:p>
        </p:txBody>
      </p:sp>
    </p:spTree>
    <p:extLst>
      <p:ext uri="{BB962C8B-B14F-4D97-AF65-F5344CB8AC3E}">
        <p14:creationId xmlns:p14="http://schemas.microsoft.com/office/powerpoint/2010/main" val="2058319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5D2F9-F6EF-48E3-9828-7479A84AE28C}"/>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B34CB5-7DE9-4484-81F0-F73F6118FFD1}"/>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4C30AB4-00A9-4679-9C46-ABDA8960605D}"/>
              </a:ext>
            </a:extLst>
          </p:cNvPr>
          <p:cNvSpPr>
            <a:spLocks noGrp="1"/>
          </p:cNvSpPr>
          <p:nvPr>
            <p:ph type="dt" sz="half" idx="10"/>
          </p:nvPr>
        </p:nvSpPr>
        <p:spPr/>
        <p:txBody>
          <a:bodyPr/>
          <a:lstStyle>
            <a:lvl1pPr>
              <a:defRPr/>
            </a:lvl1pPr>
          </a:lstStyle>
          <a:p>
            <a:pPr>
              <a:defRPr/>
            </a:pPr>
            <a:fld id="{042CCAF0-2E5A-4C3A-B711-16D37A8C00FC}"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A2F18FD2-F3ED-40DA-B9EE-5C367F1E734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B0A0063-0B8D-498A-A05C-61CDF466740B}"/>
              </a:ext>
            </a:extLst>
          </p:cNvPr>
          <p:cNvSpPr>
            <a:spLocks noGrp="1"/>
          </p:cNvSpPr>
          <p:nvPr>
            <p:ph type="sldNum" sz="quarter" idx="12"/>
          </p:nvPr>
        </p:nvSpPr>
        <p:spPr/>
        <p:txBody>
          <a:bodyPr/>
          <a:lstStyle>
            <a:lvl1pPr>
              <a:defRPr/>
            </a:lvl1pPr>
          </a:lstStyle>
          <a:p>
            <a:pPr>
              <a:defRPr/>
            </a:pPr>
            <a:fld id="{71EB811D-CC94-4C65-8177-A54CA9BF4734}" type="slidenum">
              <a:rPr lang="ja-JP" altLang="en-US"/>
              <a:pPr>
                <a:defRPr/>
              </a:pPr>
              <a:t>‹#›</a:t>
            </a:fld>
            <a:endParaRPr lang="ja-JP" altLang="en-US"/>
          </a:p>
        </p:txBody>
      </p:sp>
    </p:spTree>
    <p:extLst>
      <p:ext uri="{BB962C8B-B14F-4D97-AF65-F5344CB8AC3E}">
        <p14:creationId xmlns:p14="http://schemas.microsoft.com/office/powerpoint/2010/main" val="1405364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27BBDB4-682A-4054-81E7-D12685AC2AE0}"/>
              </a:ext>
            </a:extLst>
          </p:cNvPr>
          <p:cNvSpPr>
            <a:spLocks noGrp="1"/>
          </p:cNvSpPr>
          <p:nvPr>
            <p:ph type="title" orient="vert"/>
          </p:nvPr>
        </p:nvSpPr>
        <p:spPr>
          <a:xfrm>
            <a:off x="8724901" y="365125"/>
            <a:ext cx="2628900" cy="5811838"/>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71B426-D7AA-413D-AC5D-EA7F5CD42232}"/>
              </a:ext>
            </a:extLst>
          </p:cNvPr>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E7CC749-EE21-44EB-818F-404C389EC6FA}"/>
              </a:ext>
            </a:extLst>
          </p:cNvPr>
          <p:cNvSpPr>
            <a:spLocks noGrp="1"/>
          </p:cNvSpPr>
          <p:nvPr>
            <p:ph type="dt" sz="half" idx="10"/>
          </p:nvPr>
        </p:nvSpPr>
        <p:spPr/>
        <p:txBody>
          <a:bodyPr/>
          <a:lstStyle>
            <a:lvl1pPr>
              <a:defRPr/>
            </a:lvl1pPr>
          </a:lstStyle>
          <a:p>
            <a:pPr>
              <a:defRPr/>
            </a:pPr>
            <a:fld id="{BFA7D5C7-42F9-4CA0-8828-4719BBE2895D}"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C0504E8C-3A5A-4F4A-B001-B8AED7DD3CE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17B43AE-B119-4C7A-B1A9-B0500A0CA085}"/>
              </a:ext>
            </a:extLst>
          </p:cNvPr>
          <p:cNvSpPr>
            <a:spLocks noGrp="1"/>
          </p:cNvSpPr>
          <p:nvPr>
            <p:ph type="sldNum" sz="quarter" idx="12"/>
          </p:nvPr>
        </p:nvSpPr>
        <p:spPr/>
        <p:txBody>
          <a:bodyPr/>
          <a:lstStyle>
            <a:lvl1pPr>
              <a:defRPr/>
            </a:lvl1pPr>
          </a:lstStyle>
          <a:p>
            <a:pPr>
              <a:defRPr/>
            </a:pPr>
            <a:fld id="{8DE797AF-C697-4155-A1E1-F4034FB37409}" type="slidenum">
              <a:rPr lang="ja-JP" altLang="en-US"/>
              <a:pPr>
                <a:defRPr/>
              </a:pPr>
              <a:t>‹#›</a:t>
            </a:fld>
            <a:endParaRPr lang="ja-JP" altLang="en-US"/>
          </a:p>
        </p:txBody>
      </p:sp>
    </p:spTree>
    <p:extLst>
      <p:ext uri="{BB962C8B-B14F-4D97-AF65-F5344CB8AC3E}">
        <p14:creationId xmlns:p14="http://schemas.microsoft.com/office/powerpoint/2010/main" val="1111086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9B3B397A-C59C-4043-866B-3EC6A7DD1FBF}"/>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ja-JP"/>
          </a:p>
        </p:txBody>
      </p:sp>
      <p:sp>
        <p:nvSpPr>
          <p:cNvPr id="6" name="フッター プレースホルダー 5">
            <a:extLst>
              <a:ext uri="{FF2B5EF4-FFF2-40B4-BE49-F238E27FC236}">
                <a16:creationId xmlns:a16="http://schemas.microsoft.com/office/drawing/2014/main" id="{6043D356-B822-4A88-A976-32BA78EFEF61}"/>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ja-JP"/>
          </a:p>
        </p:txBody>
      </p:sp>
      <p:sp>
        <p:nvSpPr>
          <p:cNvPr id="7" name="スライド番号プレースホルダー 6">
            <a:extLst>
              <a:ext uri="{FF2B5EF4-FFF2-40B4-BE49-F238E27FC236}">
                <a16:creationId xmlns:a16="http://schemas.microsoft.com/office/drawing/2014/main" id="{245DADA2-3C30-41A4-9171-CE3F856DAAEF}"/>
              </a:ext>
            </a:extLst>
          </p:cNvPr>
          <p:cNvSpPr>
            <a:spLocks noGrp="1"/>
          </p:cNvSpPr>
          <p:nvPr>
            <p:ph type="sldNum" sz="quarter" idx="12"/>
          </p:nvPr>
        </p:nvSpPr>
        <p:spPr>
          <a:xfrm>
            <a:off x="8737600" y="6245225"/>
            <a:ext cx="2844800" cy="476250"/>
          </a:xfrm>
        </p:spPr>
        <p:txBody>
          <a:bodyPr/>
          <a:lstStyle>
            <a:lvl1pPr>
              <a:defRPr/>
            </a:lvl1pPr>
          </a:lstStyle>
          <a:p>
            <a:pPr>
              <a:defRPr/>
            </a:pPr>
            <a:fld id="{8BCB1498-6DA8-4070-B45A-C801E6F310C9}" type="slidenum">
              <a:rPr lang="en-US" altLang="ja-JP"/>
              <a:pPr>
                <a:defRPr/>
              </a:pPr>
              <a:t>‹#›</a:t>
            </a:fld>
            <a:endParaRPr lang="en-US" altLang="ja-JP"/>
          </a:p>
        </p:txBody>
      </p:sp>
    </p:spTree>
    <p:extLst>
      <p:ext uri="{BB962C8B-B14F-4D97-AF65-F5344CB8AC3E}">
        <p14:creationId xmlns:p14="http://schemas.microsoft.com/office/powerpoint/2010/main" val="3158367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F971A-1E91-46EC-B2A3-41D497CB777C}"/>
              </a:ext>
            </a:extLst>
          </p:cNvPr>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p>
        </p:txBody>
      </p:sp>
      <p:sp>
        <p:nvSpPr>
          <p:cNvPr id="3" name="字幕 2">
            <a:extLst>
              <a:ext uri="{FF2B5EF4-FFF2-40B4-BE49-F238E27FC236}">
                <a16:creationId xmlns:a16="http://schemas.microsoft.com/office/drawing/2014/main" id="{28EADF9B-C712-404E-A4C7-B8B3BF605D7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F9CFF8A7-DF11-415C-A135-2D0D2ECA63B5}"/>
              </a:ext>
            </a:extLst>
          </p:cNvPr>
          <p:cNvSpPr>
            <a:spLocks noGrp="1"/>
          </p:cNvSpPr>
          <p:nvPr>
            <p:ph type="dt" sz="half" idx="10"/>
          </p:nvPr>
        </p:nvSpPr>
        <p:spPr/>
        <p:txBody>
          <a:bodyPr/>
          <a:lstStyle>
            <a:lvl1pPr>
              <a:defRPr/>
            </a:lvl1pPr>
          </a:lstStyle>
          <a:p>
            <a:pPr>
              <a:defRPr/>
            </a:pPr>
            <a:fld id="{7A169532-8B7E-4933-A634-A5E7E53E99E1}"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FDFF2EA1-85E5-4A13-AFCB-9011E53596C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6891855-30C4-4543-9627-B2102965C227}"/>
              </a:ext>
            </a:extLst>
          </p:cNvPr>
          <p:cNvSpPr>
            <a:spLocks noGrp="1"/>
          </p:cNvSpPr>
          <p:nvPr>
            <p:ph type="sldNum" sz="quarter" idx="12"/>
          </p:nvPr>
        </p:nvSpPr>
        <p:spPr/>
        <p:txBody>
          <a:bodyPr/>
          <a:lstStyle>
            <a:lvl1pPr>
              <a:defRPr/>
            </a:lvl1pPr>
          </a:lstStyle>
          <a:p>
            <a:pPr>
              <a:defRPr/>
            </a:pPr>
            <a:fld id="{018EA379-93FF-4B64-9F91-A357CB3EC83F}" type="slidenum">
              <a:rPr lang="ja-JP" altLang="en-US"/>
              <a:pPr>
                <a:defRPr/>
              </a:pPr>
              <a:t>‹#›</a:t>
            </a:fld>
            <a:endParaRPr lang="ja-JP" altLang="en-US"/>
          </a:p>
        </p:txBody>
      </p:sp>
    </p:spTree>
    <p:extLst>
      <p:ext uri="{BB962C8B-B14F-4D97-AF65-F5344CB8AC3E}">
        <p14:creationId xmlns:p14="http://schemas.microsoft.com/office/powerpoint/2010/main" val="606268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90699-BB4B-4120-ACBE-1FBA4CED6D72}"/>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C395216-3404-4537-8A03-F497961F827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111E808-7AAC-4EB3-9058-845E0F419BCA}"/>
              </a:ext>
            </a:extLst>
          </p:cNvPr>
          <p:cNvSpPr>
            <a:spLocks noGrp="1"/>
          </p:cNvSpPr>
          <p:nvPr>
            <p:ph type="dt" sz="half" idx="10"/>
          </p:nvPr>
        </p:nvSpPr>
        <p:spPr/>
        <p:txBody>
          <a:bodyPr/>
          <a:lstStyle>
            <a:lvl1pPr>
              <a:defRPr/>
            </a:lvl1pPr>
          </a:lstStyle>
          <a:p>
            <a:pPr>
              <a:defRPr/>
            </a:pPr>
            <a:fld id="{FF1E76E0-3121-45CB-920C-42B22FA929FB}"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57D10464-1800-411F-9FF0-4882506B68F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8AFEC65-72AB-41A1-87BD-AAAD218845F9}"/>
              </a:ext>
            </a:extLst>
          </p:cNvPr>
          <p:cNvSpPr>
            <a:spLocks noGrp="1"/>
          </p:cNvSpPr>
          <p:nvPr>
            <p:ph type="sldNum" sz="quarter" idx="12"/>
          </p:nvPr>
        </p:nvSpPr>
        <p:spPr/>
        <p:txBody>
          <a:bodyPr/>
          <a:lstStyle>
            <a:lvl1pPr>
              <a:defRPr/>
            </a:lvl1pPr>
          </a:lstStyle>
          <a:p>
            <a:pPr>
              <a:defRPr/>
            </a:pPr>
            <a:fld id="{BB986C43-AD90-49EF-9CE9-485B18CA8987}" type="slidenum">
              <a:rPr lang="ja-JP" altLang="en-US"/>
              <a:pPr>
                <a:defRPr/>
              </a:pPr>
              <a:t>‹#›</a:t>
            </a:fld>
            <a:endParaRPr lang="ja-JP" altLang="en-US"/>
          </a:p>
        </p:txBody>
      </p:sp>
    </p:spTree>
    <p:extLst>
      <p:ext uri="{BB962C8B-B14F-4D97-AF65-F5344CB8AC3E}">
        <p14:creationId xmlns:p14="http://schemas.microsoft.com/office/powerpoint/2010/main" val="3372852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572ACA-DB05-44D6-961B-34283E02AD10}"/>
              </a:ext>
            </a:extLst>
          </p:cNvPr>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ECAF9308-013A-4456-B349-459797BBFB7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330DE84-50AD-4DB7-87F9-63A88B75D4EE}"/>
              </a:ext>
            </a:extLst>
          </p:cNvPr>
          <p:cNvSpPr>
            <a:spLocks noGrp="1"/>
          </p:cNvSpPr>
          <p:nvPr>
            <p:ph type="dt" sz="half" idx="10"/>
          </p:nvPr>
        </p:nvSpPr>
        <p:spPr/>
        <p:txBody>
          <a:bodyPr/>
          <a:lstStyle>
            <a:lvl1pPr>
              <a:defRPr/>
            </a:lvl1pPr>
          </a:lstStyle>
          <a:p>
            <a:pPr>
              <a:defRPr/>
            </a:pPr>
            <a:fld id="{2E7D6F75-8927-4C84-AE2F-2ECBABCFCC06}"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01AECE78-ECE3-44D8-BA32-B709198EA01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411F547-370A-49E5-8B6F-1174933F8C08}"/>
              </a:ext>
            </a:extLst>
          </p:cNvPr>
          <p:cNvSpPr>
            <a:spLocks noGrp="1"/>
          </p:cNvSpPr>
          <p:nvPr>
            <p:ph type="sldNum" sz="quarter" idx="12"/>
          </p:nvPr>
        </p:nvSpPr>
        <p:spPr/>
        <p:txBody>
          <a:bodyPr/>
          <a:lstStyle>
            <a:lvl1pPr>
              <a:defRPr/>
            </a:lvl1pPr>
          </a:lstStyle>
          <a:p>
            <a:pPr>
              <a:defRPr/>
            </a:pPr>
            <a:fld id="{A81AAF2A-A2FC-431C-AA4D-EEA41C218ABD}" type="slidenum">
              <a:rPr lang="ja-JP" altLang="en-US"/>
              <a:pPr>
                <a:defRPr/>
              </a:pPr>
              <a:t>‹#›</a:t>
            </a:fld>
            <a:endParaRPr lang="ja-JP" altLang="en-US"/>
          </a:p>
        </p:txBody>
      </p:sp>
    </p:spTree>
    <p:extLst>
      <p:ext uri="{BB962C8B-B14F-4D97-AF65-F5344CB8AC3E}">
        <p14:creationId xmlns:p14="http://schemas.microsoft.com/office/powerpoint/2010/main" val="954753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E825D-9C53-47FC-8BD0-6D8336DA09C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998443F9-90E5-4B37-AA81-C7CC4B6667EF}"/>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5E1D3A3A-3A07-4C5C-8C67-34C09BE8E16A}"/>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C43A15FE-57DF-48AC-BB98-70CF237C5448}"/>
              </a:ext>
            </a:extLst>
          </p:cNvPr>
          <p:cNvSpPr>
            <a:spLocks noGrp="1"/>
          </p:cNvSpPr>
          <p:nvPr>
            <p:ph type="dt" sz="half" idx="10"/>
          </p:nvPr>
        </p:nvSpPr>
        <p:spPr/>
        <p:txBody>
          <a:bodyPr/>
          <a:lstStyle>
            <a:lvl1pPr>
              <a:defRPr/>
            </a:lvl1pPr>
          </a:lstStyle>
          <a:p>
            <a:pPr>
              <a:defRPr/>
            </a:pPr>
            <a:fld id="{35335000-E3F3-4FC6-AEE2-60EE2162D4CD}"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9BD20B94-AE2A-4781-96FF-3DD74AFB0D7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F1BA399-A75E-4DA5-A38B-D3D8088AEE93}"/>
              </a:ext>
            </a:extLst>
          </p:cNvPr>
          <p:cNvSpPr>
            <a:spLocks noGrp="1"/>
          </p:cNvSpPr>
          <p:nvPr>
            <p:ph type="sldNum" sz="quarter" idx="12"/>
          </p:nvPr>
        </p:nvSpPr>
        <p:spPr/>
        <p:txBody>
          <a:bodyPr/>
          <a:lstStyle>
            <a:lvl1pPr>
              <a:defRPr/>
            </a:lvl1pPr>
          </a:lstStyle>
          <a:p>
            <a:pPr>
              <a:defRPr/>
            </a:pPr>
            <a:fld id="{8DDD4A0D-657C-4FFD-8F3F-22FB41B5596C}" type="slidenum">
              <a:rPr lang="ja-JP" altLang="en-US"/>
              <a:pPr>
                <a:defRPr/>
              </a:pPr>
              <a:t>‹#›</a:t>
            </a:fld>
            <a:endParaRPr lang="ja-JP" altLang="en-US"/>
          </a:p>
        </p:txBody>
      </p:sp>
    </p:spTree>
    <p:extLst>
      <p:ext uri="{BB962C8B-B14F-4D97-AF65-F5344CB8AC3E}">
        <p14:creationId xmlns:p14="http://schemas.microsoft.com/office/powerpoint/2010/main" val="103502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042755-9742-43C2-BAD8-FDB25468C17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82FE5B-8B96-490F-9874-8976EA04D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8262420-B1E1-48B4-9D12-E235FBC605F1}"/>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5" name="フッター プレースホルダー 4">
            <a:extLst>
              <a:ext uri="{FF2B5EF4-FFF2-40B4-BE49-F238E27FC236}">
                <a16:creationId xmlns:a16="http://schemas.microsoft.com/office/drawing/2014/main" id="{3CAA435F-CE0E-4291-B2C8-BFA212970EE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279088-C8AA-424E-9A46-26C9F8498304}"/>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2606503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FE2325-C372-441E-8587-6CC124CA676A}"/>
              </a:ext>
            </a:extLst>
          </p:cNvPr>
          <p:cNvSpPr>
            <a:spLocks noGrp="1"/>
          </p:cNvSpPr>
          <p:nvPr>
            <p:ph type="title"/>
          </p:nvPr>
        </p:nvSpPr>
        <p:spPr>
          <a:xfrm>
            <a:off x="839788" y="365127"/>
            <a:ext cx="105156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AA586B6-551D-46AF-A10E-85C1180DE0C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4CFF3B3F-D017-449D-A345-C6BDD4DEB96E}"/>
              </a:ext>
            </a:extLst>
          </p:cNvPr>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D2BCDD53-CAB4-4243-8A6A-338A62FE2FB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A3CB9F7-734A-4437-95A3-6E147CF400AF}"/>
              </a:ext>
            </a:extLst>
          </p:cNvPr>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DFC81848-43BC-491C-A14A-41FBA2741CD8}"/>
              </a:ext>
            </a:extLst>
          </p:cNvPr>
          <p:cNvSpPr>
            <a:spLocks noGrp="1"/>
          </p:cNvSpPr>
          <p:nvPr>
            <p:ph type="dt" sz="half" idx="10"/>
          </p:nvPr>
        </p:nvSpPr>
        <p:spPr/>
        <p:txBody>
          <a:bodyPr/>
          <a:lstStyle>
            <a:lvl1pPr>
              <a:defRPr/>
            </a:lvl1pPr>
          </a:lstStyle>
          <a:p>
            <a:pPr>
              <a:defRPr/>
            </a:pPr>
            <a:fld id="{13037096-8E36-4C5C-8ADE-4C10912BAF7D}" type="datetimeFigureOut">
              <a:rPr lang="ja-JP" altLang="en-US"/>
              <a:pPr>
                <a:defRPr/>
              </a:pPr>
              <a:t>2025/8/2</a:t>
            </a:fld>
            <a:endParaRPr lang="ja-JP" altLang="en-US"/>
          </a:p>
        </p:txBody>
      </p:sp>
      <p:sp>
        <p:nvSpPr>
          <p:cNvPr id="8" name="フッター プレースホルダー 4">
            <a:extLst>
              <a:ext uri="{FF2B5EF4-FFF2-40B4-BE49-F238E27FC236}">
                <a16:creationId xmlns:a16="http://schemas.microsoft.com/office/drawing/2014/main" id="{E44390DA-D47B-4D2C-858A-A9941FE673AA}"/>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C09D98AC-7C53-418E-B77B-8322C6C2B868}"/>
              </a:ext>
            </a:extLst>
          </p:cNvPr>
          <p:cNvSpPr>
            <a:spLocks noGrp="1"/>
          </p:cNvSpPr>
          <p:nvPr>
            <p:ph type="sldNum" sz="quarter" idx="12"/>
          </p:nvPr>
        </p:nvSpPr>
        <p:spPr/>
        <p:txBody>
          <a:bodyPr/>
          <a:lstStyle>
            <a:lvl1pPr>
              <a:defRPr/>
            </a:lvl1pPr>
          </a:lstStyle>
          <a:p>
            <a:pPr>
              <a:defRPr/>
            </a:pPr>
            <a:fld id="{7B2BE0BF-ED7C-4A8A-8728-3DDE7DA98344}" type="slidenum">
              <a:rPr lang="ja-JP" altLang="en-US"/>
              <a:pPr>
                <a:defRPr/>
              </a:pPr>
              <a:t>‹#›</a:t>
            </a:fld>
            <a:endParaRPr lang="ja-JP" altLang="en-US"/>
          </a:p>
        </p:txBody>
      </p:sp>
    </p:spTree>
    <p:extLst>
      <p:ext uri="{BB962C8B-B14F-4D97-AF65-F5344CB8AC3E}">
        <p14:creationId xmlns:p14="http://schemas.microsoft.com/office/powerpoint/2010/main" val="429107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D5F9D1-7A81-47E1-8226-FC56D9B39860}"/>
              </a:ext>
            </a:extLst>
          </p:cNvPr>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B3823D80-DD5F-4A4A-8B54-372A6EC0A871}"/>
              </a:ext>
            </a:extLst>
          </p:cNvPr>
          <p:cNvSpPr>
            <a:spLocks noGrp="1"/>
          </p:cNvSpPr>
          <p:nvPr>
            <p:ph type="dt" sz="half" idx="10"/>
          </p:nvPr>
        </p:nvSpPr>
        <p:spPr/>
        <p:txBody>
          <a:bodyPr/>
          <a:lstStyle>
            <a:lvl1pPr>
              <a:defRPr/>
            </a:lvl1pPr>
          </a:lstStyle>
          <a:p>
            <a:pPr>
              <a:defRPr/>
            </a:pPr>
            <a:fld id="{2F42845D-E99A-4445-801F-75084F97C860}" type="datetimeFigureOut">
              <a:rPr lang="ja-JP" altLang="en-US"/>
              <a:pPr>
                <a:defRPr/>
              </a:pPr>
              <a:t>2025/8/2</a:t>
            </a:fld>
            <a:endParaRPr lang="ja-JP" altLang="en-US"/>
          </a:p>
        </p:txBody>
      </p:sp>
      <p:sp>
        <p:nvSpPr>
          <p:cNvPr id="4" name="フッター プレースホルダー 4">
            <a:extLst>
              <a:ext uri="{FF2B5EF4-FFF2-40B4-BE49-F238E27FC236}">
                <a16:creationId xmlns:a16="http://schemas.microsoft.com/office/drawing/2014/main" id="{0AE931F6-2412-4E6E-B84F-9ACB429CA658}"/>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F91B3F6F-A137-4209-97F2-640D1521360E}"/>
              </a:ext>
            </a:extLst>
          </p:cNvPr>
          <p:cNvSpPr>
            <a:spLocks noGrp="1"/>
          </p:cNvSpPr>
          <p:nvPr>
            <p:ph type="sldNum" sz="quarter" idx="12"/>
          </p:nvPr>
        </p:nvSpPr>
        <p:spPr/>
        <p:txBody>
          <a:bodyPr/>
          <a:lstStyle>
            <a:lvl1pPr>
              <a:defRPr/>
            </a:lvl1pPr>
          </a:lstStyle>
          <a:p>
            <a:pPr>
              <a:defRPr/>
            </a:pPr>
            <a:fld id="{9CC637AB-B612-478F-96A0-58A206E68A83}" type="slidenum">
              <a:rPr lang="ja-JP" altLang="en-US"/>
              <a:pPr>
                <a:defRPr/>
              </a:pPr>
              <a:t>‹#›</a:t>
            </a:fld>
            <a:endParaRPr lang="ja-JP" altLang="en-US"/>
          </a:p>
        </p:txBody>
      </p:sp>
    </p:spTree>
    <p:extLst>
      <p:ext uri="{BB962C8B-B14F-4D97-AF65-F5344CB8AC3E}">
        <p14:creationId xmlns:p14="http://schemas.microsoft.com/office/powerpoint/2010/main" val="2514530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7EA5E870-8564-4977-84AD-3BCC9BFAC6D6}"/>
              </a:ext>
            </a:extLst>
          </p:cNvPr>
          <p:cNvSpPr>
            <a:spLocks noGrp="1"/>
          </p:cNvSpPr>
          <p:nvPr>
            <p:ph type="dt" sz="half" idx="10"/>
          </p:nvPr>
        </p:nvSpPr>
        <p:spPr/>
        <p:txBody>
          <a:bodyPr/>
          <a:lstStyle>
            <a:lvl1pPr>
              <a:defRPr/>
            </a:lvl1pPr>
          </a:lstStyle>
          <a:p>
            <a:pPr>
              <a:defRPr/>
            </a:pPr>
            <a:fld id="{0521F221-4A2A-4CEC-89FA-9663B5C154FF}" type="datetimeFigureOut">
              <a:rPr lang="ja-JP" altLang="en-US"/>
              <a:pPr>
                <a:defRPr/>
              </a:pPr>
              <a:t>2025/8/2</a:t>
            </a:fld>
            <a:endParaRPr lang="ja-JP" altLang="en-US"/>
          </a:p>
        </p:txBody>
      </p:sp>
      <p:sp>
        <p:nvSpPr>
          <p:cNvPr id="3" name="フッター プレースホルダー 4">
            <a:extLst>
              <a:ext uri="{FF2B5EF4-FFF2-40B4-BE49-F238E27FC236}">
                <a16:creationId xmlns:a16="http://schemas.microsoft.com/office/drawing/2014/main" id="{59A46599-5F2C-463F-A9B4-A1575017C7D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9AB7231F-4B7C-494A-864D-0A2703024AE0}"/>
              </a:ext>
            </a:extLst>
          </p:cNvPr>
          <p:cNvSpPr>
            <a:spLocks noGrp="1"/>
          </p:cNvSpPr>
          <p:nvPr>
            <p:ph type="sldNum" sz="quarter" idx="12"/>
          </p:nvPr>
        </p:nvSpPr>
        <p:spPr/>
        <p:txBody>
          <a:bodyPr/>
          <a:lstStyle>
            <a:lvl1pPr>
              <a:defRPr/>
            </a:lvl1pPr>
          </a:lstStyle>
          <a:p>
            <a:pPr>
              <a:defRPr/>
            </a:pPr>
            <a:fld id="{B6370B33-83D6-47ED-AEFC-6AD9D4D96878}" type="slidenum">
              <a:rPr lang="ja-JP" altLang="en-US"/>
              <a:pPr>
                <a:defRPr/>
              </a:pPr>
              <a:t>‹#›</a:t>
            </a:fld>
            <a:endParaRPr lang="ja-JP" altLang="en-US"/>
          </a:p>
        </p:txBody>
      </p:sp>
    </p:spTree>
    <p:extLst>
      <p:ext uri="{BB962C8B-B14F-4D97-AF65-F5344CB8AC3E}">
        <p14:creationId xmlns:p14="http://schemas.microsoft.com/office/powerpoint/2010/main" val="1542334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3FA15-3668-4BAA-81BE-327C5A5171D5}"/>
              </a:ext>
            </a:extLst>
          </p:cNvPr>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523C732C-6469-4406-8C90-694DDF655785}"/>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9C388D3B-200C-408D-8C36-504EFBB2629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8652BD6-C868-476C-990A-4FC51F4906D2}"/>
              </a:ext>
            </a:extLst>
          </p:cNvPr>
          <p:cNvSpPr>
            <a:spLocks noGrp="1"/>
          </p:cNvSpPr>
          <p:nvPr>
            <p:ph type="dt" sz="half" idx="10"/>
          </p:nvPr>
        </p:nvSpPr>
        <p:spPr/>
        <p:txBody>
          <a:bodyPr/>
          <a:lstStyle>
            <a:lvl1pPr>
              <a:defRPr/>
            </a:lvl1pPr>
          </a:lstStyle>
          <a:p>
            <a:pPr>
              <a:defRPr/>
            </a:pPr>
            <a:fld id="{E393A930-232B-4680-A332-0DCB01CBE54E}"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15AB07B3-E8E6-4783-8559-24B7EEB5344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A74B9D0-B229-4C88-8EE6-2743AD75C15E}"/>
              </a:ext>
            </a:extLst>
          </p:cNvPr>
          <p:cNvSpPr>
            <a:spLocks noGrp="1"/>
          </p:cNvSpPr>
          <p:nvPr>
            <p:ph type="sldNum" sz="quarter" idx="12"/>
          </p:nvPr>
        </p:nvSpPr>
        <p:spPr/>
        <p:txBody>
          <a:bodyPr/>
          <a:lstStyle>
            <a:lvl1pPr>
              <a:defRPr/>
            </a:lvl1pPr>
          </a:lstStyle>
          <a:p>
            <a:pPr>
              <a:defRPr/>
            </a:pPr>
            <a:fld id="{CD7BCFFF-8601-4E44-AA2B-6A5139AA998E}" type="slidenum">
              <a:rPr lang="ja-JP" altLang="en-US"/>
              <a:pPr>
                <a:defRPr/>
              </a:pPr>
              <a:t>‹#›</a:t>
            </a:fld>
            <a:endParaRPr lang="ja-JP" altLang="en-US"/>
          </a:p>
        </p:txBody>
      </p:sp>
    </p:spTree>
    <p:extLst>
      <p:ext uri="{BB962C8B-B14F-4D97-AF65-F5344CB8AC3E}">
        <p14:creationId xmlns:p14="http://schemas.microsoft.com/office/powerpoint/2010/main" val="1189566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ED9E4-5487-4078-9CFE-F31359453DEC}"/>
              </a:ext>
            </a:extLst>
          </p:cNvPr>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2FA79779-4C72-4558-A7F5-C3C86A16818C}"/>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a:extLst>
              <a:ext uri="{FF2B5EF4-FFF2-40B4-BE49-F238E27FC236}">
                <a16:creationId xmlns:a16="http://schemas.microsoft.com/office/drawing/2014/main" id="{9020EBA8-40E4-4E19-9D69-D1F6D893CF3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BD6702C0-4454-4A0C-B8F1-523406CC7473}"/>
              </a:ext>
            </a:extLst>
          </p:cNvPr>
          <p:cNvSpPr>
            <a:spLocks noGrp="1"/>
          </p:cNvSpPr>
          <p:nvPr>
            <p:ph type="dt" sz="half" idx="10"/>
          </p:nvPr>
        </p:nvSpPr>
        <p:spPr/>
        <p:txBody>
          <a:bodyPr/>
          <a:lstStyle>
            <a:lvl1pPr>
              <a:defRPr/>
            </a:lvl1pPr>
          </a:lstStyle>
          <a:p>
            <a:pPr>
              <a:defRPr/>
            </a:pPr>
            <a:fld id="{813268C0-213D-4598-B0B7-8134319F2FFC}"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849B036E-89BF-4E62-8C77-E34B5D88C93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C6FAF9EA-C81C-4F52-93F6-A3138AD42FCD}"/>
              </a:ext>
            </a:extLst>
          </p:cNvPr>
          <p:cNvSpPr>
            <a:spLocks noGrp="1"/>
          </p:cNvSpPr>
          <p:nvPr>
            <p:ph type="sldNum" sz="quarter" idx="12"/>
          </p:nvPr>
        </p:nvSpPr>
        <p:spPr/>
        <p:txBody>
          <a:bodyPr/>
          <a:lstStyle>
            <a:lvl1pPr>
              <a:defRPr/>
            </a:lvl1pPr>
          </a:lstStyle>
          <a:p>
            <a:pPr>
              <a:defRPr/>
            </a:pPr>
            <a:fld id="{B5850F78-F9BB-435D-AF74-753FF7FF7B73}" type="slidenum">
              <a:rPr lang="ja-JP" altLang="en-US"/>
              <a:pPr>
                <a:defRPr/>
              </a:pPr>
              <a:t>‹#›</a:t>
            </a:fld>
            <a:endParaRPr lang="ja-JP" altLang="en-US"/>
          </a:p>
        </p:txBody>
      </p:sp>
    </p:spTree>
    <p:extLst>
      <p:ext uri="{BB962C8B-B14F-4D97-AF65-F5344CB8AC3E}">
        <p14:creationId xmlns:p14="http://schemas.microsoft.com/office/powerpoint/2010/main" val="3197152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5D2F9-F6EF-48E3-9828-7479A84AE28C}"/>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B34CB5-7DE9-4484-81F0-F73F6118FFD1}"/>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B7F62AA-C4F1-4B57-AF37-BBDF37B00974}"/>
              </a:ext>
            </a:extLst>
          </p:cNvPr>
          <p:cNvSpPr>
            <a:spLocks noGrp="1"/>
          </p:cNvSpPr>
          <p:nvPr>
            <p:ph type="dt" sz="half" idx="10"/>
          </p:nvPr>
        </p:nvSpPr>
        <p:spPr/>
        <p:txBody>
          <a:bodyPr/>
          <a:lstStyle>
            <a:lvl1pPr>
              <a:defRPr/>
            </a:lvl1pPr>
          </a:lstStyle>
          <a:p>
            <a:pPr>
              <a:defRPr/>
            </a:pPr>
            <a:fld id="{895C3687-0FBC-40F6-8090-C76A56ECF966}"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94B3DD75-BBA7-432F-A25C-B0ABD2EA8D4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1E38313-00D3-4962-9FFD-2FC3614A74EC}"/>
              </a:ext>
            </a:extLst>
          </p:cNvPr>
          <p:cNvSpPr>
            <a:spLocks noGrp="1"/>
          </p:cNvSpPr>
          <p:nvPr>
            <p:ph type="sldNum" sz="quarter" idx="12"/>
          </p:nvPr>
        </p:nvSpPr>
        <p:spPr/>
        <p:txBody>
          <a:bodyPr/>
          <a:lstStyle>
            <a:lvl1pPr>
              <a:defRPr/>
            </a:lvl1pPr>
          </a:lstStyle>
          <a:p>
            <a:pPr>
              <a:defRPr/>
            </a:pPr>
            <a:fld id="{9DD57364-512C-4219-8C34-7644E4550A18}" type="slidenum">
              <a:rPr lang="ja-JP" altLang="en-US"/>
              <a:pPr>
                <a:defRPr/>
              </a:pPr>
              <a:t>‹#›</a:t>
            </a:fld>
            <a:endParaRPr lang="ja-JP" altLang="en-US"/>
          </a:p>
        </p:txBody>
      </p:sp>
    </p:spTree>
    <p:extLst>
      <p:ext uri="{BB962C8B-B14F-4D97-AF65-F5344CB8AC3E}">
        <p14:creationId xmlns:p14="http://schemas.microsoft.com/office/powerpoint/2010/main" val="120048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27BBDB4-682A-4054-81E7-D12685AC2AE0}"/>
              </a:ext>
            </a:extLst>
          </p:cNvPr>
          <p:cNvSpPr>
            <a:spLocks noGrp="1"/>
          </p:cNvSpPr>
          <p:nvPr>
            <p:ph type="title" orient="vert"/>
          </p:nvPr>
        </p:nvSpPr>
        <p:spPr>
          <a:xfrm>
            <a:off x="8724901" y="365125"/>
            <a:ext cx="2628900" cy="5811838"/>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71B426-D7AA-413D-AC5D-EA7F5CD42232}"/>
              </a:ext>
            </a:extLst>
          </p:cNvPr>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5046BE4-BD1E-4EFB-837E-223ABFC4F86F}"/>
              </a:ext>
            </a:extLst>
          </p:cNvPr>
          <p:cNvSpPr>
            <a:spLocks noGrp="1"/>
          </p:cNvSpPr>
          <p:nvPr>
            <p:ph type="dt" sz="half" idx="10"/>
          </p:nvPr>
        </p:nvSpPr>
        <p:spPr/>
        <p:txBody>
          <a:bodyPr/>
          <a:lstStyle>
            <a:lvl1pPr>
              <a:defRPr/>
            </a:lvl1pPr>
          </a:lstStyle>
          <a:p>
            <a:pPr>
              <a:defRPr/>
            </a:pPr>
            <a:fld id="{B555FA4A-AAD7-40A4-A7E4-39FA75DE702F}"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B6052585-7196-4783-9A4E-3B0BA7E82C9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2CB366E-9411-40FA-8EF6-1DDC2B3726BE}"/>
              </a:ext>
            </a:extLst>
          </p:cNvPr>
          <p:cNvSpPr>
            <a:spLocks noGrp="1"/>
          </p:cNvSpPr>
          <p:nvPr>
            <p:ph type="sldNum" sz="quarter" idx="12"/>
          </p:nvPr>
        </p:nvSpPr>
        <p:spPr/>
        <p:txBody>
          <a:bodyPr/>
          <a:lstStyle>
            <a:lvl1pPr>
              <a:defRPr/>
            </a:lvl1pPr>
          </a:lstStyle>
          <a:p>
            <a:pPr>
              <a:defRPr/>
            </a:pPr>
            <a:fld id="{EF00FA6D-57BD-486A-8B72-AAA9586CBF92}" type="slidenum">
              <a:rPr lang="ja-JP" altLang="en-US"/>
              <a:pPr>
                <a:defRPr/>
              </a:pPr>
              <a:t>‹#›</a:t>
            </a:fld>
            <a:endParaRPr lang="ja-JP" altLang="en-US"/>
          </a:p>
        </p:txBody>
      </p:sp>
    </p:spTree>
    <p:extLst>
      <p:ext uri="{BB962C8B-B14F-4D97-AF65-F5344CB8AC3E}">
        <p14:creationId xmlns:p14="http://schemas.microsoft.com/office/powerpoint/2010/main" val="3920920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87FE76A2-8195-4938-AF99-12BAC6FBA007}"/>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ja-JP"/>
          </a:p>
        </p:txBody>
      </p:sp>
      <p:sp>
        <p:nvSpPr>
          <p:cNvPr id="6" name="フッター プレースホルダー 5">
            <a:extLst>
              <a:ext uri="{FF2B5EF4-FFF2-40B4-BE49-F238E27FC236}">
                <a16:creationId xmlns:a16="http://schemas.microsoft.com/office/drawing/2014/main" id="{AFA0EC88-49EC-447D-A610-63093DBD2DDA}"/>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ja-JP"/>
          </a:p>
        </p:txBody>
      </p:sp>
      <p:sp>
        <p:nvSpPr>
          <p:cNvPr id="7" name="スライド番号プレースホルダー 6">
            <a:extLst>
              <a:ext uri="{FF2B5EF4-FFF2-40B4-BE49-F238E27FC236}">
                <a16:creationId xmlns:a16="http://schemas.microsoft.com/office/drawing/2014/main" id="{72744329-568E-46FF-9BB3-D06CCB9FACC2}"/>
              </a:ext>
            </a:extLst>
          </p:cNvPr>
          <p:cNvSpPr>
            <a:spLocks noGrp="1"/>
          </p:cNvSpPr>
          <p:nvPr>
            <p:ph type="sldNum" sz="quarter" idx="12"/>
          </p:nvPr>
        </p:nvSpPr>
        <p:spPr>
          <a:xfrm>
            <a:off x="8737600" y="6245225"/>
            <a:ext cx="2844800" cy="476250"/>
          </a:xfrm>
        </p:spPr>
        <p:txBody>
          <a:bodyPr/>
          <a:lstStyle>
            <a:lvl1pPr>
              <a:defRPr/>
            </a:lvl1pPr>
          </a:lstStyle>
          <a:p>
            <a:pPr>
              <a:defRPr/>
            </a:pPr>
            <a:fld id="{6B905A7C-0812-4AFD-AC60-99FCA8208F1F}" type="slidenum">
              <a:rPr lang="en-US" altLang="ja-JP"/>
              <a:pPr>
                <a:defRPr/>
              </a:pPr>
              <a:t>‹#›</a:t>
            </a:fld>
            <a:endParaRPr lang="en-US" altLang="ja-JP"/>
          </a:p>
        </p:txBody>
      </p:sp>
    </p:spTree>
    <p:extLst>
      <p:ext uri="{BB962C8B-B14F-4D97-AF65-F5344CB8AC3E}">
        <p14:creationId xmlns:p14="http://schemas.microsoft.com/office/powerpoint/2010/main" val="1631500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09600" y="1600201"/>
            <a:ext cx="10972800" cy="4525963"/>
          </a:xfrm>
        </p:spPr>
        <p:txBody>
          <a:bodyPr rtlCol="0">
            <a:normAutofit/>
          </a:bodyPr>
          <a:lstStyle/>
          <a:p>
            <a:pPr lvl="0"/>
            <a:endParaRPr lang="ja-JP" altLang="en-US" noProof="0"/>
          </a:p>
        </p:txBody>
      </p:sp>
      <p:sp>
        <p:nvSpPr>
          <p:cNvPr id="4" name="Rectangle 4">
            <a:extLst>
              <a:ext uri="{FF2B5EF4-FFF2-40B4-BE49-F238E27FC236}">
                <a16:creationId xmlns:a16="http://schemas.microsoft.com/office/drawing/2014/main" id="{D48FBF02-C015-4A0B-9F98-B6B635B10FB1}"/>
              </a:ext>
            </a:extLst>
          </p:cNvPr>
          <p:cNvSpPr>
            <a:spLocks noGrp="1" noChangeArrowheads="1"/>
          </p:cNvSpPr>
          <p:nvPr>
            <p:ph type="dt" sz="half" idx="10"/>
          </p:nvPr>
        </p:nvSpPr>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AE539A4-C88F-48D0-9B49-4EC9627EEC11}"/>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6BEA94C-D302-43F1-8C87-7D0CC14AA037}"/>
              </a:ext>
            </a:extLst>
          </p:cNvPr>
          <p:cNvSpPr>
            <a:spLocks noGrp="1" noChangeArrowheads="1"/>
          </p:cNvSpPr>
          <p:nvPr>
            <p:ph type="sldNum" sz="quarter" idx="12"/>
          </p:nvPr>
        </p:nvSpPr>
        <p:spPr/>
        <p:txBody>
          <a:bodyPr/>
          <a:lstStyle>
            <a:lvl1pPr>
              <a:defRPr/>
            </a:lvl1pPr>
          </a:lstStyle>
          <a:p>
            <a:pPr>
              <a:defRPr/>
            </a:pPr>
            <a:fld id="{DBF6A963-826C-4C6F-AC10-A264D6EE37A2}" type="slidenum">
              <a:rPr lang="en-US" altLang="ja-JP"/>
              <a:pPr>
                <a:defRPr/>
              </a:pPr>
              <a:t>‹#›</a:t>
            </a:fld>
            <a:endParaRPr lang="en-US" altLang="ja-JP"/>
          </a:p>
        </p:txBody>
      </p:sp>
    </p:spTree>
    <p:extLst>
      <p:ext uri="{BB962C8B-B14F-4D97-AF65-F5344CB8AC3E}">
        <p14:creationId xmlns:p14="http://schemas.microsoft.com/office/powerpoint/2010/main" val="3544819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F971A-1E91-46EC-B2A3-41D497CB777C}"/>
              </a:ext>
            </a:extLst>
          </p:cNvPr>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p>
        </p:txBody>
      </p:sp>
      <p:sp>
        <p:nvSpPr>
          <p:cNvPr id="3" name="字幕 2">
            <a:extLst>
              <a:ext uri="{FF2B5EF4-FFF2-40B4-BE49-F238E27FC236}">
                <a16:creationId xmlns:a16="http://schemas.microsoft.com/office/drawing/2014/main" id="{28EADF9B-C712-404E-A4C7-B8B3BF605D7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A2AD4C77-A209-4F7C-BF85-F9D3C8FEC643}"/>
              </a:ext>
            </a:extLst>
          </p:cNvPr>
          <p:cNvSpPr>
            <a:spLocks noGrp="1"/>
          </p:cNvSpPr>
          <p:nvPr>
            <p:ph type="dt" sz="half" idx="10"/>
          </p:nvPr>
        </p:nvSpPr>
        <p:spPr/>
        <p:txBody>
          <a:bodyPr/>
          <a:lstStyle>
            <a:lvl1pPr>
              <a:defRPr/>
            </a:lvl1pPr>
          </a:lstStyle>
          <a:p>
            <a:pPr>
              <a:defRPr/>
            </a:pPr>
            <a:fld id="{D2042044-3CEE-4105-9B51-66B2C773E4A7}"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FC79BEFA-52FE-4B97-93D9-514F79A2AD4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5F811D1-62F5-442C-89F5-2993766A37BA}"/>
              </a:ext>
            </a:extLst>
          </p:cNvPr>
          <p:cNvSpPr>
            <a:spLocks noGrp="1"/>
          </p:cNvSpPr>
          <p:nvPr>
            <p:ph type="sldNum" sz="quarter" idx="12"/>
          </p:nvPr>
        </p:nvSpPr>
        <p:spPr/>
        <p:txBody>
          <a:bodyPr/>
          <a:lstStyle>
            <a:lvl1pPr>
              <a:defRPr/>
            </a:lvl1pPr>
          </a:lstStyle>
          <a:p>
            <a:pPr>
              <a:defRPr/>
            </a:pPr>
            <a:fld id="{CE8707B1-5F99-428B-AC50-B4D130228763}" type="slidenum">
              <a:rPr lang="ja-JP" altLang="en-US"/>
              <a:pPr>
                <a:defRPr/>
              </a:pPr>
              <a:t>‹#›</a:t>
            </a:fld>
            <a:endParaRPr lang="ja-JP" altLang="en-US"/>
          </a:p>
        </p:txBody>
      </p:sp>
    </p:spTree>
    <p:extLst>
      <p:ext uri="{BB962C8B-B14F-4D97-AF65-F5344CB8AC3E}">
        <p14:creationId xmlns:p14="http://schemas.microsoft.com/office/powerpoint/2010/main" val="203918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448CB-7BDB-421F-8434-F3A0A4FF72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13597E-D464-4318-9A76-52AD443A2AF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FE17DB8-DFE8-4016-96AD-2AE2C0C653A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0C9A659-7A76-4BC3-B817-39E9062AF06B}"/>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6" name="フッター プレースホルダー 5">
            <a:extLst>
              <a:ext uri="{FF2B5EF4-FFF2-40B4-BE49-F238E27FC236}">
                <a16:creationId xmlns:a16="http://schemas.microsoft.com/office/drawing/2014/main" id="{BA001B91-A1A6-4AAD-813C-E6B8B7D530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7C09025-AE5F-466C-8EDA-EB10E7573B2C}"/>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12926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90699-BB4B-4120-ACBE-1FBA4CED6D72}"/>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C395216-3404-4537-8A03-F497961F827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B57CC05-E93B-45EE-91A4-2AE3B6510DB8}"/>
              </a:ext>
            </a:extLst>
          </p:cNvPr>
          <p:cNvSpPr>
            <a:spLocks noGrp="1"/>
          </p:cNvSpPr>
          <p:nvPr>
            <p:ph type="dt" sz="half" idx="10"/>
          </p:nvPr>
        </p:nvSpPr>
        <p:spPr/>
        <p:txBody>
          <a:bodyPr/>
          <a:lstStyle>
            <a:lvl1pPr>
              <a:defRPr/>
            </a:lvl1pPr>
          </a:lstStyle>
          <a:p>
            <a:pPr>
              <a:defRPr/>
            </a:pPr>
            <a:fld id="{F6CC4231-EC85-41D0-93AA-3B0882EE4738}"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C4745359-17D1-47EB-AC74-1FF8FD08327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D59D191-8B72-4F45-8E33-47EBAE1F3B27}"/>
              </a:ext>
            </a:extLst>
          </p:cNvPr>
          <p:cNvSpPr>
            <a:spLocks noGrp="1"/>
          </p:cNvSpPr>
          <p:nvPr>
            <p:ph type="sldNum" sz="quarter" idx="12"/>
          </p:nvPr>
        </p:nvSpPr>
        <p:spPr/>
        <p:txBody>
          <a:bodyPr/>
          <a:lstStyle>
            <a:lvl1pPr>
              <a:defRPr/>
            </a:lvl1pPr>
          </a:lstStyle>
          <a:p>
            <a:pPr>
              <a:defRPr/>
            </a:pPr>
            <a:fld id="{39054DA6-D2F9-4CE2-B4B0-1FF535AF29CA}" type="slidenum">
              <a:rPr lang="ja-JP" altLang="en-US"/>
              <a:pPr>
                <a:defRPr/>
              </a:pPr>
              <a:t>‹#›</a:t>
            </a:fld>
            <a:endParaRPr lang="ja-JP" altLang="en-US"/>
          </a:p>
        </p:txBody>
      </p:sp>
    </p:spTree>
    <p:extLst>
      <p:ext uri="{BB962C8B-B14F-4D97-AF65-F5344CB8AC3E}">
        <p14:creationId xmlns:p14="http://schemas.microsoft.com/office/powerpoint/2010/main" val="3464427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572ACA-DB05-44D6-961B-34283E02AD10}"/>
              </a:ext>
            </a:extLst>
          </p:cNvPr>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ECAF9308-013A-4456-B349-459797BBFB7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FC9729A-D800-4E4C-961B-FC764E6051E6}"/>
              </a:ext>
            </a:extLst>
          </p:cNvPr>
          <p:cNvSpPr>
            <a:spLocks noGrp="1"/>
          </p:cNvSpPr>
          <p:nvPr>
            <p:ph type="dt" sz="half" idx="10"/>
          </p:nvPr>
        </p:nvSpPr>
        <p:spPr/>
        <p:txBody>
          <a:bodyPr/>
          <a:lstStyle>
            <a:lvl1pPr>
              <a:defRPr/>
            </a:lvl1pPr>
          </a:lstStyle>
          <a:p>
            <a:pPr>
              <a:defRPr/>
            </a:pPr>
            <a:fld id="{BA34EF50-2CBF-4A41-9399-CD73BB4CB4A8}"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F1D68E6C-9A3F-47B2-BC98-62D13CAD421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5B955B7-9B4D-4F22-9623-1F0C3AC39232}"/>
              </a:ext>
            </a:extLst>
          </p:cNvPr>
          <p:cNvSpPr>
            <a:spLocks noGrp="1"/>
          </p:cNvSpPr>
          <p:nvPr>
            <p:ph type="sldNum" sz="quarter" idx="12"/>
          </p:nvPr>
        </p:nvSpPr>
        <p:spPr/>
        <p:txBody>
          <a:bodyPr/>
          <a:lstStyle>
            <a:lvl1pPr>
              <a:defRPr/>
            </a:lvl1pPr>
          </a:lstStyle>
          <a:p>
            <a:pPr>
              <a:defRPr/>
            </a:pPr>
            <a:fld id="{1212D7DD-6EDC-416A-88B8-93EDDBD3CCC5}" type="slidenum">
              <a:rPr lang="ja-JP" altLang="en-US"/>
              <a:pPr>
                <a:defRPr/>
              </a:pPr>
              <a:t>‹#›</a:t>
            </a:fld>
            <a:endParaRPr lang="ja-JP" altLang="en-US"/>
          </a:p>
        </p:txBody>
      </p:sp>
    </p:spTree>
    <p:extLst>
      <p:ext uri="{BB962C8B-B14F-4D97-AF65-F5344CB8AC3E}">
        <p14:creationId xmlns:p14="http://schemas.microsoft.com/office/powerpoint/2010/main" val="3019587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E825D-9C53-47FC-8BD0-6D8336DA09C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998443F9-90E5-4B37-AA81-C7CC4B6667EF}"/>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5E1D3A3A-3A07-4C5C-8C67-34C09BE8E16A}"/>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7CEDEAEE-5C60-460C-B39A-4E900DCCAC01}"/>
              </a:ext>
            </a:extLst>
          </p:cNvPr>
          <p:cNvSpPr>
            <a:spLocks noGrp="1"/>
          </p:cNvSpPr>
          <p:nvPr>
            <p:ph type="dt" sz="half" idx="10"/>
          </p:nvPr>
        </p:nvSpPr>
        <p:spPr/>
        <p:txBody>
          <a:bodyPr/>
          <a:lstStyle>
            <a:lvl1pPr>
              <a:defRPr/>
            </a:lvl1pPr>
          </a:lstStyle>
          <a:p>
            <a:pPr>
              <a:defRPr/>
            </a:pPr>
            <a:fld id="{CC750B2A-FBA9-41EA-A477-9543F8264ABA}"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D884BA6E-A197-4E6B-A601-C61BE3CB672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27532CB-D5F2-4CE8-AC98-D19D47BA96F2}"/>
              </a:ext>
            </a:extLst>
          </p:cNvPr>
          <p:cNvSpPr>
            <a:spLocks noGrp="1"/>
          </p:cNvSpPr>
          <p:nvPr>
            <p:ph type="sldNum" sz="quarter" idx="12"/>
          </p:nvPr>
        </p:nvSpPr>
        <p:spPr/>
        <p:txBody>
          <a:bodyPr/>
          <a:lstStyle>
            <a:lvl1pPr>
              <a:defRPr/>
            </a:lvl1pPr>
          </a:lstStyle>
          <a:p>
            <a:pPr>
              <a:defRPr/>
            </a:pPr>
            <a:fld id="{A2B10902-503E-437F-ACF9-7E22BA7D5FBE}" type="slidenum">
              <a:rPr lang="ja-JP" altLang="en-US"/>
              <a:pPr>
                <a:defRPr/>
              </a:pPr>
              <a:t>‹#›</a:t>
            </a:fld>
            <a:endParaRPr lang="ja-JP" altLang="en-US"/>
          </a:p>
        </p:txBody>
      </p:sp>
    </p:spTree>
    <p:extLst>
      <p:ext uri="{BB962C8B-B14F-4D97-AF65-F5344CB8AC3E}">
        <p14:creationId xmlns:p14="http://schemas.microsoft.com/office/powerpoint/2010/main" val="2872395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FE2325-C372-441E-8587-6CC124CA676A}"/>
              </a:ext>
            </a:extLst>
          </p:cNvPr>
          <p:cNvSpPr>
            <a:spLocks noGrp="1"/>
          </p:cNvSpPr>
          <p:nvPr>
            <p:ph type="title"/>
          </p:nvPr>
        </p:nvSpPr>
        <p:spPr>
          <a:xfrm>
            <a:off x="839788" y="365127"/>
            <a:ext cx="105156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AA586B6-551D-46AF-A10E-85C1180DE0C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4CFF3B3F-D017-449D-A345-C6BDD4DEB96E}"/>
              </a:ext>
            </a:extLst>
          </p:cNvPr>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D2BCDD53-CAB4-4243-8A6A-338A62FE2FB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A3CB9F7-734A-4437-95A3-6E147CF400AF}"/>
              </a:ext>
            </a:extLst>
          </p:cNvPr>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92BC4EC8-B1EB-41A4-8279-61B87BA5868D}"/>
              </a:ext>
            </a:extLst>
          </p:cNvPr>
          <p:cNvSpPr>
            <a:spLocks noGrp="1"/>
          </p:cNvSpPr>
          <p:nvPr>
            <p:ph type="dt" sz="half" idx="10"/>
          </p:nvPr>
        </p:nvSpPr>
        <p:spPr/>
        <p:txBody>
          <a:bodyPr/>
          <a:lstStyle>
            <a:lvl1pPr>
              <a:defRPr/>
            </a:lvl1pPr>
          </a:lstStyle>
          <a:p>
            <a:pPr>
              <a:defRPr/>
            </a:pPr>
            <a:fld id="{8ED897D6-FE31-42FF-8759-AB9E649DB707}" type="datetimeFigureOut">
              <a:rPr lang="ja-JP" altLang="en-US"/>
              <a:pPr>
                <a:defRPr/>
              </a:pPr>
              <a:t>2025/8/2</a:t>
            </a:fld>
            <a:endParaRPr lang="ja-JP" altLang="en-US"/>
          </a:p>
        </p:txBody>
      </p:sp>
      <p:sp>
        <p:nvSpPr>
          <p:cNvPr id="8" name="フッター プレースホルダー 4">
            <a:extLst>
              <a:ext uri="{FF2B5EF4-FFF2-40B4-BE49-F238E27FC236}">
                <a16:creationId xmlns:a16="http://schemas.microsoft.com/office/drawing/2014/main" id="{F9C2854E-E67E-4597-ACC5-FE084FD7CF8E}"/>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20672903-39FE-4B0B-A0D1-2607E642992B}"/>
              </a:ext>
            </a:extLst>
          </p:cNvPr>
          <p:cNvSpPr>
            <a:spLocks noGrp="1"/>
          </p:cNvSpPr>
          <p:nvPr>
            <p:ph type="sldNum" sz="quarter" idx="12"/>
          </p:nvPr>
        </p:nvSpPr>
        <p:spPr/>
        <p:txBody>
          <a:bodyPr/>
          <a:lstStyle>
            <a:lvl1pPr>
              <a:defRPr/>
            </a:lvl1pPr>
          </a:lstStyle>
          <a:p>
            <a:pPr>
              <a:defRPr/>
            </a:pPr>
            <a:fld id="{FFA57B69-2FB0-4FF6-B29C-A91FB54F7193}" type="slidenum">
              <a:rPr lang="ja-JP" altLang="en-US"/>
              <a:pPr>
                <a:defRPr/>
              </a:pPr>
              <a:t>‹#›</a:t>
            </a:fld>
            <a:endParaRPr lang="ja-JP" altLang="en-US"/>
          </a:p>
        </p:txBody>
      </p:sp>
    </p:spTree>
    <p:extLst>
      <p:ext uri="{BB962C8B-B14F-4D97-AF65-F5344CB8AC3E}">
        <p14:creationId xmlns:p14="http://schemas.microsoft.com/office/powerpoint/2010/main" val="313242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D5F9D1-7A81-47E1-8226-FC56D9B39860}"/>
              </a:ext>
            </a:extLst>
          </p:cNvPr>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8618CFAF-B4B2-451B-AD27-A4CA15C6313A}"/>
              </a:ext>
            </a:extLst>
          </p:cNvPr>
          <p:cNvSpPr>
            <a:spLocks noGrp="1"/>
          </p:cNvSpPr>
          <p:nvPr>
            <p:ph type="dt" sz="half" idx="10"/>
          </p:nvPr>
        </p:nvSpPr>
        <p:spPr/>
        <p:txBody>
          <a:bodyPr/>
          <a:lstStyle>
            <a:lvl1pPr>
              <a:defRPr/>
            </a:lvl1pPr>
          </a:lstStyle>
          <a:p>
            <a:pPr>
              <a:defRPr/>
            </a:pPr>
            <a:fld id="{8C6EBDBA-0180-44E8-85C2-13F147D0247F}" type="datetimeFigureOut">
              <a:rPr lang="ja-JP" altLang="en-US"/>
              <a:pPr>
                <a:defRPr/>
              </a:pPr>
              <a:t>2025/8/2</a:t>
            </a:fld>
            <a:endParaRPr lang="ja-JP" altLang="en-US"/>
          </a:p>
        </p:txBody>
      </p:sp>
      <p:sp>
        <p:nvSpPr>
          <p:cNvPr id="4" name="フッター プレースホルダー 4">
            <a:extLst>
              <a:ext uri="{FF2B5EF4-FFF2-40B4-BE49-F238E27FC236}">
                <a16:creationId xmlns:a16="http://schemas.microsoft.com/office/drawing/2014/main" id="{BA6C2838-CAE4-46F4-9F2F-57A8867269B3}"/>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B240CEFB-3558-4FF7-9CFD-A0078C4264F6}"/>
              </a:ext>
            </a:extLst>
          </p:cNvPr>
          <p:cNvSpPr>
            <a:spLocks noGrp="1"/>
          </p:cNvSpPr>
          <p:nvPr>
            <p:ph type="sldNum" sz="quarter" idx="12"/>
          </p:nvPr>
        </p:nvSpPr>
        <p:spPr/>
        <p:txBody>
          <a:bodyPr/>
          <a:lstStyle>
            <a:lvl1pPr>
              <a:defRPr/>
            </a:lvl1pPr>
          </a:lstStyle>
          <a:p>
            <a:pPr>
              <a:defRPr/>
            </a:pPr>
            <a:fld id="{C21D8E3E-F07E-405C-9ABF-73B17C9FEB6D}" type="slidenum">
              <a:rPr lang="ja-JP" altLang="en-US"/>
              <a:pPr>
                <a:defRPr/>
              </a:pPr>
              <a:t>‹#›</a:t>
            </a:fld>
            <a:endParaRPr lang="ja-JP" altLang="en-US"/>
          </a:p>
        </p:txBody>
      </p:sp>
    </p:spTree>
    <p:extLst>
      <p:ext uri="{BB962C8B-B14F-4D97-AF65-F5344CB8AC3E}">
        <p14:creationId xmlns:p14="http://schemas.microsoft.com/office/powerpoint/2010/main" val="2469313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DC96E75D-681A-4152-AFCD-E7C0C1541B9E}"/>
              </a:ext>
            </a:extLst>
          </p:cNvPr>
          <p:cNvSpPr>
            <a:spLocks noGrp="1"/>
          </p:cNvSpPr>
          <p:nvPr>
            <p:ph type="dt" sz="half" idx="10"/>
          </p:nvPr>
        </p:nvSpPr>
        <p:spPr/>
        <p:txBody>
          <a:bodyPr/>
          <a:lstStyle>
            <a:lvl1pPr>
              <a:defRPr/>
            </a:lvl1pPr>
          </a:lstStyle>
          <a:p>
            <a:pPr>
              <a:defRPr/>
            </a:pPr>
            <a:fld id="{4F769D2D-8107-47DA-9315-86DD0A46CD5E}" type="datetimeFigureOut">
              <a:rPr lang="ja-JP" altLang="en-US"/>
              <a:pPr>
                <a:defRPr/>
              </a:pPr>
              <a:t>2025/8/2</a:t>
            </a:fld>
            <a:endParaRPr lang="ja-JP" altLang="en-US"/>
          </a:p>
        </p:txBody>
      </p:sp>
      <p:sp>
        <p:nvSpPr>
          <p:cNvPr id="3" name="フッター プレースホルダー 4">
            <a:extLst>
              <a:ext uri="{FF2B5EF4-FFF2-40B4-BE49-F238E27FC236}">
                <a16:creationId xmlns:a16="http://schemas.microsoft.com/office/drawing/2014/main" id="{1014B89E-3EA8-43A1-B605-139611211715}"/>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E5C05FAB-E283-45EE-82B7-60D77FB51FDE}"/>
              </a:ext>
            </a:extLst>
          </p:cNvPr>
          <p:cNvSpPr>
            <a:spLocks noGrp="1"/>
          </p:cNvSpPr>
          <p:nvPr>
            <p:ph type="sldNum" sz="quarter" idx="12"/>
          </p:nvPr>
        </p:nvSpPr>
        <p:spPr/>
        <p:txBody>
          <a:bodyPr/>
          <a:lstStyle>
            <a:lvl1pPr>
              <a:defRPr/>
            </a:lvl1pPr>
          </a:lstStyle>
          <a:p>
            <a:pPr>
              <a:defRPr/>
            </a:pPr>
            <a:fld id="{4D240DBF-B79C-460E-A72E-852B3737E253}" type="slidenum">
              <a:rPr lang="ja-JP" altLang="en-US"/>
              <a:pPr>
                <a:defRPr/>
              </a:pPr>
              <a:t>‹#›</a:t>
            </a:fld>
            <a:endParaRPr lang="ja-JP" altLang="en-US"/>
          </a:p>
        </p:txBody>
      </p:sp>
    </p:spTree>
    <p:extLst>
      <p:ext uri="{BB962C8B-B14F-4D97-AF65-F5344CB8AC3E}">
        <p14:creationId xmlns:p14="http://schemas.microsoft.com/office/powerpoint/2010/main" val="1012020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3FA15-3668-4BAA-81BE-327C5A5171D5}"/>
              </a:ext>
            </a:extLst>
          </p:cNvPr>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523C732C-6469-4406-8C90-694DDF655785}"/>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9C388D3B-200C-408D-8C36-504EFBB2629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64D0B3FF-863A-4781-BA7D-E550F2AA0872}"/>
              </a:ext>
            </a:extLst>
          </p:cNvPr>
          <p:cNvSpPr>
            <a:spLocks noGrp="1"/>
          </p:cNvSpPr>
          <p:nvPr>
            <p:ph type="dt" sz="half" idx="10"/>
          </p:nvPr>
        </p:nvSpPr>
        <p:spPr/>
        <p:txBody>
          <a:bodyPr/>
          <a:lstStyle>
            <a:lvl1pPr>
              <a:defRPr/>
            </a:lvl1pPr>
          </a:lstStyle>
          <a:p>
            <a:pPr>
              <a:defRPr/>
            </a:pPr>
            <a:fld id="{B17EDBE3-8609-4E20-8E84-83BB862AD0ED}"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7CE48FF8-2959-4CF5-B558-6CE20E55AED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F6CD358-1BA3-44E0-816B-57E105C0C4BA}"/>
              </a:ext>
            </a:extLst>
          </p:cNvPr>
          <p:cNvSpPr>
            <a:spLocks noGrp="1"/>
          </p:cNvSpPr>
          <p:nvPr>
            <p:ph type="sldNum" sz="quarter" idx="12"/>
          </p:nvPr>
        </p:nvSpPr>
        <p:spPr/>
        <p:txBody>
          <a:bodyPr/>
          <a:lstStyle>
            <a:lvl1pPr>
              <a:defRPr/>
            </a:lvl1pPr>
          </a:lstStyle>
          <a:p>
            <a:pPr>
              <a:defRPr/>
            </a:pPr>
            <a:fld id="{2B251B8D-B080-47C7-BBF6-25060E721FB5}" type="slidenum">
              <a:rPr lang="ja-JP" altLang="en-US"/>
              <a:pPr>
                <a:defRPr/>
              </a:pPr>
              <a:t>‹#›</a:t>
            </a:fld>
            <a:endParaRPr lang="ja-JP" altLang="en-US"/>
          </a:p>
        </p:txBody>
      </p:sp>
    </p:spTree>
    <p:extLst>
      <p:ext uri="{BB962C8B-B14F-4D97-AF65-F5344CB8AC3E}">
        <p14:creationId xmlns:p14="http://schemas.microsoft.com/office/powerpoint/2010/main" val="3022783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ED9E4-5487-4078-9CFE-F31359453DEC}"/>
              </a:ext>
            </a:extLst>
          </p:cNvPr>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2FA79779-4C72-4558-A7F5-C3C86A16818C}"/>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a:extLst>
              <a:ext uri="{FF2B5EF4-FFF2-40B4-BE49-F238E27FC236}">
                <a16:creationId xmlns:a16="http://schemas.microsoft.com/office/drawing/2014/main" id="{9020EBA8-40E4-4E19-9D69-D1F6D893CF3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DF33821C-234E-449E-A2D7-CAB988B030AF}"/>
              </a:ext>
            </a:extLst>
          </p:cNvPr>
          <p:cNvSpPr>
            <a:spLocks noGrp="1"/>
          </p:cNvSpPr>
          <p:nvPr>
            <p:ph type="dt" sz="half" idx="10"/>
          </p:nvPr>
        </p:nvSpPr>
        <p:spPr/>
        <p:txBody>
          <a:bodyPr/>
          <a:lstStyle>
            <a:lvl1pPr>
              <a:defRPr/>
            </a:lvl1pPr>
          </a:lstStyle>
          <a:p>
            <a:pPr>
              <a:defRPr/>
            </a:pPr>
            <a:fld id="{9DA7906A-BAC4-4F9C-AE9E-40BD60E27FBA}"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CE902A09-15F2-4252-A62F-C6BEC404720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F62493B-20C1-4887-8090-8C43D2284907}"/>
              </a:ext>
            </a:extLst>
          </p:cNvPr>
          <p:cNvSpPr>
            <a:spLocks noGrp="1"/>
          </p:cNvSpPr>
          <p:nvPr>
            <p:ph type="sldNum" sz="quarter" idx="12"/>
          </p:nvPr>
        </p:nvSpPr>
        <p:spPr/>
        <p:txBody>
          <a:bodyPr/>
          <a:lstStyle>
            <a:lvl1pPr>
              <a:defRPr/>
            </a:lvl1pPr>
          </a:lstStyle>
          <a:p>
            <a:pPr>
              <a:defRPr/>
            </a:pPr>
            <a:fld id="{5B58A69C-4547-4858-8B32-D5FF5845C559}" type="slidenum">
              <a:rPr lang="ja-JP" altLang="en-US"/>
              <a:pPr>
                <a:defRPr/>
              </a:pPr>
              <a:t>‹#›</a:t>
            </a:fld>
            <a:endParaRPr lang="ja-JP" altLang="en-US"/>
          </a:p>
        </p:txBody>
      </p:sp>
    </p:spTree>
    <p:extLst>
      <p:ext uri="{BB962C8B-B14F-4D97-AF65-F5344CB8AC3E}">
        <p14:creationId xmlns:p14="http://schemas.microsoft.com/office/powerpoint/2010/main" val="14749342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5D2F9-F6EF-48E3-9828-7479A84AE28C}"/>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B34CB5-7DE9-4484-81F0-F73F6118FFD1}"/>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EE2B96C-3C77-44DA-80E1-76FCAA3EA878}"/>
              </a:ext>
            </a:extLst>
          </p:cNvPr>
          <p:cNvSpPr>
            <a:spLocks noGrp="1"/>
          </p:cNvSpPr>
          <p:nvPr>
            <p:ph type="dt" sz="half" idx="10"/>
          </p:nvPr>
        </p:nvSpPr>
        <p:spPr/>
        <p:txBody>
          <a:bodyPr/>
          <a:lstStyle>
            <a:lvl1pPr>
              <a:defRPr/>
            </a:lvl1pPr>
          </a:lstStyle>
          <a:p>
            <a:pPr>
              <a:defRPr/>
            </a:pPr>
            <a:fld id="{CCC2A0D1-92D1-495A-AA29-45DAB39CA287}"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5723F58F-E772-447C-8899-B579482C8A9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E9B27F5-C4CE-40B8-981D-C8B70089D386}"/>
              </a:ext>
            </a:extLst>
          </p:cNvPr>
          <p:cNvSpPr>
            <a:spLocks noGrp="1"/>
          </p:cNvSpPr>
          <p:nvPr>
            <p:ph type="sldNum" sz="quarter" idx="12"/>
          </p:nvPr>
        </p:nvSpPr>
        <p:spPr/>
        <p:txBody>
          <a:bodyPr/>
          <a:lstStyle>
            <a:lvl1pPr>
              <a:defRPr/>
            </a:lvl1pPr>
          </a:lstStyle>
          <a:p>
            <a:pPr>
              <a:defRPr/>
            </a:pPr>
            <a:fld id="{C25B057C-15EB-4C9B-8031-3C6B6B9D24BA}" type="slidenum">
              <a:rPr lang="ja-JP" altLang="en-US"/>
              <a:pPr>
                <a:defRPr/>
              </a:pPr>
              <a:t>‹#›</a:t>
            </a:fld>
            <a:endParaRPr lang="ja-JP" altLang="en-US"/>
          </a:p>
        </p:txBody>
      </p:sp>
    </p:spTree>
    <p:extLst>
      <p:ext uri="{BB962C8B-B14F-4D97-AF65-F5344CB8AC3E}">
        <p14:creationId xmlns:p14="http://schemas.microsoft.com/office/powerpoint/2010/main" val="2693446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27BBDB4-682A-4054-81E7-D12685AC2AE0}"/>
              </a:ext>
            </a:extLst>
          </p:cNvPr>
          <p:cNvSpPr>
            <a:spLocks noGrp="1"/>
          </p:cNvSpPr>
          <p:nvPr>
            <p:ph type="title" orient="vert"/>
          </p:nvPr>
        </p:nvSpPr>
        <p:spPr>
          <a:xfrm>
            <a:off x="8724901" y="365125"/>
            <a:ext cx="2628900" cy="5811838"/>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71B426-D7AA-413D-AC5D-EA7F5CD42232}"/>
              </a:ext>
            </a:extLst>
          </p:cNvPr>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93C31FD-9E8A-411E-B8E2-3C4168D279CF}"/>
              </a:ext>
            </a:extLst>
          </p:cNvPr>
          <p:cNvSpPr>
            <a:spLocks noGrp="1"/>
          </p:cNvSpPr>
          <p:nvPr>
            <p:ph type="dt" sz="half" idx="10"/>
          </p:nvPr>
        </p:nvSpPr>
        <p:spPr/>
        <p:txBody>
          <a:bodyPr/>
          <a:lstStyle>
            <a:lvl1pPr>
              <a:defRPr/>
            </a:lvl1pPr>
          </a:lstStyle>
          <a:p>
            <a:pPr>
              <a:defRPr/>
            </a:pPr>
            <a:fld id="{F84B76E8-0F9D-40D5-AE66-C81ACEE4DC0B}"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9A582CDD-DBC7-466E-A726-FB1E84E17E0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EE24E50-FDD3-4308-A574-2627C2646461}"/>
              </a:ext>
            </a:extLst>
          </p:cNvPr>
          <p:cNvSpPr>
            <a:spLocks noGrp="1"/>
          </p:cNvSpPr>
          <p:nvPr>
            <p:ph type="sldNum" sz="quarter" idx="12"/>
          </p:nvPr>
        </p:nvSpPr>
        <p:spPr/>
        <p:txBody>
          <a:bodyPr/>
          <a:lstStyle>
            <a:lvl1pPr>
              <a:defRPr/>
            </a:lvl1pPr>
          </a:lstStyle>
          <a:p>
            <a:pPr>
              <a:defRPr/>
            </a:pPr>
            <a:fld id="{32801DEA-6D2E-4096-B62D-9065A2F75078}" type="slidenum">
              <a:rPr lang="ja-JP" altLang="en-US"/>
              <a:pPr>
                <a:defRPr/>
              </a:pPr>
              <a:t>‹#›</a:t>
            </a:fld>
            <a:endParaRPr lang="ja-JP" altLang="en-US"/>
          </a:p>
        </p:txBody>
      </p:sp>
    </p:spTree>
    <p:extLst>
      <p:ext uri="{BB962C8B-B14F-4D97-AF65-F5344CB8AC3E}">
        <p14:creationId xmlns:p14="http://schemas.microsoft.com/office/powerpoint/2010/main" val="142829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C849B-5887-4FB9-97DA-2D1EA93586C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90CC61-A4C3-4CED-B22B-172AD5BACC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A73E4C9-3A56-4188-8519-66EAF0A4E27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0F88C19-7664-4360-9208-0C48D9BA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745383F-AB57-4E58-ACE0-D582E5FBDC8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A954FD2-4615-49AB-BD57-9D3044B3EAF0}"/>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8" name="フッター プレースホルダー 7">
            <a:extLst>
              <a:ext uri="{FF2B5EF4-FFF2-40B4-BE49-F238E27FC236}">
                <a16:creationId xmlns:a16="http://schemas.microsoft.com/office/drawing/2014/main" id="{18126AEE-F7FF-4991-8799-AABABB02D1A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FAD1E57-DFDE-4C5F-8144-6AB69DDAB7F9}"/>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32621406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797090C8-E194-4AAB-80D1-667F912F39A3}"/>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ja-JP"/>
          </a:p>
        </p:txBody>
      </p:sp>
      <p:sp>
        <p:nvSpPr>
          <p:cNvPr id="6" name="フッター プレースホルダー 5">
            <a:extLst>
              <a:ext uri="{FF2B5EF4-FFF2-40B4-BE49-F238E27FC236}">
                <a16:creationId xmlns:a16="http://schemas.microsoft.com/office/drawing/2014/main" id="{008691A1-FECA-40BE-A371-2EFBB93385D5}"/>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ja-JP"/>
          </a:p>
        </p:txBody>
      </p:sp>
      <p:sp>
        <p:nvSpPr>
          <p:cNvPr id="7" name="スライド番号プレースホルダー 6">
            <a:extLst>
              <a:ext uri="{FF2B5EF4-FFF2-40B4-BE49-F238E27FC236}">
                <a16:creationId xmlns:a16="http://schemas.microsoft.com/office/drawing/2014/main" id="{803AF79D-4CA4-42EC-AE9E-A291FBD3038D}"/>
              </a:ext>
            </a:extLst>
          </p:cNvPr>
          <p:cNvSpPr>
            <a:spLocks noGrp="1"/>
          </p:cNvSpPr>
          <p:nvPr>
            <p:ph type="sldNum" sz="quarter" idx="12"/>
          </p:nvPr>
        </p:nvSpPr>
        <p:spPr>
          <a:xfrm>
            <a:off x="8737600" y="6245225"/>
            <a:ext cx="2844800" cy="476250"/>
          </a:xfrm>
        </p:spPr>
        <p:txBody>
          <a:bodyPr/>
          <a:lstStyle>
            <a:lvl1pPr>
              <a:defRPr/>
            </a:lvl1pPr>
          </a:lstStyle>
          <a:p>
            <a:pPr>
              <a:defRPr/>
            </a:pPr>
            <a:fld id="{B09F0068-3009-4900-9427-341FA049368D}" type="slidenum">
              <a:rPr lang="en-US" altLang="ja-JP"/>
              <a:pPr>
                <a:defRPr/>
              </a:pPr>
              <a:t>‹#›</a:t>
            </a:fld>
            <a:endParaRPr lang="en-US" altLang="ja-JP"/>
          </a:p>
        </p:txBody>
      </p:sp>
    </p:spTree>
    <p:extLst>
      <p:ext uri="{BB962C8B-B14F-4D97-AF65-F5344CB8AC3E}">
        <p14:creationId xmlns:p14="http://schemas.microsoft.com/office/powerpoint/2010/main" val="2706400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09600" y="1600201"/>
            <a:ext cx="10972800" cy="4525963"/>
          </a:xfrm>
        </p:spPr>
        <p:txBody>
          <a:bodyPr rtlCol="0">
            <a:normAutofit/>
          </a:bodyPr>
          <a:lstStyle/>
          <a:p>
            <a:pPr lvl="0"/>
            <a:endParaRPr lang="ja-JP" altLang="en-US" noProof="0"/>
          </a:p>
        </p:txBody>
      </p:sp>
      <p:sp>
        <p:nvSpPr>
          <p:cNvPr id="4" name="Rectangle 4">
            <a:extLst>
              <a:ext uri="{FF2B5EF4-FFF2-40B4-BE49-F238E27FC236}">
                <a16:creationId xmlns:a16="http://schemas.microsoft.com/office/drawing/2014/main" id="{BD52CA5C-E1F8-4451-A5B0-D045CFEBA85D}"/>
              </a:ext>
            </a:extLst>
          </p:cNvPr>
          <p:cNvSpPr>
            <a:spLocks noGrp="1" noChangeArrowheads="1"/>
          </p:cNvSpPr>
          <p:nvPr>
            <p:ph type="dt" sz="half" idx="10"/>
          </p:nvPr>
        </p:nvSpPr>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9A5EA9E-06FF-4FF3-A3C7-96B7282FBE02}"/>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2097D92-4101-4978-9604-AD37482D0908}"/>
              </a:ext>
            </a:extLst>
          </p:cNvPr>
          <p:cNvSpPr>
            <a:spLocks noGrp="1" noChangeArrowheads="1"/>
          </p:cNvSpPr>
          <p:nvPr>
            <p:ph type="sldNum" sz="quarter" idx="12"/>
          </p:nvPr>
        </p:nvSpPr>
        <p:spPr/>
        <p:txBody>
          <a:bodyPr/>
          <a:lstStyle>
            <a:lvl1pPr>
              <a:defRPr/>
            </a:lvl1pPr>
          </a:lstStyle>
          <a:p>
            <a:pPr>
              <a:defRPr/>
            </a:pPr>
            <a:fld id="{9D572EC0-DD11-4852-B760-6380DECE5FB3}" type="slidenum">
              <a:rPr lang="en-US" altLang="ja-JP"/>
              <a:pPr>
                <a:defRPr/>
              </a:pPr>
              <a:t>‹#›</a:t>
            </a:fld>
            <a:endParaRPr lang="en-US" altLang="ja-JP"/>
          </a:p>
        </p:txBody>
      </p:sp>
    </p:spTree>
    <p:extLst>
      <p:ext uri="{BB962C8B-B14F-4D97-AF65-F5344CB8AC3E}">
        <p14:creationId xmlns:p14="http://schemas.microsoft.com/office/powerpoint/2010/main" val="4180647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長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30720779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255346" y="2750337"/>
            <a:ext cx="1171888" cy="1356442"/>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488029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314196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729455" y="2869895"/>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1712343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4863707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0322" y="3030008"/>
            <a:ext cx="4698355"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594123" y="3030008"/>
            <a:ext cx="4700059"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41456912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423526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62460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D0C864-ABAF-4298-A73C-B0A62B2FC4B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B801468-6D90-4AD2-BEB8-EF3EDEDB133B}"/>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4" name="フッター プレースホルダー 3">
            <a:extLst>
              <a:ext uri="{FF2B5EF4-FFF2-40B4-BE49-F238E27FC236}">
                <a16:creationId xmlns:a16="http://schemas.microsoft.com/office/drawing/2014/main" id="{ABC6E919-190C-4496-ABF0-32175345D0B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AD26449-DAF6-475E-8567-612A97E8E2FE}"/>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25862969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12310911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620651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11309"/>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6662445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11615"/>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731150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09925"/>
            <a:ext cx="1154151" cy="1090789"/>
          </a:xfrm>
        </p:spPr>
        <p:txBody>
          <a:bodyPr/>
          <a:lstStyle/>
          <a:p>
            <a:fld id="{09046200-7527-498D-9E6E-4ACDCF2AFB7B}" type="slidenum">
              <a:rPr kumimoji="1" lang="ja-JP" altLang="en-US" smtClean="0"/>
              <a:t>‹#›</a:t>
            </a:fld>
            <a:endParaRPr kumimoji="1" lang="ja-JP" alt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39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09925"/>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1810274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127241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205417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4735169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DFDD59C-D326-458E-81B1-D16171A88E9E}" type="datetimeFigureOut">
              <a:rPr kumimoji="1" lang="ja-JP" altLang="en-US" smtClean="0"/>
              <a:t>2025/8/2</a:t>
            </a:fld>
            <a:endParaRPr kumimoji="1" lang="ja-JP" altLang="en-US"/>
          </a:p>
        </p:txBody>
      </p:sp>
      <p:sp>
        <p:nvSpPr>
          <p:cNvPr id="5" name="Footer Placeholder 4"/>
          <p:cNvSpPr>
            <a:spLocks noGrp="1"/>
          </p:cNvSpPr>
          <p:nvPr>
            <p:ph type="ftr" sz="quarter" idx="11"/>
          </p:nvPr>
        </p:nvSpPr>
        <p:spPr>
          <a:xfrm>
            <a:off x="680321" y="5936188"/>
            <a:ext cx="6126805" cy="365125"/>
          </a:xfrm>
        </p:spPr>
        <p:txBody>
          <a:bodyPr/>
          <a:lstStyle/>
          <a:p>
            <a:endParaRPr kumimoji="1" lang="ja-JP" alt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82021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1D6065-D00C-4118-B5B5-65B99A062E22}"/>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3" name="フッター プレースホルダー 2">
            <a:extLst>
              <a:ext uri="{FF2B5EF4-FFF2-40B4-BE49-F238E27FC236}">
                <a16:creationId xmlns:a16="http://schemas.microsoft.com/office/drawing/2014/main" id="{E36D49E1-3FEF-437D-921C-018C45132A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64CEBDD-BFB8-499A-80F9-2C08CF2FAFE9}"/>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31919382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長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9524218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長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cxnSp>
        <p:nvCxnSpPr>
          <p:cNvPr id="12" name="直線​​コネクタ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a:t>マスター テキストの書式設定</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A7F8F4C-78C8-45CB-820B-A62B8C69560C}" type="datetime1">
              <a:rPr lang="ja-JP" altLang="en-US" smtClean="0"/>
              <a:t>2025/8/2</a:t>
            </a:fld>
            <a:endParaRPr lang="ja-JP" altLang="en-US" dirty="0"/>
          </a:p>
        </p:txBody>
      </p:sp>
      <p:sp>
        <p:nvSpPr>
          <p:cNvPr id="7"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8" name="スライド番号プレースホルダー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spTree>
    <p:extLst>
      <p:ext uri="{BB962C8B-B14F-4D97-AF65-F5344CB8AC3E}">
        <p14:creationId xmlns:p14="http://schemas.microsoft.com/office/powerpoint/2010/main" val="12133833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9" name="長方形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10" name="長方形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521208" y="1536192"/>
            <a:ext cx="6876288" cy="640080"/>
          </a:xfrm>
        </p:spPr>
        <p:txBody>
          <a:bodyPr rtlCol="0">
            <a:normAutofit/>
          </a:bodyPr>
          <a:lstStyle>
            <a:lvl1pPr>
              <a:defRPr sz="36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7" name="コンテンツ プレースホルダー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dirty="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dirty="0"/>
              <a:t>クリックしてマスター テキストのスタイルを編集</a:t>
            </a:r>
          </a:p>
          <a:p>
            <a:pPr marL="0" lvl="1" indent="0" rtl="0">
              <a:lnSpc>
                <a:spcPct val="150000"/>
              </a:lnSpc>
              <a:spcBef>
                <a:spcPts val="1000"/>
              </a:spcBef>
              <a:spcAft>
                <a:spcPts val="1200"/>
              </a:spcAft>
              <a:buNone/>
            </a:pPr>
            <a:r>
              <a:rPr lang="ja-JP" altLang="en-US" noProof="0" dirty="0"/>
              <a:t>第 </a:t>
            </a:r>
            <a:r>
              <a:rPr lang="en-US" altLang="ja-JP" noProof="0" dirty="0"/>
              <a:t>2 </a:t>
            </a:r>
            <a:r>
              <a:rPr lang="ja-JP" altLang="en-US" noProof="0" dirty="0"/>
              <a:t>レベル</a:t>
            </a:r>
          </a:p>
          <a:p>
            <a:pPr marL="0" lvl="2" indent="0" rtl="0">
              <a:lnSpc>
                <a:spcPct val="150000"/>
              </a:lnSpc>
              <a:spcBef>
                <a:spcPts val="1000"/>
              </a:spcBef>
              <a:spcAft>
                <a:spcPts val="1200"/>
              </a:spcAft>
              <a:buNone/>
            </a:pPr>
            <a:r>
              <a:rPr lang="ja-JP" altLang="en-US" noProof="0" dirty="0"/>
              <a:t>第 </a:t>
            </a:r>
            <a:r>
              <a:rPr lang="en-US" altLang="ja-JP" noProof="0" dirty="0"/>
              <a:t>3 </a:t>
            </a:r>
            <a:r>
              <a:rPr lang="ja-JP" altLang="en-US" noProof="0" dirty="0"/>
              <a:t>レベル</a:t>
            </a:r>
          </a:p>
          <a:p>
            <a:pPr marL="0" lvl="3" indent="0" rtl="0">
              <a:lnSpc>
                <a:spcPct val="150000"/>
              </a:lnSpc>
              <a:spcBef>
                <a:spcPts val="1000"/>
              </a:spcBef>
              <a:spcAft>
                <a:spcPts val="1200"/>
              </a:spcAft>
              <a:buNone/>
            </a:pPr>
            <a:r>
              <a:rPr lang="ja-JP" altLang="en-US" noProof="0" dirty="0"/>
              <a:t>第 </a:t>
            </a:r>
            <a:r>
              <a:rPr lang="en-US" altLang="ja-JP" noProof="0" dirty="0"/>
              <a:t>4 </a:t>
            </a:r>
            <a:r>
              <a:rPr lang="ja-JP" altLang="en-US" noProof="0" dirty="0"/>
              <a:t>レベル</a:t>
            </a:r>
          </a:p>
          <a:p>
            <a:pPr marL="0" lvl="4" indent="0" rtl="0">
              <a:lnSpc>
                <a:spcPct val="150000"/>
              </a:lnSpc>
              <a:spcBef>
                <a:spcPts val="1000"/>
              </a:spcBef>
              <a:spcAft>
                <a:spcPts val="1200"/>
              </a:spcAft>
              <a:buNone/>
            </a:pPr>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37088475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D0648E6C-483B-48DD-B541-3A00ABD7AB5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F34C3FF-022C-4CA4-947A-B2DE744AF41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C33FF41-FAB3-4C14-B06E-5B237D34305B}"/>
              </a:ext>
            </a:extLst>
          </p:cNvPr>
          <p:cNvSpPr>
            <a:spLocks noGrp="1" noChangeArrowheads="1"/>
          </p:cNvSpPr>
          <p:nvPr>
            <p:ph type="sldNum" sz="quarter" idx="12"/>
          </p:nvPr>
        </p:nvSpPr>
        <p:spPr>
          <a:ln/>
        </p:spPr>
        <p:txBody>
          <a:bodyPr/>
          <a:lstStyle>
            <a:lvl1pPr>
              <a:defRPr/>
            </a:lvl1pPr>
          </a:lstStyle>
          <a:p>
            <a:pPr>
              <a:defRPr/>
            </a:pPr>
            <a:fld id="{322C12ED-A6FF-4C97-9EEB-F08BD0F28BAD}" type="slidenum">
              <a:rPr lang="en-US" altLang="ja-JP"/>
              <a:pPr>
                <a:defRPr/>
              </a:pPr>
              <a:t>‹#›</a:t>
            </a:fld>
            <a:endParaRPr lang="en-US" altLang="ja-JP"/>
          </a:p>
        </p:txBody>
      </p:sp>
    </p:spTree>
    <p:extLst>
      <p:ext uri="{BB962C8B-B14F-4D97-AF65-F5344CB8AC3E}">
        <p14:creationId xmlns:p14="http://schemas.microsoft.com/office/powerpoint/2010/main" val="34022914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BB189DE-1C8F-428F-A87C-5FBBDE41A6F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7ADA7D3-11E3-4E76-94F4-3D1117725F4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9224279-5993-4D62-B045-77E0E458107C}"/>
              </a:ext>
            </a:extLst>
          </p:cNvPr>
          <p:cNvSpPr>
            <a:spLocks noGrp="1" noChangeArrowheads="1"/>
          </p:cNvSpPr>
          <p:nvPr>
            <p:ph type="sldNum" sz="quarter" idx="12"/>
          </p:nvPr>
        </p:nvSpPr>
        <p:spPr>
          <a:ln/>
        </p:spPr>
        <p:txBody>
          <a:bodyPr/>
          <a:lstStyle>
            <a:lvl1pPr>
              <a:defRPr/>
            </a:lvl1pPr>
          </a:lstStyle>
          <a:p>
            <a:pPr>
              <a:defRPr/>
            </a:pPr>
            <a:fld id="{88172474-0FD8-4C1C-9AF1-2F218C4471D4}" type="slidenum">
              <a:rPr lang="en-US" altLang="ja-JP"/>
              <a:pPr>
                <a:defRPr/>
              </a:pPr>
              <a:t>‹#›</a:t>
            </a:fld>
            <a:endParaRPr lang="en-US" altLang="ja-JP"/>
          </a:p>
        </p:txBody>
      </p:sp>
    </p:spTree>
    <p:extLst>
      <p:ext uri="{BB962C8B-B14F-4D97-AF65-F5344CB8AC3E}">
        <p14:creationId xmlns:p14="http://schemas.microsoft.com/office/powerpoint/2010/main" val="6908744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96E727BE-2FBF-4D07-A7B2-9CDE412E486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619F8F1-B9D0-4666-9F90-988489A8533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BF2AB7B-0E89-498E-8F47-2FCCD8BB50F0}"/>
              </a:ext>
            </a:extLst>
          </p:cNvPr>
          <p:cNvSpPr>
            <a:spLocks noGrp="1" noChangeArrowheads="1"/>
          </p:cNvSpPr>
          <p:nvPr>
            <p:ph type="sldNum" sz="quarter" idx="12"/>
          </p:nvPr>
        </p:nvSpPr>
        <p:spPr>
          <a:ln/>
        </p:spPr>
        <p:txBody>
          <a:bodyPr/>
          <a:lstStyle>
            <a:lvl1pPr>
              <a:defRPr/>
            </a:lvl1pPr>
          </a:lstStyle>
          <a:p>
            <a:pPr>
              <a:defRPr/>
            </a:pPr>
            <a:fld id="{00CF623D-3466-4656-84E8-9D647E4D8413}" type="slidenum">
              <a:rPr lang="en-US" altLang="ja-JP"/>
              <a:pPr>
                <a:defRPr/>
              </a:pPr>
              <a:t>‹#›</a:t>
            </a:fld>
            <a:endParaRPr lang="en-US" altLang="ja-JP"/>
          </a:p>
        </p:txBody>
      </p:sp>
    </p:spTree>
    <p:extLst>
      <p:ext uri="{BB962C8B-B14F-4D97-AF65-F5344CB8AC3E}">
        <p14:creationId xmlns:p14="http://schemas.microsoft.com/office/powerpoint/2010/main" val="17565056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292E5A9A-799A-4816-A5A1-188E9093393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61575BBC-9D4E-4B78-B684-DFBF4777EC2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61E36F0-01CF-456D-AE5F-0E3B3BC51B44}"/>
              </a:ext>
            </a:extLst>
          </p:cNvPr>
          <p:cNvSpPr>
            <a:spLocks noGrp="1" noChangeArrowheads="1"/>
          </p:cNvSpPr>
          <p:nvPr>
            <p:ph type="sldNum" sz="quarter" idx="12"/>
          </p:nvPr>
        </p:nvSpPr>
        <p:spPr>
          <a:ln/>
        </p:spPr>
        <p:txBody>
          <a:bodyPr/>
          <a:lstStyle>
            <a:lvl1pPr>
              <a:defRPr/>
            </a:lvl1pPr>
          </a:lstStyle>
          <a:p>
            <a:pPr>
              <a:defRPr/>
            </a:pPr>
            <a:fld id="{402B5505-7C88-43A0-A217-9C0928A379F9}" type="slidenum">
              <a:rPr lang="en-US" altLang="ja-JP"/>
              <a:pPr>
                <a:defRPr/>
              </a:pPr>
              <a:t>‹#›</a:t>
            </a:fld>
            <a:endParaRPr lang="en-US" altLang="ja-JP"/>
          </a:p>
        </p:txBody>
      </p:sp>
    </p:spTree>
    <p:extLst>
      <p:ext uri="{BB962C8B-B14F-4D97-AF65-F5344CB8AC3E}">
        <p14:creationId xmlns:p14="http://schemas.microsoft.com/office/powerpoint/2010/main" val="9000265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17F5C3C-F140-4338-B7E7-2358703128E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CB3802A3-609B-4F82-99B9-C595545077A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E0EC8560-1320-49CD-A3B3-013CA2D83734}"/>
              </a:ext>
            </a:extLst>
          </p:cNvPr>
          <p:cNvSpPr>
            <a:spLocks noGrp="1" noChangeArrowheads="1"/>
          </p:cNvSpPr>
          <p:nvPr>
            <p:ph type="sldNum" sz="quarter" idx="12"/>
          </p:nvPr>
        </p:nvSpPr>
        <p:spPr>
          <a:ln/>
        </p:spPr>
        <p:txBody>
          <a:bodyPr/>
          <a:lstStyle>
            <a:lvl1pPr>
              <a:defRPr/>
            </a:lvl1pPr>
          </a:lstStyle>
          <a:p>
            <a:pPr>
              <a:defRPr/>
            </a:pPr>
            <a:fld id="{D3244FCE-CC5D-486E-9210-AE5200985E42}" type="slidenum">
              <a:rPr lang="en-US" altLang="ja-JP"/>
              <a:pPr>
                <a:defRPr/>
              </a:pPr>
              <a:t>‹#›</a:t>
            </a:fld>
            <a:endParaRPr lang="en-US" altLang="ja-JP"/>
          </a:p>
        </p:txBody>
      </p:sp>
    </p:spTree>
    <p:extLst>
      <p:ext uri="{BB962C8B-B14F-4D97-AF65-F5344CB8AC3E}">
        <p14:creationId xmlns:p14="http://schemas.microsoft.com/office/powerpoint/2010/main" val="2779108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597A0B56-74E9-44A8-BE27-BC82134F864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480D80AB-0C37-44AF-A927-8C748E68277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AC17A3B-33D1-448E-AF27-5603C97DAF71}"/>
              </a:ext>
            </a:extLst>
          </p:cNvPr>
          <p:cNvSpPr>
            <a:spLocks noGrp="1" noChangeArrowheads="1"/>
          </p:cNvSpPr>
          <p:nvPr>
            <p:ph type="sldNum" sz="quarter" idx="12"/>
          </p:nvPr>
        </p:nvSpPr>
        <p:spPr>
          <a:ln/>
        </p:spPr>
        <p:txBody>
          <a:bodyPr/>
          <a:lstStyle>
            <a:lvl1pPr>
              <a:defRPr/>
            </a:lvl1pPr>
          </a:lstStyle>
          <a:p>
            <a:pPr>
              <a:defRPr/>
            </a:pPr>
            <a:fld id="{5C0ED8FC-1143-4DC5-9AA8-D1A565BE6510}" type="slidenum">
              <a:rPr lang="en-US" altLang="ja-JP"/>
              <a:pPr>
                <a:defRPr/>
              </a:pPr>
              <a:t>‹#›</a:t>
            </a:fld>
            <a:endParaRPr lang="en-US" altLang="ja-JP"/>
          </a:p>
        </p:txBody>
      </p:sp>
    </p:spTree>
    <p:extLst>
      <p:ext uri="{BB962C8B-B14F-4D97-AF65-F5344CB8AC3E}">
        <p14:creationId xmlns:p14="http://schemas.microsoft.com/office/powerpoint/2010/main" val="18736991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510F72-FE7C-4BE1-977E-BA5A1BF1E66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B5E96F25-5419-434E-9B86-C25DC2E9C92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DEA72CC3-A140-4CBC-A557-4241F027D575}"/>
              </a:ext>
            </a:extLst>
          </p:cNvPr>
          <p:cNvSpPr>
            <a:spLocks noGrp="1" noChangeArrowheads="1"/>
          </p:cNvSpPr>
          <p:nvPr>
            <p:ph type="sldNum" sz="quarter" idx="12"/>
          </p:nvPr>
        </p:nvSpPr>
        <p:spPr>
          <a:ln/>
        </p:spPr>
        <p:txBody>
          <a:bodyPr/>
          <a:lstStyle>
            <a:lvl1pPr>
              <a:defRPr/>
            </a:lvl1pPr>
          </a:lstStyle>
          <a:p>
            <a:pPr>
              <a:defRPr/>
            </a:pPr>
            <a:fld id="{572CD3AC-A581-4B31-913D-E1142522BB60}" type="slidenum">
              <a:rPr lang="en-US" altLang="ja-JP"/>
              <a:pPr>
                <a:defRPr/>
              </a:pPr>
              <a:t>‹#›</a:t>
            </a:fld>
            <a:endParaRPr lang="en-US" altLang="ja-JP"/>
          </a:p>
        </p:txBody>
      </p:sp>
    </p:spTree>
    <p:extLst>
      <p:ext uri="{BB962C8B-B14F-4D97-AF65-F5344CB8AC3E}">
        <p14:creationId xmlns:p14="http://schemas.microsoft.com/office/powerpoint/2010/main" val="50849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B1F5F6-79B3-484C-9101-68A6DFF36F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F2E125F-B238-45CA-84C7-C72E61F12B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103B16B-CCF8-4D42-A5B8-BC94761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908897-8785-4D4C-82B5-E3D222EF1AEF}"/>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6" name="フッター プレースホルダー 5">
            <a:extLst>
              <a:ext uri="{FF2B5EF4-FFF2-40B4-BE49-F238E27FC236}">
                <a16:creationId xmlns:a16="http://schemas.microsoft.com/office/drawing/2014/main" id="{07EA9487-B8DB-438E-8239-C45C6CF15B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98E892-268E-4DE1-B916-8E061B35799E}"/>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16689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BDCF6FB-9B95-4235-A6F0-892AFF8E7F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E714703-99FB-4843-8030-0A947080D64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81456753-158F-4E52-8271-FA70E7ECB279}"/>
              </a:ext>
            </a:extLst>
          </p:cNvPr>
          <p:cNvSpPr>
            <a:spLocks noGrp="1" noChangeArrowheads="1"/>
          </p:cNvSpPr>
          <p:nvPr>
            <p:ph type="sldNum" sz="quarter" idx="12"/>
          </p:nvPr>
        </p:nvSpPr>
        <p:spPr>
          <a:ln/>
        </p:spPr>
        <p:txBody>
          <a:bodyPr/>
          <a:lstStyle>
            <a:lvl1pPr>
              <a:defRPr/>
            </a:lvl1pPr>
          </a:lstStyle>
          <a:p>
            <a:pPr>
              <a:defRPr/>
            </a:pPr>
            <a:fld id="{AC451E33-9DD3-43FA-A458-2402642EDA18}" type="slidenum">
              <a:rPr lang="en-US" altLang="ja-JP"/>
              <a:pPr>
                <a:defRPr/>
              </a:pPr>
              <a:t>‹#›</a:t>
            </a:fld>
            <a:endParaRPr lang="en-US" altLang="ja-JP"/>
          </a:p>
        </p:txBody>
      </p:sp>
    </p:spTree>
    <p:extLst>
      <p:ext uri="{BB962C8B-B14F-4D97-AF65-F5344CB8AC3E}">
        <p14:creationId xmlns:p14="http://schemas.microsoft.com/office/powerpoint/2010/main" val="17235439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706A6DFC-53B4-4BE7-BA12-18190368ADA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982CD24-4188-4983-8331-35653C331E7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8E9D32D1-404B-4DA6-A6ED-1F35D07AB8D6}"/>
              </a:ext>
            </a:extLst>
          </p:cNvPr>
          <p:cNvSpPr>
            <a:spLocks noGrp="1" noChangeArrowheads="1"/>
          </p:cNvSpPr>
          <p:nvPr>
            <p:ph type="sldNum" sz="quarter" idx="12"/>
          </p:nvPr>
        </p:nvSpPr>
        <p:spPr>
          <a:ln/>
        </p:spPr>
        <p:txBody>
          <a:bodyPr/>
          <a:lstStyle>
            <a:lvl1pPr>
              <a:defRPr/>
            </a:lvl1pPr>
          </a:lstStyle>
          <a:p>
            <a:pPr>
              <a:defRPr/>
            </a:pPr>
            <a:fld id="{DB879F80-2C57-480B-8AC5-4E95DCFBA485}" type="slidenum">
              <a:rPr lang="en-US" altLang="ja-JP"/>
              <a:pPr>
                <a:defRPr/>
              </a:pPr>
              <a:t>‹#›</a:t>
            </a:fld>
            <a:endParaRPr lang="en-US" altLang="ja-JP"/>
          </a:p>
        </p:txBody>
      </p:sp>
    </p:spTree>
    <p:extLst>
      <p:ext uri="{BB962C8B-B14F-4D97-AF65-F5344CB8AC3E}">
        <p14:creationId xmlns:p14="http://schemas.microsoft.com/office/powerpoint/2010/main" val="11597866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DF933BD-1B97-480C-A701-E39F5991BF2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EA744BA-A0CD-46C6-81B7-323BCB19F8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19A6DEC-D5B9-49BD-A252-4DA1EE3C81CA}"/>
              </a:ext>
            </a:extLst>
          </p:cNvPr>
          <p:cNvSpPr>
            <a:spLocks noGrp="1" noChangeArrowheads="1"/>
          </p:cNvSpPr>
          <p:nvPr>
            <p:ph type="sldNum" sz="quarter" idx="12"/>
          </p:nvPr>
        </p:nvSpPr>
        <p:spPr>
          <a:ln/>
        </p:spPr>
        <p:txBody>
          <a:bodyPr/>
          <a:lstStyle>
            <a:lvl1pPr>
              <a:defRPr/>
            </a:lvl1pPr>
          </a:lstStyle>
          <a:p>
            <a:pPr>
              <a:defRPr/>
            </a:pPr>
            <a:fld id="{C53ABC91-E0B0-4574-BC4E-931C258B1E40}" type="slidenum">
              <a:rPr lang="en-US" altLang="ja-JP"/>
              <a:pPr>
                <a:defRPr/>
              </a:pPr>
              <a:t>‹#›</a:t>
            </a:fld>
            <a:endParaRPr lang="en-US" altLang="ja-JP"/>
          </a:p>
        </p:txBody>
      </p:sp>
    </p:spTree>
    <p:extLst>
      <p:ext uri="{BB962C8B-B14F-4D97-AF65-F5344CB8AC3E}">
        <p14:creationId xmlns:p14="http://schemas.microsoft.com/office/powerpoint/2010/main" val="3379527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ABBBAEE-1B1B-4B5A-981C-8E122EA1F58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1CE96C8-B58D-4B0D-AC42-EED26128506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7FB5BF1-A46C-41D6-B0A6-6E7D2FEBBC35}"/>
              </a:ext>
            </a:extLst>
          </p:cNvPr>
          <p:cNvSpPr>
            <a:spLocks noGrp="1" noChangeArrowheads="1"/>
          </p:cNvSpPr>
          <p:nvPr>
            <p:ph type="sldNum" sz="quarter" idx="12"/>
          </p:nvPr>
        </p:nvSpPr>
        <p:spPr>
          <a:ln/>
        </p:spPr>
        <p:txBody>
          <a:bodyPr/>
          <a:lstStyle>
            <a:lvl1pPr>
              <a:defRPr/>
            </a:lvl1pPr>
          </a:lstStyle>
          <a:p>
            <a:pPr>
              <a:defRPr/>
            </a:pPr>
            <a:fld id="{8D215F74-2A60-46CF-A2F5-18AF3E6B9479}" type="slidenum">
              <a:rPr lang="en-US" altLang="ja-JP"/>
              <a:pPr>
                <a:defRPr/>
              </a:pPr>
              <a:t>‹#›</a:t>
            </a:fld>
            <a:endParaRPr lang="en-US" altLang="ja-JP"/>
          </a:p>
        </p:txBody>
      </p:sp>
    </p:spTree>
    <p:extLst>
      <p:ext uri="{BB962C8B-B14F-4D97-AF65-F5344CB8AC3E}">
        <p14:creationId xmlns:p14="http://schemas.microsoft.com/office/powerpoint/2010/main" val="51766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BFEA95-CA9D-42E1-A3AE-E30B1AC1686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3BB0344-C67C-4A46-8386-248AF59826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FD72C74-7477-4C46-B223-32247AAAB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66362F7-DD8B-4941-90C3-BAEB60ED791D}"/>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6" name="フッター プレースホルダー 5">
            <a:extLst>
              <a:ext uri="{FF2B5EF4-FFF2-40B4-BE49-F238E27FC236}">
                <a16:creationId xmlns:a16="http://schemas.microsoft.com/office/drawing/2014/main" id="{DEC9E5D1-6815-4DCA-9B5B-633BF955ED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F2610A-3CB5-438A-96FC-187411784298}"/>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349726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A56F1D1-805D-43A2-99AE-F2C164F02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9B2BA1-5B28-4849-A449-497991D4C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57416D-D413-4958-875D-2CFAB56F4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75F02-04CC-4DA5-B1F4-8014B276266F}" type="datetimeFigureOut">
              <a:rPr kumimoji="1" lang="ja-JP" altLang="en-US" smtClean="0"/>
              <a:t>2025/8/2</a:t>
            </a:fld>
            <a:endParaRPr kumimoji="1" lang="ja-JP" altLang="en-US"/>
          </a:p>
        </p:txBody>
      </p:sp>
      <p:sp>
        <p:nvSpPr>
          <p:cNvPr id="5" name="フッター プレースホルダー 4">
            <a:extLst>
              <a:ext uri="{FF2B5EF4-FFF2-40B4-BE49-F238E27FC236}">
                <a16:creationId xmlns:a16="http://schemas.microsoft.com/office/drawing/2014/main" id="{A9E3892A-D53D-4D75-8836-C6A20B731E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CEDF896-2E62-4A70-B135-469985A87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4114795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1D34B8DB-DBF3-4308-A530-CEEB5256DFBE}"/>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AAA00A2D-F632-49F3-BF7D-0D8CCA1EB5C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B2C0A3B-9348-4BD1-A7E1-5455A26058E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64AA3CD8-B03D-4700-A534-6AD5BCA71474}"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0D1B4842-ED13-4CC5-82F9-B4796D7B7D7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FADB8E4-D409-4872-915C-66A03B4BA2E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83A7EF20-29E9-4072-AD15-3F7833B198EC}" type="slidenum">
              <a:rPr lang="ja-JP" altLang="en-US"/>
              <a:pPr>
                <a:defRPr/>
              </a:pPr>
              <a:t>‹#›</a:t>
            </a:fld>
            <a:endParaRPr lang="ja-JP" altLang="en-US"/>
          </a:p>
        </p:txBody>
      </p:sp>
    </p:spTree>
    <p:extLst>
      <p:ext uri="{BB962C8B-B14F-4D97-AF65-F5344CB8AC3E}">
        <p14:creationId xmlns:p14="http://schemas.microsoft.com/office/powerpoint/2010/main" val="175036261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タイトル プレースホルダー 1">
            <a:extLst>
              <a:ext uri="{FF2B5EF4-FFF2-40B4-BE49-F238E27FC236}">
                <a16:creationId xmlns:a16="http://schemas.microsoft.com/office/drawing/2014/main" id="{3EAB7E4E-2FA4-42FE-AA10-77164ECB340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6147" name="テキスト プレースホルダー 2">
            <a:extLst>
              <a:ext uri="{FF2B5EF4-FFF2-40B4-BE49-F238E27FC236}">
                <a16:creationId xmlns:a16="http://schemas.microsoft.com/office/drawing/2014/main" id="{EB50CF7D-1730-4A83-B592-95044CDF0FC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B2C0A3B-9348-4BD1-A7E1-5455A26058E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38FA774-A1A1-4F81-85AF-AEE83BAF4DED}"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0D1B4842-ED13-4CC5-82F9-B4796D7B7D7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FADB8E4-D409-4872-915C-66A03B4BA2E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7AC8808-C35D-4348-8E2C-3BF707901A10}" type="slidenum">
              <a:rPr lang="ja-JP" altLang="en-US"/>
              <a:pPr>
                <a:defRPr/>
              </a:pPr>
              <a:t>‹#›</a:t>
            </a:fld>
            <a:endParaRPr lang="ja-JP" altLang="en-US"/>
          </a:p>
        </p:txBody>
      </p:sp>
    </p:spTree>
    <p:extLst>
      <p:ext uri="{BB962C8B-B14F-4D97-AF65-F5344CB8AC3E}">
        <p14:creationId xmlns:p14="http://schemas.microsoft.com/office/powerpoint/2010/main" val="30820774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ADE10D4D-E69B-411C-8F6C-7607A9EC161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836CA251-A142-4282-8F60-4C5243DE3FE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B2C0A3B-9348-4BD1-A7E1-5455A26058E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D6C90770-0E41-4235-9B7B-22ECA93B2956}"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0D1B4842-ED13-4CC5-82F9-B4796D7B7D7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FADB8E4-D409-4872-915C-66A03B4BA2E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B0B71B2D-7127-4CBC-8077-C01AD80C0409}" type="slidenum">
              <a:rPr lang="ja-JP" altLang="en-US"/>
              <a:pPr>
                <a:defRPr/>
              </a:pPr>
              <a:t>‹#›</a:t>
            </a:fld>
            <a:endParaRPr lang="ja-JP" altLang="en-US"/>
          </a:p>
        </p:txBody>
      </p:sp>
    </p:spTree>
    <p:extLst>
      <p:ext uri="{BB962C8B-B14F-4D97-AF65-F5344CB8AC3E}">
        <p14:creationId xmlns:p14="http://schemas.microsoft.com/office/powerpoint/2010/main" val="12822122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FDD59C-D326-458E-81B1-D16171A88E9E}" type="datetimeFigureOut">
              <a:rPr kumimoji="1" lang="ja-JP" altLang="en-US" smtClean="0"/>
              <a:t>2025/8/2</a:t>
            </a:fld>
            <a:endParaRPr kumimoji="1" lang="ja-JP" alt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280733279"/>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6145EFC-4F37-4458-BE9B-A83F3A5D9C69}" type="datetime1">
              <a:rPr lang="ja-JP" altLang="en-US" smtClean="0"/>
              <a:t>2025/8/2</a:t>
            </a:fld>
            <a:endParaRPr lang="ja-JP" altLang="en-US" dirty="0"/>
          </a:p>
        </p:txBody>
      </p:sp>
      <p:sp>
        <p:nvSpPr>
          <p:cNvPr id="5"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cxnSp>
        <p:nvCxnSpPr>
          <p:cNvPr id="8" name="直線​​コネクタ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23232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Lst>
  <p:hf sldNum="0" hdr="0" ftr="0" dt="0"/>
  <p:txStyles>
    <p:titleStyle>
      <a:lvl1pPr algn="l" defTabSz="914400" rtl="0" eaLnBrk="1" latinLnBrk="0" hangingPunct="1">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p:titleStyle>
    <p:bodyStyle>
      <a:lvl1pPr marL="0" indent="0" algn="l" defTabSz="914400" rtl="0" eaLnBrk="1" latinLnBrk="0" hangingPunct="1">
        <a:lnSpc>
          <a:spcPct val="150000"/>
        </a:lnSpc>
        <a:spcBef>
          <a:spcPts val="1000"/>
        </a:spcBef>
        <a:spcAft>
          <a:spcPts val="1200"/>
        </a:spcAft>
        <a:buFontTx/>
        <a:buNone/>
        <a:defRPr kumimoji="1" lang="en-US" sz="1200" kern="1200" dirty="0">
          <a:solidFill>
            <a:schemeClr val="tx1"/>
          </a:solidFill>
          <a:latin typeface="Meiryo UI" panose="020B0604030504040204" pitchFamily="50" charset="-128"/>
          <a:ea typeface="Meiryo UI" panose="020B0604030504040204" pitchFamily="50" charset="-128"/>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57512A-7101-4E18-B649-54BA86F95A3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7DC28D75-AFD8-40ED-932E-1CE73E3891C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94B65A4E-3692-4639-9A01-94914181E2A6}"/>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defRPr>
            </a:lvl1pPr>
          </a:lstStyle>
          <a:p>
            <a:pPr>
              <a:defRPr/>
            </a:pPr>
            <a:endParaRPr lang="en-US" altLang="ja-JP"/>
          </a:p>
        </p:txBody>
      </p:sp>
      <p:sp>
        <p:nvSpPr>
          <p:cNvPr id="1029" name="Rectangle 5">
            <a:extLst>
              <a:ext uri="{FF2B5EF4-FFF2-40B4-BE49-F238E27FC236}">
                <a16:creationId xmlns:a16="http://schemas.microsoft.com/office/drawing/2014/main" id="{3768076A-4F44-4675-AC45-D20EBA30547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A83D638B-1981-4F31-87DD-13ADD29DD71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552D53A-9995-46E0-8B43-85F5A9337C34}" type="slidenum">
              <a:rPr lang="en-US" altLang="ja-JP"/>
              <a:pPr>
                <a:defRPr/>
              </a:pPr>
              <a:t>‹#›</a:t>
            </a:fld>
            <a:endParaRPr lang="en-US" altLang="ja-JP"/>
          </a:p>
        </p:txBody>
      </p:sp>
    </p:spTree>
    <p:extLst>
      <p:ext uri="{BB962C8B-B14F-4D97-AF65-F5344CB8AC3E}">
        <p14:creationId xmlns:p14="http://schemas.microsoft.com/office/powerpoint/2010/main" val="280514328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g-mark.org/award/describe/4284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g-mark.org/award/describe/4284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0.xml"/><Relationship Id="rId1" Type="http://schemas.openxmlformats.org/officeDocument/2006/relationships/slideLayout" Target="../slideLayouts/slideLayout52.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hyperlink" Target="https://pixabay.com/ja/%E3%82%B7%E3%83%A7%E3%83%83%E3%83%97-%E3%83%91%E3%83%BC%E3%83%88%E3%83%8A%E3%83%BC%E3%82%B7%E3%83%83%E3%83%97-%E5%8D%94%E5%8A%9B-%E3%83%93%E3%82%B8%E3%83%8D%E3%82%B9%E3%83%9E%E3%83%B3-%E9%80%A3%E5%B8%AF%E6%84%9F-%E4%BA%BA-1014038/"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5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hyperlink" Target="https://pixabay.com/ko/illustrations/%EC%86%90-%EC%A7%88%EB%AC%B8-%EC%9D%98%EB%AC%B8%EC%A0%90-%EC%9D%98%EC%8B%AC-%EB%A7%90%EC%8D%BD-1218086/"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63.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4.xml"/><Relationship Id="rId1" Type="http://schemas.openxmlformats.org/officeDocument/2006/relationships/slideLayout" Target="../slideLayouts/slideLayout27.xml"/><Relationship Id="rId4" Type="http://schemas.openxmlformats.org/officeDocument/2006/relationships/hyperlink" Target="https://www.flickr.com/photos/imp98/6185343182"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9.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70.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74.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77.xml"/><Relationship Id="rId1" Type="http://schemas.openxmlformats.org/officeDocument/2006/relationships/slideLayout" Target="../slideLayouts/slideLayout52.xml"/><Relationship Id="rId4" Type="http://schemas.openxmlformats.org/officeDocument/2006/relationships/image" Target="../media/image4.emf"/></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74.xml"/><Relationship Id="rId4" Type="http://schemas.openxmlformats.org/officeDocument/2006/relationships/hyperlink" Target="https://publicdomainq.net/school-blackboard-001537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9D77A-D3E8-470F-BD78-431BADE770D7}"/>
              </a:ext>
            </a:extLst>
          </p:cNvPr>
          <p:cNvSpPr>
            <a:spLocks noGrp="1"/>
          </p:cNvSpPr>
          <p:nvPr>
            <p:ph type="ctrTitle"/>
          </p:nvPr>
        </p:nvSpPr>
        <p:spPr>
          <a:xfrm>
            <a:off x="680322" y="3020969"/>
            <a:ext cx="11252034" cy="1373070"/>
          </a:xfrm>
        </p:spPr>
        <p:txBody>
          <a:bodyPr>
            <a:normAutofit fontScale="90000"/>
          </a:bodyPr>
          <a:lstStyle/>
          <a:p>
            <a:pPr algn="l"/>
            <a:br>
              <a:rPr kumimoji="1" lang="en-US" altLang="ja-JP" dirty="0"/>
            </a:br>
            <a:r>
              <a:rPr lang="ja-JP" altLang="en-US" dirty="0"/>
              <a:t>令和５　　</a:t>
            </a:r>
            <a:r>
              <a:rPr kumimoji="1" lang="ja-JP" altLang="en-US" dirty="0"/>
              <a:t>宅建特訓講義　　　　　　　</a:t>
            </a:r>
            <a:r>
              <a:rPr kumimoji="1" lang="en-US" altLang="ja-JP" dirty="0">
                <a:solidFill>
                  <a:schemeClr val="accent5">
                    <a:lumMod val="75000"/>
                  </a:schemeClr>
                </a:solidFill>
              </a:rPr>
              <a:t>1</a:t>
            </a:r>
            <a:r>
              <a:rPr kumimoji="1" lang="ja-JP" altLang="en-US" dirty="0">
                <a:solidFill>
                  <a:schemeClr val="accent5">
                    <a:lumMod val="75000"/>
                  </a:schemeClr>
                </a:solidFill>
              </a:rPr>
              <a:t>回</a:t>
            </a:r>
            <a:br>
              <a:rPr kumimoji="1" lang="en-US" altLang="ja-JP" dirty="0"/>
            </a:br>
            <a:endParaRPr kumimoji="1" lang="ja-JP" altLang="en-US" dirty="0"/>
          </a:p>
        </p:txBody>
      </p:sp>
      <p:sp>
        <p:nvSpPr>
          <p:cNvPr id="3" name="字幕 2">
            <a:extLst>
              <a:ext uri="{FF2B5EF4-FFF2-40B4-BE49-F238E27FC236}">
                <a16:creationId xmlns:a16="http://schemas.microsoft.com/office/drawing/2014/main" id="{1100E42D-D1A5-4353-86AB-46BE0ECEBCE3}"/>
              </a:ext>
            </a:extLst>
          </p:cNvPr>
          <p:cNvSpPr>
            <a:spLocks noGrp="1"/>
          </p:cNvSpPr>
          <p:nvPr>
            <p:ph type="subTitle" idx="1"/>
          </p:nvPr>
        </p:nvSpPr>
        <p:spPr/>
        <p:txBody>
          <a:bodyPr>
            <a:normAutofit fontScale="92500" lnSpcReduction="20000"/>
          </a:bodyPr>
          <a:lstStyle/>
          <a:p>
            <a:endParaRPr kumimoji="1" lang="en-US" altLang="ja-JP" dirty="0"/>
          </a:p>
          <a:p>
            <a:endParaRPr lang="en-US" altLang="ja-JP" dirty="0"/>
          </a:p>
          <a:p>
            <a:r>
              <a:rPr kumimoji="1" lang="ja-JP" altLang="en-US" sz="3200"/>
              <a:t>特訓問題　制限</a:t>
            </a:r>
            <a:r>
              <a:rPr kumimoji="1" lang="ja-JP" altLang="en-US" sz="3200" dirty="0"/>
              <a:t>行為能力者・意思表示・</a:t>
            </a:r>
            <a:r>
              <a:rPr lang="ja-JP" altLang="en-US" sz="3200" dirty="0"/>
              <a:t>代理</a:t>
            </a:r>
            <a:endParaRPr kumimoji="1" lang="ja-JP" altLang="en-US" sz="3200" dirty="0"/>
          </a:p>
        </p:txBody>
      </p:sp>
      <p:pic>
        <p:nvPicPr>
          <p:cNvPr id="4" name="図 3">
            <a:extLst>
              <a:ext uri="{FF2B5EF4-FFF2-40B4-BE49-F238E27FC236}">
                <a16:creationId xmlns:a16="http://schemas.microsoft.com/office/drawing/2014/main" id="{273AEF35-89C7-4190-A06C-52816270C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12162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BF0A9-34F8-4721-A722-DBB7F4D1F844}"/>
              </a:ext>
            </a:extLst>
          </p:cNvPr>
          <p:cNvSpPr>
            <a:spLocks noGrp="1"/>
          </p:cNvSpPr>
          <p:nvPr>
            <p:ph type="title"/>
          </p:nvPr>
        </p:nvSpPr>
        <p:spPr>
          <a:xfrm>
            <a:off x="838200" y="308680"/>
            <a:ext cx="10515600" cy="1001709"/>
          </a:xfrm>
          <a:solidFill>
            <a:schemeClr val="tx1"/>
          </a:solidFill>
        </p:spPr>
        <p:txBody>
          <a:bodyPr>
            <a:normAutofit/>
          </a:bodyPr>
          <a:lstStyle/>
          <a:p>
            <a:pPr algn="ctr"/>
            <a:r>
              <a:rPr kumimoji="1" lang="ja-JP" altLang="en-US" dirty="0">
                <a:solidFill>
                  <a:schemeClr val="bg1"/>
                </a:solidFill>
                <a:latin typeface="ＭＳ Ｐゴシック" panose="020B0600070205080204" pitchFamily="50" charset="-128"/>
                <a:ea typeface="ＭＳ Ｐゴシック" panose="020B0600070205080204" pitchFamily="50" charset="-128"/>
              </a:rPr>
              <a:t>制限行為能力者</a:t>
            </a:r>
            <a:r>
              <a:rPr kumimoji="1" lang="en-US" altLang="ja-JP" dirty="0">
                <a:solidFill>
                  <a:schemeClr val="bg1"/>
                </a:solidFill>
                <a:latin typeface="ＭＳ Ｐゴシック" panose="020B0600070205080204" pitchFamily="50" charset="-128"/>
                <a:ea typeface="ＭＳ Ｐゴシック" panose="020B0600070205080204" pitchFamily="50" charset="-128"/>
              </a:rPr>
              <a:t>(</a:t>
            </a:r>
            <a:r>
              <a:rPr kumimoji="1" lang="ja-JP" altLang="en-US" dirty="0">
                <a:solidFill>
                  <a:schemeClr val="bg1"/>
                </a:solidFill>
                <a:latin typeface="ＭＳ Ｐゴシック" panose="020B0600070205080204" pitchFamily="50" charset="-128"/>
                <a:ea typeface="ＭＳ Ｐゴシック" panose="020B0600070205080204" pitchFamily="50" charset="-128"/>
              </a:rPr>
              <a:t>未成年者</a:t>
            </a:r>
            <a:r>
              <a:rPr kumimoji="1" lang="en-US" altLang="ja-JP" dirty="0">
                <a:solidFill>
                  <a:schemeClr val="bg1"/>
                </a:solidFill>
                <a:latin typeface="ＭＳ Ｐゴシック" panose="020B0600070205080204" pitchFamily="50" charset="-128"/>
                <a:ea typeface="ＭＳ Ｐゴシック" panose="020B0600070205080204" pitchFamily="50" charset="-128"/>
              </a:rPr>
              <a:t>) P12</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CAEFC7E-ED25-45A7-88A3-A64393A82D77}"/>
              </a:ext>
            </a:extLst>
          </p:cNvPr>
          <p:cNvSpPr>
            <a:spLocks noGrp="1"/>
          </p:cNvSpPr>
          <p:nvPr>
            <p:ph idx="1"/>
          </p:nvPr>
        </p:nvSpPr>
        <p:spPr>
          <a:xfrm>
            <a:off x="295940" y="1958531"/>
            <a:ext cx="10515600" cy="4351338"/>
          </a:xfrm>
        </p:spPr>
        <p:txBody>
          <a:bodyPr/>
          <a:lstStyle/>
          <a:p>
            <a:pPr marL="0" indent="0">
              <a:buNone/>
            </a:pPr>
            <a:endParaRPr kumimoji="1" lang="en-US" altLang="ja-JP" dirty="0"/>
          </a:p>
          <a:p>
            <a:pPr marL="0" indent="0">
              <a:buNone/>
            </a:pPr>
            <a:endParaRPr lang="en-US" altLang="ja-JP" dirty="0"/>
          </a:p>
          <a:p>
            <a:pPr marL="0" indent="0">
              <a:buNone/>
            </a:pPr>
            <a:r>
              <a:rPr kumimoji="1" lang="ja-JP" altLang="en-US" dirty="0"/>
              <a:t>　　　　　　　　　　</a:t>
            </a:r>
            <a:endParaRPr kumimoji="1" lang="en-US" altLang="ja-JP" dirty="0"/>
          </a:p>
          <a:p>
            <a:pPr marL="0" indent="0">
              <a:buNone/>
            </a:pPr>
            <a:endParaRPr kumimoji="1" lang="ja-JP" altLang="en-US" dirty="0"/>
          </a:p>
        </p:txBody>
      </p:sp>
      <p:sp>
        <p:nvSpPr>
          <p:cNvPr id="4" name="二等辺三角形 3">
            <a:extLst>
              <a:ext uri="{FF2B5EF4-FFF2-40B4-BE49-F238E27FC236}">
                <a16:creationId xmlns:a16="http://schemas.microsoft.com/office/drawing/2014/main" id="{B81AB61D-28EE-4AB7-9B87-820535BC5880}"/>
              </a:ext>
            </a:extLst>
          </p:cNvPr>
          <p:cNvSpPr/>
          <p:nvPr/>
        </p:nvSpPr>
        <p:spPr>
          <a:xfrm>
            <a:off x="3109135" y="1958531"/>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Ａ</a:t>
            </a:r>
          </a:p>
        </p:txBody>
      </p:sp>
      <p:sp>
        <p:nvSpPr>
          <p:cNvPr id="6" name="二等辺三角形 5">
            <a:extLst>
              <a:ext uri="{FF2B5EF4-FFF2-40B4-BE49-F238E27FC236}">
                <a16:creationId xmlns:a16="http://schemas.microsoft.com/office/drawing/2014/main" id="{825A5ACD-01DA-42D5-8F67-10B8E23351D2}"/>
              </a:ext>
            </a:extLst>
          </p:cNvPr>
          <p:cNvSpPr/>
          <p:nvPr/>
        </p:nvSpPr>
        <p:spPr>
          <a:xfrm>
            <a:off x="6723319" y="2002741"/>
            <a:ext cx="1118193" cy="1010093"/>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Ｂ</a:t>
            </a:r>
          </a:p>
        </p:txBody>
      </p:sp>
      <p:sp>
        <p:nvSpPr>
          <p:cNvPr id="7" name="スマイル 6">
            <a:extLst>
              <a:ext uri="{FF2B5EF4-FFF2-40B4-BE49-F238E27FC236}">
                <a16:creationId xmlns:a16="http://schemas.microsoft.com/office/drawing/2014/main" id="{67022658-03F3-444E-9597-B367F6A7AA16}"/>
              </a:ext>
            </a:extLst>
          </p:cNvPr>
          <p:cNvSpPr/>
          <p:nvPr/>
        </p:nvSpPr>
        <p:spPr>
          <a:xfrm>
            <a:off x="3211031" y="1825625"/>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スマイル 7">
            <a:extLst>
              <a:ext uri="{FF2B5EF4-FFF2-40B4-BE49-F238E27FC236}">
                <a16:creationId xmlns:a16="http://schemas.microsoft.com/office/drawing/2014/main" id="{79AACA92-6E12-4F86-9AEB-F4BBD5E2D3CA}"/>
              </a:ext>
            </a:extLst>
          </p:cNvPr>
          <p:cNvSpPr/>
          <p:nvPr/>
        </p:nvSpPr>
        <p:spPr>
          <a:xfrm>
            <a:off x="6825216" y="1806039"/>
            <a:ext cx="914400" cy="66985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85A6635F-AF87-42F5-AB20-8EC99BAD00A4}"/>
              </a:ext>
            </a:extLst>
          </p:cNvPr>
          <p:cNvSpPr/>
          <p:nvPr/>
        </p:nvSpPr>
        <p:spPr>
          <a:xfrm>
            <a:off x="2655969" y="3669558"/>
            <a:ext cx="563525" cy="14213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未成年者</a:t>
            </a:r>
          </a:p>
        </p:txBody>
      </p:sp>
      <p:sp>
        <p:nvSpPr>
          <p:cNvPr id="10" name="正方形/長方形 9">
            <a:extLst>
              <a:ext uri="{FF2B5EF4-FFF2-40B4-BE49-F238E27FC236}">
                <a16:creationId xmlns:a16="http://schemas.microsoft.com/office/drawing/2014/main" id="{2E090D09-3111-418B-87D8-162DB3711DCA}"/>
              </a:ext>
            </a:extLst>
          </p:cNvPr>
          <p:cNvSpPr/>
          <p:nvPr/>
        </p:nvSpPr>
        <p:spPr>
          <a:xfrm>
            <a:off x="3955308" y="3862122"/>
            <a:ext cx="938324" cy="421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a:t>
            </a:r>
          </a:p>
        </p:txBody>
      </p:sp>
      <p:sp>
        <p:nvSpPr>
          <p:cNvPr id="11" name="正方形/長方形 10">
            <a:extLst>
              <a:ext uri="{FF2B5EF4-FFF2-40B4-BE49-F238E27FC236}">
                <a16:creationId xmlns:a16="http://schemas.microsoft.com/office/drawing/2014/main" id="{08D6D8E1-B6C0-42F5-BD61-2CF3DB130DAE}"/>
              </a:ext>
            </a:extLst>
          </p:cNvPr>
          <p:cNvSpPr/>
          <p:nvPr/>
        </p:nvSpPr>
        <p:spPr>
          <a:xfrm>
            <a:off x="3977591" y="4498653"/>
            <a:ext cx="927690" cy="4218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保護者</a:t>
            </a:r>
          </a:p>
        </p:txBody>
      </p:sp>
      <p:sp>
        <p:nvSpPr>
          <p:cNvPr id="12" name="コンテンツ プレースホルダー 2">
            <a:extLst>
              <a:ext uri="{FF2B5EF4-FFF2-40B4-BE49-F238E27FC236}">
                <a16:creationId xmlns:a16="http://schemas.microsoft.com/office/drawing/2014/main" id="{15CA0A17-CE10-4043-8B5E-60559D79A407}"/>
              </a:ext>
            </a:extLst>
          </p:cNvPr>
          <p:cNvSpPr txBox="1">
            <a:spLocks/>
          </p:cNvSpPr>
          <p:nvPr/>
        </p:nvSpPr>
        <p:spPr>
          <a:xfrm>
            <a:off x="285307" y="189737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ECC7E987-61C2-4621-BD33-CE4B42810561}"/>
              </a:ext>
            </a:extLst>
          </p:cNvPr>
          <p:cNvSpPr/>
          <p:nvPr/>
        </p:nvSpPr>
        <p:spPr>
          <a:xfrm>
            <a:off x="6341166" y="3615246"/>
            <a:ext cx="2076891" cy="4218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取消権</a:t>
            </a:r>
          </a:p>
        </p:txBody>
      </p:sp>
      <p:sp>
        <p:nvSpPr>
          <p:cNvPr id="14" name="正方形/長方形 13">
            <a:extLst>
              <a:ext uri="{FF2B5EF4-FFF2-40B4-BE49-F238E27FC236}">
                <a16:creationId xmlns:a16="http://schemas.microsoft.com/office/drawing/2014/main" id="{B4455092-51E3-4F73-BD6B-CD560F4E66EE}"/>
              </a:ext>
            </a:extLst>
          </p:cNvPr>
          <p:cNvSpPr/>
          <p:nvPr/>
        </p:nvSpPr>
        <p:spPr>
          <a:xfrm>
            <a:off x="6335276" y="4535868"/>
            <a:ext cx="2076891" cy="4218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同意権</a:t>
            </a:r>
          </a:p>
        </p:txBody>
      </p:sp>
      <p:sp>
        <p:nvSpPr>
          <p:cNvPr id="15" name="正方形/長方形 14">
            <a:extLst>
              <a:ext uri="{FF2B5EF4-FFF2-40B4-BE49-F238E27FC236}">
                <a16:creationId xmlns:a16="http://schemas.microsoft.com/office/drawing/2014/main" id="{EE66BE7D-3E99-4FF3-8E16-4DDB033DABC0}"/>
              </a:ext>
            </a:extLst>
          </p:cNvPr>
          <p:cNvSpPr/>
          <p:nvPr/>
        </p:nvSpPr>
        <p:spPr>
          <a:xfrm>
            <a:off x="6322357" y="4973486"/>
            <a:ext cx="2076891" cy="4218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追認権</a:t>
            </a:r>
          </a:p>
        </p:txBody>
      </p:sp>
      <p:sp>
        <p:nvSpPr>
          <p:cNvPr id="16" name="正方形/長方形 15">
            <a:extLst>
              <a:ext uri="{FF2B5EF4-FFF2-40B4-BE49-F238E27FC236}">
                <a16:creationId xmlns:a16="http://schemas.microsoft.com/office/drawing/2014/main" id="{7BBDC4AE-49B7-4A09-8BF2-6ECC67D57C2C}"/>
              </a:ext>
            </a:extLst>
          </p:cNvPr>
          <p:cNvSpPr/>
          <p:nvPr/>
        </p:nvSpPr>
        <p:spPr>
          <a:xfrm>
            <a:off x="6341166" y="4073178"/>
            <a:ext cx="2076891" cy="4218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代理権</a:t>
            </a:r>
          </a:p>
        </p:txBody>
      </p:sp>
      <p:sp>
        <p:nvSpPr>
          <p:cNvPr id="17" name="正方形/長方形 16">
            <a:extLst>
              <a:ext uri="{FF2B5EF4-FFF2-40B4-BE49-F238E27FC236}">
                <a16:creationId xmlns:a16="http://schemas.microsoft.com/office/drawing/2014/main" id="{E0A2D873-00AE-439E-AB23-4B960441C50C}"/>
              </a:ext>
            </a:extLst>
          </p:cNvPr>
          <p:cNvSpPr/>
          <p:nvPr/>
        </p:nvSpPr>
        <p:spPr>
          <a:xfrm>
            <a:off x="3057839" y="3116487"/>
            <a:ext cx="1210589"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未成年者</a:t>
            </a:r>
          </a:p>
        </p:txBody>
      </p:sp>
      <p:sp>
        <p:nvSpPr>
          <p:cNvPr id="18" name="正方形/長方形 17">
            <a:extLst>
              <a:ext uri="{FF2B5EF4-FFF2-40B4-BE49-F238E27FC236}">
                <a16:creationId xmlns:a16="http://schemas.microsoft.com/office/drawing/2014/main" id="{D3F6D0FC-2172-4E9B-8A97-2E3AC0DF6C35}"/>
              </a:ext>
            </a:extLst>
          </p:cNvPr>
          <p:cNvSpPr/>
          <p:nvPr/>
        </p:nvSpPr>
        <p:spPr>
          <a:xfrm>
            <a:off x="6887404" y="3144556"/>
            <a:ext cx="954108"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成年者</a:t>
            </a:r>
          </a:p>
        </p:txBody>
      </p:sp>
      <p:sp>
        <p:nvSpPr>
          <p:cNvPr id="19" name="正方形/長方形 18">
            <a:extLst>
              <a:ext uri="{FF2B5EF4-FFF2-40B4-BE49-F238E27FC236}">
                <a16:creationId xmlns:a16="http://schemas.microsoft.com/office/drawing/2014/main" id="{F8457B67-DA33-4F1E-B2E8-CA9DB7CA1976}"/>
              </a:ext>
            </a:extLst>
          </p:cNvPr>
          <p:cNvSpPr/>
          <p:nvPr/>
        </p:nvSpPr>
        <p:spPr>
          <a:xfrm>
            <a:off x="4713391" y="2252440"/>
            <a:ext cx="1620957" cy="523220"/>
          </a:xfrm>
          <a:prstGeom prst="rect">
            <a:avLst/>
          </a:prstGeom>
          <a:solidFill>
            <a:srgbClr val="FFFF0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a:t>
            </a:r>
          </a:p>
        </p:txBody>
      </p:sp>
      <p:cxnSp>
        <p:nvCxnSpPr>
          <p:cNvPr id="21" name="直線コネクタ 20">
            <a:extLst>
              <a:ext uri="{FF2B5EF4-FFF2-40B4-BE49-F238E27FC236}">
                <a16:creationId xmlns:a16="http://schemas.microsoft.com/office/drawing/2014/main" id="{BC578458-786E-4918-A0E9-A7E2E95266C0}"/>
              </a:ext>
            </a:extLst>
          </p:cNvPr>
          <p:cNvCxnSpPr/>
          <p:nvPr/>
        </p:nvCxnSpPr>
        <p:spPr>
          <a:xfrm>
            <a:off x="4268428" y="2841992"/>
            <a:ext cx="245489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E563F80B-E17C-4246-82E9-378DEEC0797A}"/>
              </a:ext>
            </a:extLst>
          </p:cNvPr>
          <p:cNvCxnSpPr>
            <a:stCxn id="9" idx="3"/>
            <a:endCxn id="10" idx="1"/>
          </p:cNvCxnSpPr>
          <p:nvPr/>
        </p:nvCxnSpPr>
        <p:spPr>
          <a:xfrm flipV="1">
            <a:off x="3219494" y="4073047"/>
            <a:ext cx="735814" cy="30716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49ECCCF3-D3E0-43BB-948F-3E418E36693F}"/>
              </a:ext>
            </a:extLst>
          </p:cNvPr>
          <p:cNvCxnSpPr>
            <a:cxnSpLocks/>
            <a:endCxn id="11" idx="1"/>
          </p:cNvCxnSpPr>
          <p:nvPr/>
        </p:nvCxnSpPr>
        <p:spPr>
          <a:xfrm>
            <a:off x="3152300" y="4556949"/>
            <a:ext cx="825291" cy="1526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377B91CC-4EFE-4B31-B6DC-C62F16EB03D8}"/>
              </a:ext>
            </a:extLst>
          </p:cNvPr>
          <p:cNvCxnSpPr>
            <a:cxnSpLocks/>
            <a:endCxn id="13" idx="1"/>
          </p:cNvCxnSpPr>
          <p:nvPr/>
        </p:nvCxnSpPr>
        <p:spPr>
          <a:xfrm flipV="1">
            <a:off x="4957692" y="3826171"/>
            <a:ext cx="1383474" cy="88766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D0D41FDA-703B-4AEC-A826-CF7EF3C5AD54}"/>
              </a:ext>
            </a:extLst>
          </p:cNvPr>
          <p:cNvCxnSpPr>
            <a:cxnSpLocks/>
            <a:endCxn id="16" idx="1"/>
          </p:cNvCxnSpPr>
          <p:nvPr/>
        </p:nvCxnSpPr>
        <p:spPr>
          <a:xfrm flipV="1">
            <a:off x="4924065" y="4284103"/>
            <a:ext cx="1417101" cy="43761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451E2EC9-8A32-4D05-859D-C578E6CE13E0}"/>
              </a:ext>
            </a:extLst>
          </p:cNvPr>
          <p:cNvCxnSpPr>
            <a:cxnSpLocks/>
            <a:stCxn id="11" idx="3"/>
            <a:endCxn id="14" idx="1"/>
          </p:cNvCxnSpPr>
          <p:nvPr/>
        </p:nvCxnSpPr>
        <p:spPr>
          <a:xfrm>
            <a:off x="4905281" y="4709578"/>
            <a:ext cx="1429995" cy="372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6161911A-FC2D-4308-AC1A-E23C4082EFC7}"/>
              </a:ext>
            </a:extLst>
          </p:cNvPr>
          <p:cNvCxnSpPr>
            <a:cxnSpLocks/>
            <a:stCxn id="11" idx="3"/>
            <a:endCxn id="15" idx="1"/>
          </p:cNvCxnSpPr>
          <p:nvPr/>
        </p:nvCxnSpPr>
        <p:spPr>
          <a:xfrm>
            <a:off x="4905281" y="4709578"/>
            <a:ext cx="1417076" cy="4748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863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arn(inVertical)">
                                      <p:cBhvr>
                                        <p:cTn id="52" dur="500"/>
                                        <p:tgtEl>
                                          <p:spTgt spid="41"/>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EF4CF58-D267-40FA-905B-996B718EDAEE}"/>
              </a:ext>
            </a:extLst>
          </p:cNvPr>
          <p:cNvSpPr>
            <a:spLocks noGrp="1"/>
          </p:cNvSpPr>
          <p:nvPr>
            <p:ph idx="1"/>
          </p:nvPr>
        </p:nvSpPr>
        <p:spPr>
          <a:xfrm>
            <a:off x="759178" y="1863763"/>
            <a:ext cx="10515600" cy="4685555"/>
          </a:xfrm>
        </p:spPr>
        <p:txBody>
          <a:bodyPr>
            <a:normAutofit/>
          </a:bodyPr>
          <a:lstStyle/>
          <a:p>
            <a:pPr marL="0" indent="0">
              <a:buNone/>
            </a:pPr>
            <a:endParaRPr kumimoji="1" lang="en-US" altLang="ja-JP" dirty="0"/>
          </a:p>
          <a:p>
            <a:pPr marL="0" indent="0">
              <a:buNone/>
            </a:pPr>
            <a:r>
              <a:rPr kumimoji="1" lang="en-US" altLang="ja-JP" sz="4800" dirty="0">
                <a:latin typeface="HGSｺﾞｼｯｸE" panose="020B0900000000000000" pitchFamily="50" charset="-128"/>
                <a:ea typeface="HGSｺﾞｼｯｸE" panose="020B0900000000000000" pitchFamily="50" charset="-128"/>
              </a:rPr>
              <a:t>      </a:t>
            </a:r>
            <a:r>
              <a:rPr kumimoji="1" lang="ja-JP" altLang="en-US" sz="4800" dirty="0">
                <a:latin typeface="HGSｺﾞｼｯｸE" panose="020B0900000000000000" pitchFamily="50" charset="-128"/>
                <a:ea typeface="HGSｺﾞｼｯｸE" panose="020B0900000000000000" pitchFamily="50" charset="-128"/>
              </a:rPr>
              <a:t>　</a:t>
            </a:r>
            <a:r>
              <a:rPr kumimoji="1" lang="en-US" altLang="ja-JP" sz="4800" dirty="0">
                <a:latin typeface="HGSｺﾞｼｯｸE" panose="020B0900000000000000" pitchFamily="50" charset="-128"/>
                <a:ea typeface="HGSｺﾞｼｯｸE" panose="020B0900000000000000" pitchFamily="50" charset="-128"/>
              </a:rPr>
              <a:t>A      </a:t>
            </a:r>
            <a:r>
              <a:rPr kumimoji="1" lang="ja-JP" altLang="en-US" sz="4800" dirty="0">
                <a:latin typeface="HGSｺﾞｼｯｸE" panose="020B0900000000000000" pitchFamily="50" charset="-128"/>
                <a:ea typeface="HGSｺﾞｼｯｸE" panose="020B0900000000000000" pitchFamily="50" charset="-128"/>
              </a:rPr>
              <a:t>売買契約</a:t>
            </a:r>
            <a:r>
              <a:rPr kumimoji="1" lang="en-US" altLang="ja-JP" sz="4800" dirty="0">
                <a:latin typeface="HGSｺﾞｼｯｸE" panose="020B0900000000000000" pitchFamily="50" charset="-128"/>
                <a:ea typeface="HGSｺﾞｼｯｸE" panose="020B0900000000000000" pitchFamily="50" charset="-128"/>
              </a:rPr>
              <a:t>      B</a:t>
            </a:r>
            <a:r>
              <a:rPr kumimoji="1" lang="en-US" altLang="ja-JP" sz="4000" dirty="0">
                <a:latin typeface="HGSｺﾞｼｯｸE" panose="020B0900000000000000" pitchFamily="50" charset="-128"/>
                <a:ea typeface="HGSｺﾞｼｯｸE" panose="020B0900000000000000" pitchFamily="50" charset="-128"/>
              </a:rPr>
              <a:t>(</a:t>
            </a:r>
            <a:r>
              <a:rPr kumimoji="1" lang="ja-JP" altLang="en-US" sz="4000" dirty="0">
                <a:latin typeface="HGSｺﾞｼｯｸE" panose="020B0900000000000000" pitchFamily="50" charset="-128"/>
                <a:ea typeface="HGSｺﾞｼｯｸE" panose="020B0900000000000000" pitchFamily="50" charset="-128"/>
              </a:rPr>
              <a:t>未成年者</a:t>
            </a:r>
            <a:r>
              <a:rPr kumimoji="1" lang="en-US" altLang="ja-JP" sz="4000" dirty="0">
                <a:latin typeface="HGSｺﾞｼｯｸE" panose="020B0900000000000000" pitchFamily="50" charset="-128"/>
                <a:ea typeface="HGSｺﾞｼｯｸE" panose="020B0900000000000000" pitchFamily="50" charset="-128"/>
              </a:rPr>
              <a:t>)</a:t>
            </a:r>
          </a:p>
          <a:p>
            <a:pPr marL="0" indent="0">
              <a:buNone/>
            </a:pPr>
            <a:r>
              <a:rPr lang="ja-JP" altLang="en-US" sz="4800" dirty="0">
                <a:latin typeface="HGSｺﾞｼｯｸE" panose="020B0900000000000000" pitchFamily="50" charset="-128"/>
                <a:ea typeface="HGSｺﾞｼｯｸE" panose="020B0900000000000000" pitchFamily="50" charset="-128"/>
              </a:rPr>
              <a:t>　　買 主　 　　　　　売 主</a:t>
            </a:r>
            <a:endParaRPr lang="en-US" altLang="ja-JP" sz="4800" dirty="0">
              <a:latin typeface="HGSｺﾞｼｯｸE" panose="020B0900000000000000" pitchFamily="50" charset="-128"/>
              <a:ea typeface="HGSｺﾞｼｯｸE" panose="020B0900000000000000" pitchFamily="50" charset="-128"/>
            </a:endParaRPr>
          </a:p>
          <a:p>
            <a:pPr marL="0" indent="0">
              <a:buNone/>
            </a:pPr>
            <a:endParaRPr kumimoji="1" lang="en-US" altLang="ja-JP" sz="4800" dirty="0">
              <a:latin typeface="HGSｺﾞｼｯｸE" panose="020B0900000000000000" pitchFamily="50" charset="-128"/>
              <a:ea typeface="HGSｺﾞｼｯｸE" panose="020B0900000000000000" pitchFamily="50" charset="-128"/>
            </a:endParaRPr>
          </a:p>
          <a:p>
            <a:pPr marL="0" indent="0">
              <a:buNone/>
            </a:pPr>
            <a:r>
              <a:rPr lang="en-US" altLang="ja-JP" sz="4800" dirty="0">
                <a:latin typeface="HGSｺﾞｼｯｸE" panose="020B0900000000000000" pitchFamily="50" charset="-128"/>
                <a:ea typeface="HGSｺﾞｼｯｸE" panose="020B0900000000000000" pitchFamily="50" charset="-128"/>
              </a:rPr>
              <a:t>                             </a:t>
            </a:r>
            <a:r>
              <a:rPr lang="ja-JP" altLang="en-US" sz="4800" dirty="0">
                <a:latin typeface="HGSｺﾞｼｯｸE" panose="020B0900000000000000" pitchFamily="50" charset="-128"/>
                <a:ea typeface="HGSｺﾞｼｯｸE" panose="020B0900000000000000" pitchFamily="50" charset="-128"/>
              </a:rPr>
              <a:t>　</a:t>
            </a:r>
            <a:r>
              <a:rPr lang="en-US" altLang="ja-JP" sz="4800" dirty="0">
                <a:latin typeface="HGSｺﾞｼｯｸE" panose="020B0900000000000000" pitchFamily="50" charset="-128"/>
                <a:ea typeface="HGSｺﾞｼｯｸE" panose="020B0900000000000000" pitchFamily="50" charset="-128"/>
              </a:rPr>
              <a:t>   </a:t>
            </a:r>
            <a:r>
              <a:rPr kumimoji="1" lang="en-US" altLang="ja-JP" sz="4800" dirty="0">
                <a:latin typeface="HGSｺﾞｼｯｸE" panose="020B0900000000000000" pitchFamily="50" charset="-128"/>
                <a:ea typeface="HGSｺﾞｼｯｸE" panose="020B0900000000000000" pitchFamily="50" charset="-128"/>
              </a:rPr>
              <a:t>C(</a:t>
            </a:r>
            <a:r>
              <a:rPr kumimoji="1" lang="ja-JP" altLang="en-US" sz="4800" dirty="0">
                <a:latin typeface="HGSｺﾞｼｯｸE" panose="020B0900000000000000" pitchFamily="50" charset="-128"/>
                <a:ea typeface="HGSｺﾞｼｯｸE" panose="020B0900000000000000" pitchFamily="50" charset="-128"/>
              </a:rPr>
              <a:t>親</a:t>
            </a:r>
            <a:r>
              <a:rPr kumimoji="1" lang="en-US" altLang="ja-JP" sz="4800" dirty="0">
                <a:latin typeface="HGSｺﾞｼｯｸE" panose="020B0900000000000000" pitchFamily="50" charset="-128"/>
                <a:ea typeface="HGSｺﾞｼｯｸE" panose="020B0900000000000000" pitchFamily="50" charset="-128"/>
              </a:rPr>
              <a:t>)</a:t>
            </a:r>
            <a:endParaRPr kumimoji="1" lang="en-US" altLang="ja-JP" dirty="0">
              <a:latin typeface="HGSｺﾞｼｯｸE" panose="020B0900000000000000" pitchFamily="50" charset="-128"/>
              <a:ea typeface="HGSｺﾞｼｯｸE" panose="020B0900000000000000" pitchFamily="50" charset="-128"/>
            </a:endParaRPr>
          </a:p>
          <a:p>
            <a:pPr marL="0" indent="0">
              <a:buNone/>
            </a:pPr>
            <a:r>
              <a:rPr lang="en-US" altLang="ja-JP" sz="4800" dirty="0">
                <a:latin typeface="HGSｺﾞｼｯｸE" panose="020B0900000000000000" pitchFamily="50" charset="-128"/>
                <a:ea typeface="HGSｺﾞｼｯｸE" panose="020B0900000000000000" pitchFamily="50" charset="-128"/>
              </a:rPr>
              <a:t>                          </a:t>
            </a:r>
            <a:r>
              <a:rPr lang="ja-JP" altLang="en-US" sz="4800" dirty="0">
                <a:latin typeface="HGSｺﾞｼｯｸE" panose="020B0900000000000000" pitchFamily="50" charset="-128"/>
                <a:ea typeface="HGSｺﾞｼｯｸE" panose="020B0900000000000000" pitchFamily="50" charset="-128"/>
              </a:rPr>
              <a:t>　</a:t>
            </a:r>
            <a:r>
              <a:rPr lang="en-US" altLang="ja-JP" sz="4800" dirty="0">
                <a:latin typeface="HGSｺﾞｼｯｸE" panose="020B0900000000000000" pitchFamily="50" charset="-128"/>
                <a:ea typeface="HGSｺﾞｼｯｸE" panose="020B0900000000000000" pitchFamily="50" charset="-128"/>
              </a:rPr>
              <a:t>   </a:t>
            </a:r>
            <a:r>
              <a:rPr lang="ja-JP" altLang="en-US" sz="4800" dirty="0">
                <a:latin typeface="HGSｺﾞｼｯｸE" panose="020B0900000000000000" pitchFamily="50" charset="-128"/>
                <a:ea typeface="HGSｺﾞｼｯｸE" panose="020B0900000000000000" pitchFamily="50" charset="-128"/>
              </a:rPr>
              <a:t>保護者</a:t>
            </a:r>
            <a:endParaRPr kumimoji="1" lang="ja-JP" altLang="en-US" sz="4800" dirty="0">
              <a:latin typeface="HGSｺﾞｼｯｸE" panose="020B0900000000000000" pitchFamily="50" charset="-128"/>
              <a:ea typeface="HGSｺﾞｼｯｸE" panose="020B0900000000000000" pitchFamily="50" charset="-128"/>
            </a:endParaRPr>
          </a:p>
        </p:txBody>
      </p:sp>
      <p:sp>
        <p:nvSpPr>
          <p:cNvPr id="5" name="タイトル 1">
            <a:extLst>
              <a:ext uri="{FF2B5EF4-FFF2-40B4-BE49-F238E27FC236}">
                <a16:creationId xmlns:a16="http://schemas.microsoft.com/office/drawing/2014/main" id="{3C623934-575A-484B-92CF-7E844B8DC25D}"/>
              </a:ext>
            </a:extLst>
          </p:cNvPr>
          <p:cNvSpPr>
            <a:spLocks noGrp="1"/>
          </p:cNvSpPr>
          <p:nvPr>
            <p:ph type="title"/>
          </p:nvPr>
        </p:nvSpPr>
        <p:spPr>
          <a:xfrm>
            <a:off x="838200" y="308681"/>
            <a:ext cx="10515600" cy="1325563"/>
          </a:xfrm>
          <a:solidFill>
            <a:schemeClr val="tx1"/>
          </a:solidFill>
        </p:spPr>
        <p:txBody>
          <a:bodyPr/>
          <a:lstStyle/>
          <a:p>
            <a:pPr algn="ctr"/>
            <a:r>
              <a:rPr lang="ja-JP" altLang="en-US" dirty="0">
                <a:solidFill>
                  <a:schemeClr val="bg1"/>
                </a:solidFill>
                <a:latin typeface="HGSｺﾞｼｯｸE" panose="020B0900000000000000" pitchFamily="50" charset="-128"/>
                <a:ea typeface="HGSｺﾞｼｯｸE" panose="020B0900000000000000" pitchFamily="50" charset="-128"/>
              </a:rPr>
              <a:t>同意権・追認権・代理権　</a:t>
            </a:r>
            <a:r>
              <a:rPr lang="en-US" altLang="ja-JP" dirty="0">
                <a:solidFill>
                  <a:schemeClr val="bg1"/>
                </a:solidFill>
                <a:latin typeface="HGSｺﾞｼｯｸE" panose="020B0900000000000000" pitchFamily="50" charset="-128"/>
                <a:ea typeface="HGSｺﾞｼｯｸE" panose="020B0900000000000000" pitchFamily="50" charset="-128"/>
              </a:rPr>
              <a:t>P12</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sp>
        <p:nvSpPr>
          <p:cNvPr id="9" name="四角形: 角を丸くする 8">
            <a:extLst>
              <a:ext uri="{FF2B5EF4-FFF2-40B4-BE49-F238E27FC236}">
                <a16:creationId xmlns:a16="http://schemas.microsoft.com/office/drawing/2014/main" id="{B534CF7D-D661-4A36-AA85-2D1CF0BAB7E5}"/>
              </a:ext>
            </a:extLst>
          </p:cNvPr>
          <p:cNvSpPr/>
          <p:nvPr/>
        </p:nvSpPr>
        <p:spPr>
          <a:xfrm>
            <a:off x="4682067" y="3429000"/>
            <a:ext cx="1941689" cy="12192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土 地</a:t>
            </a:r>
          </a:p>
        </p:txBody>
      </p:sp>
      <p:cxnSp>
        <p:nvCxnSpPr>
          <p:cNvPr id="11" name="直線コネクタ 10">
            <a:extLst>
              <a:ext uri="{FF2B5EF4-FFF2-40B4-BE49-F238E27FC236}">
                <a16:creationId xmlns:a16="http://schemas.microsoft.com/office/drawing/2014/main" id="{D0A66F56-D567-4D0C-B915-6B3F034D795F}"/>
              </a:ext>
            </a:extLst>
          </p:cNvPr>
          <p:cNvCxnSpPr/>
          <p:nvPr/>
        </p:nvCxnSpPr>
        <p:spPr>
          <a:xfrm flipH="1">
            <a:off x="6784622" y="2743200"/>
            <a:ext cx="110631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4F571C4-D430-4EAC-A637-2D633501903C}"/>
              </a:ext>
            </a:extLst>
          </p:cNvPr>
          <p:cNvCxnSpPr/>
          <p:nvPr/>
        </p:nvCxnSpPr>
        <p:spPr>
          <a:xfrm flipH="1">
            <a:off x="3177822" y="2743200"/>
            <a:ext cx="110631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223225A-8810-432A-AA95-4C2340DED980}"/>
              </a:ext>
            </a:extLst>
          </p:cNvPr>
          <p:cNvCxnSpPr>
            <a:cxnSpLocks/>
          </p:cNvCxnSpPr>
          <p:nvPr/>
        </p:nvCxnSpPr>
        <p:spPr>
          <a:xfrm>
            <a:off x="8144933" y="3180645"/>
            <a:ext cx="0" cy="146755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10615552-93B8-466B-9639-3035DF980CA0}"/>
              </a:ext>
            </a:extLst>
          </p:cNvPr>
          <p:cNvSpPr/>
          <p:nvPr/>
        </p:nvSpPr>
        <p:spPr>
          <a:xfrm>
            <a:off x="9405257" y="4524500"/>
            <a:ext cx="1508166" cy="146755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同意権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代理権</a:t>
            </a:r>
          </a:p>
        </p:txBody>
      </p:sp>
    </p:spTree>
    <p:extLst>
      <p:ext uri="{BB962C8B-B14F-4D97-AF65-F5344CB8AC3E}">
        <p14:creationId xmlns:p14="http://schemas.microsoft.com/office/powerpoint/2010/main" val="1500387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a:extLst>
              <a:ext uri="{FF2B5EF4-FFF2-40B4-BE49-F238E27FC236}">
                <a16:creationId xmlns:a16="http://schemas.microsoft.com/office/drawing/2014/main" id="{E47D9717-7164-47B8-9B16-3237813B6B7C}"/>
              </a:ext>
            </a:extLst>
          </p:cNvPr>
          <p:cNvSpPr>
            <a:spLocks noGrp="1"/>
          </p:cNvSpPr>
          <p:nvPr>
            <p:ph type="title"/>
          </p:nvPr>
        </p:nvSpPr>
        <p:spPr>
          <a:xfrm>
            <a:off x="838200" y="346075"/>
            <a:ext cx="10515600" cy="1138238"/>
          </a:xfrm>
          <a:solidFill>
            <a:schemeClr val="tx1"/>
          </a:solidFill>
          <a:ln w="76200">
            <a:solidFill>
              <a:schemeClr val="tx1"/>
            </a:solidFill>
            <a:miter lim="800000"/>
            <a:headEnd/>
            <a:tailEnd/>
          </a:ln>
        </p:spPr>
        <p:txBody>
          <a:bodyPr>
            <a:normAutofit/>
          </a:bodyPr>
          <a:lstStyle/>
          <a:p>
            <a:pPr algn="ctr" eaLnBrk="1" hangingPunct="1"/>
            <a:r>
              <a:rPr lang="en-US" altLang="ja-JP" sz="3600" dirty="0">
                <a:solidFill>
                  <a:schemeClr val="bg1"/>
                </a:solidFill>
                <a:latin typeface="HGPｺﾞｼｯｸE" panose="020B0900000000000000" pitchFamily="50" charset="-128"/>
                <a:ea typeface="HGPｺﾞｼｯｸE" panose="020B0900000000000000" pitchFamily="50" charset="-128"/>
              </a:rPr>
              <a:t>P12  </a:t>
            </a:r>
            <a:r>
              <a:rPr lang="ja-JP" altLang="en-US" sz="3600" dirty="0">
                <a:solidFill>
                  <a:schemeClr val="bg1"/>
                </a:solidFill>
                <a:latin typeface="HGPｺﾞｼｯｸE" panose="020B0900000000000000" pitchFamily="50" charset="-128"/>
                <a:ea typeface="HGPｺﾞｼｯｸE" panose="020B0900000000000000" pitchFamily="50" charset="-128"/>
              </a:rPr>
              <a:t>未成年者</a:t>
            </a:r>
          </a:p>
        </p:txBody>
      </p:sp>
      <p:sp>
        <p:nvSpPr>
          <p:cNvPr id="3" name="コンテンツ プレースホルダー 2">
            <a:extLst>
              <a:ext uri="{FF2B5EF4-FFF2-40B4-BE49-F238E27FC236}">
                <a16:creationId xmlns:a16="http://schemas.microsoft.com/office/drawing/2014/main" id="{4E3915F2-0043-4504-8223-1D406389CD91}"/>
              </a:ext>
            </a:extLst>
          </p:cNvPr>
          <p:cNvSpPr>
            <a:spLocks noGrp="1"/>
          </p:cNvSpPr>
          <p:nvPr>
            <p:ph sz="half" idx="1"/>
          </p:nvPr>
        </p:nvSpPr>
        <p:spPr>
          <a:xfrm>
            <a:off x="838199" y="1825625"/>
            <a:ext cx="10515599" cy="4351338"/>
          </a:xfrm>
        </p:spPr>
        <p:txBody>
          <a:bodyPr/>
          <a:lstStyle/>
          <a:p>
            <a:pPr marL="0" indent="0">
              <a:buNone/>
            </a:pPr>
            <a:r>
              <a:rPr lang="ja-JP" altLang="en-US" b="1" dirty="0">
                <a:solidFill>
                  <a:schemeClr val="bg1"/>
                </a:solidFill>
                <a:highlight>
                  <a:srgbClr val="FF0000"/>
                </a:highlight>
              </a:rPr>
              <a:t>原則</a:t>
            </a:r>
            <a:r>
              <a:rPr lang="ja-JP" altLang="en-US" dirty="0"/>
              <a:t>　未成年者は</a:t>
            </a:r>
            <a:r>
              <a:rPr lang="ja-JP" altLang="en-US" b="1" dirty="0">
                <a:highlight>
                  <a:srgbClr val="FFFF00"/>
                </a:highlight>
              </a:rPr>
              <a:t>法定代理人の同意</a:t>
            </a:r>
            <a:r>
              <a:rPr lang="ja-JP" altLang="en-US" b="1" dirty="0"/>
              <a:t>を得ず</a:t>
            </a:r>
            <a:r>
              <a:rPr lang="ja-JP" altLang="en-US" dirty="0"/>
              <a:t>に行った契約は、</a:t>
            </a:r>
          </a:p>
          <a:p>
            <a:pPr marL="0" indent="0">
              <a:buNone/>
            </a:pPr>
            <a:r>
              <a:rPr lang="ja-JP" altLang="en-US" dirty="0"/>
              <a:t>　　　</a:t>
            </a:r>
            <a:r>
              <a:rPr lang="ja-JP" altLang="en-US" b="1" dirty="0">
                <a:highlight>
                  <a:srgbClr val="FFFF00"/>
                </a:highlight>
              </a:rPr>
              <a:t>取消</a:t>
            </a:r>
            <a:r>
              <a:rPr lang="ja-JP" altLang="en-US" dirty="0">
                <a:highlight>
                  <a:srgbClr val="FFFF00"/>
                </a:highlight>
              </a:rPr>
              <a:t>すことが出来る</a:t>
            </a:r>
          </a:p>
          <a:p>
            <a:pPr marL="0" indent="0">
              <a:buNone/>
            </a:pPr>
            <a:endParaRPr lang="ja-JP" altLang="en-US" dirty="0"/>
          </a:p>
          <a:p>
            <a:pPr marL="0" indent="0">
              <a:buNone/>
            </a:pPr>
            <a:r>
              <a:rPr lang="ja-JP" altLang="en-US" dirty="0"/>
              <a:t>　　　保護者のみならず未成年者本人もとり消す事ができる。</a:t>
            </a:r>
          </a:p>
          <a:p>
            <a:pPr marL="0" indent="0">
              <a:buNone/>
            </a:pPr>
            <a:r>
              <a:rPr lang="ja-JP" altLang="en-US" dirty="0"/>
              <a:t>　　　これは他の制限能力者の場合も同じ</a:t>
            </a:r>
          </a:p>
        </p:txBody>
      </p:sp>
      <p:cxnSp>
        <p:nvCxnSpPr>
          <p:cNvPr id="4" name="直線コネクタ 3">
            <a:extLst>
              <a:ext uri="{FF2B5EF4-FFF2-40B4-BE49-F238E27FC236}">
                <a16:creationId xmlns:a16="http://schemas.microsoft.com/office/drawing/2014/main" id="{65BB5F68-0015-4C7A-AD69-76431CFEC14B}"/>
              </a:ext>
            </a:extLst>
          </p:cNvPr>
          <p:cNvCxnSpPr/>
          <p:nvPr/>
        </p:nvCxnSpPr>
        <p:spPr>
          <a:xfrm>
            <a:off x="3800104" y="2196935"/>
            <a:ext cx="28975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CF592DFC-8F03-47B0-BBF5-87EB2F5B4F9D}"/>
              </a:ext>
            </a:extLst>
          </p:cNvPr>
          <p:cNvCxnSpPr>
            <a:cxnSpLocks/>
          </p:cNvCxnSpPr>
          <p:nvPr/>
        </p:nvCxnSpPr>
        <p:spPr>
          <a:xfrm>
            <a:off x="2004951" y="2717470"/>
            <a:ext cx="29351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9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a:extLst>
              <a:ext uri="{FF2B5EF4-FFF2-40B4-BE49-F238E27FC236}">
                <a16:creationId xmlns:a16="http://schemas.microsoft.com/office/drawing/2014/main" id="{E47D9717-7164-47B8-9B16-3237813B6B7C}"/>
              </a:ext>
            </a:extLst>
          </p:cNvPr>
          <p:cNvSpPr>
            <a:spLocks noGrp="1"/>
          </p:cNvSpPr>
          <p:nvPr>
            <p:ph type="title"/>
          </p:nvPr>
        </p:nvSpPr>
        <p:spPr>
          <a:xfrm>
            <a:off x="838200" y="346075"/>
            <a:ext cx="10515600" cy="1138238"/>
          </a:xfrm>
          <a:solidFill>
            <a:schemeClr val="tx1"/>
          </a:solidFill>
          <a:ln w="76200">
            <a:solidFill>
              <a:schemeClr val="tx1"/>
            </a:solidFill>
            <a:miter lim="800000"/>
            <a:headEnd/>
            <a:tailEnd/>
          </a:ln>
        </p:spPr>
        <p:txBody>
          <a:bodyPr>
            <a:normAutofit/>
          </a:bodyPr>
          <a:lstStyle/>
          <a:p>
            <a:pPr algn="ctr" eaLnBrk="1" hangingPunct="1"/>
            <a:r>
              <a:rPr lang="ja-JP" altLang="en-US" dirty="0">
                <a:solidFill>
                  <a:schemeClr val="bg1"/>
                </a:solidFill>
                <a:latin typeface="ＭＳ Ｐゴシック" panose="020B0600070205080204" pitchFamily="50" charset="-128"/>
                <a:ea typeface="ＭＳ Ｐゴシック" panose="020B0600070205080204" pitchFamily="50" charset="-128"/>
              </a:rPr>
              <a:t>取り消しのできない契約 </a:t>
            </a:r>
            <a:r>
              <a:rPr lang="en-US" altLang="ja-JP" dirty="0">
                <a:solidFill>
                  <a:schemeClr val="bg1"/>
                </a:solidFill>
                <a:latin typeface="ＭＳ Ｐゴシック" panose="020B0600070205080204" pitchFamily="50" charset="-128"/>
                <a:ea typeface="ＭＳ Ｐゴシック" panose="020B0600070205080204" pitchFamily="50" charset="-128"/>
              </a:rPr>
              <a:t>P14</a:t>
            </a:r>
            <a:endParaRPr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71683" name="コンテンツ プレースホルダー 2">
            <a:extLst>
              <a:ext uri="{FF2B5EF4-FFF2-40B4-BE49-F238E27FC236}">
                <a16:creationId xmlns:a16="http://schemas.microsoft.com/office/drawing/2014/main" id="{CC4BAA2C-08C2-4E37-8F88-A8D3112E18EA}"/>
              </a:ext>
            </a:extLst>
          </p:cNvPr>
          <p:cNvSpPr>
            <a:spLocks noGrp="1"/>
          </p:cNvSpPr>
          <p:nvPr>
            <p:ph sz="half" idx="1"/>
          </p:nvPr>
        </p:nvSpPr>
        <p:spPr>
          <a:xfrm>
            <a:off x="838200" y="1576844"/>
            <a:ext cx="5181600" cy="3704311"/>
          </a:xfrm>
          <a:solidFill>
            <a:srgbClr val="FFFF00"/>
          </a:solidFill>
          <a:ln w="57150">
            <a:solidFill>
              <a:schemeClr val="tx1"/>
            </a:solidFill>
            <a:miter lim="800000"/>
            <a:headEnd/>
            <a:tailEnd/>
          </a:ln>
        </p:spPr>
        <p:txBody>
          <a:bodyPr>
            <a:normAutofit/>
          </a:bodyPr>
          <a:lstStyle/>
          <a:p>
            <a:pPr marL="0" indent="0" eaLnBrk="1" hangingPunct="1">
              <a:buNone/>
            </a:pPr>
            <a:r>
              <a:rPr lang="ja-JP" altLang="en-US" b="1" dirty="0">
                <a:solidFill>
                  <a:srgbClr val="FF0000"/>
                </a:solidFill>
              </a:rPr>
              <a:t>例外</a:t>
            </a:r>
            <a:r>
              <a:rPr lang="en-US" altLang="ja-JP" b="1" dirty="0">
                <a:solidFill>
                  <a:srgbClr val="FF0000"/>
                </a:solidFill>
              </a:rPr>
              <a:t>1</a:t>
            </a:r>
          </a:p>
          <a:p>
            <a:pPr marL="0" indent="0" eaLnBrk="1" hangingPunct="1">
              <a:buNone/>
            </a:pPr>
            <a:r>
              <a:rPr lang="ja-JP" altLang="en-US" b="1" dirty="0"/>
              <a:t>①権利を得るだけの契約</a:t>
            </a:r>
          </a:p>
          <a:p>
            <a:pPr marL="0" indent="0" eaLnBrk="1" hangingPunct="1">
              <a:buNone/>
            </a:pPr>
            <a:r>
              <a:rPr lang="ja-JP" altLang="en-US" b="1" dirty="0"/>
              <a:t>②義務を免れる契約</a:t>
            </a:r>
          </a:p>
          <a:p>
            <a:pPr marL="0" indent="0" eaLnBrk="1" hangingPunct="1">
              <a:buNone/>
            </a:pPr>
            <a:endParaRPr lang="ja-JP" altLang="en-US" dirty="0"/>
          </a:p>
          <a:p>
            <a:pPr marL="0" indent="0" eaLnBrk="1" hangingPunct="1">
              <a:buNone/>
            </a:pPr>
            <a:r>
              <a:rPr lang="ja-JP" altLang="en-US" b="1" dirty="0">
                <a:solidFill>
                  <a:srgbClr val="FF0000"/>
                </a:solidFill>
              </a:rPr>
              <a:t>例外</a:t>
            </a:r>
            <a:r>
              <a:rPr lang="en-US" altLang="ja-JP" b="1" dirty="0">
                <a:solidFill>
                  <a:srgbClr val="FF0000"/>
                </a:solidFill>
              </a:rPr>
              <a:t>2</a:t>
            </a:r>
          </a:p>
          <a:p>
            <a:pPr marL="0" indent="0" eaLnBrk="1" hangingPunct="1">
              <a:buNone/>
            </a:pPr>
            <a:r>
              <a:rPr lang="ja-JP" altLang="en-US" b="1" dirty="0"/>
              <a:t>①法定代理人から処分を許され</a:t>
            </a:r>
            <a:endParaRPr lang="en-US" altLang="ja-JP" b="1" dirty="0"/>
          </a:p>
          <a:p>
            <a:pPr marL="0" indent="0" eaLnBrk="1" hangingPunct="1">
              <a:buNone/>
            </a:pPr>
            <a:r>
              <a:rPr lang="ja-JP" altLang="en-US" b="1" dirty="0"/>
              <a:t>　</a:t>
            </a:r>
            <a:r>
              <a:rPr lang="ja-JP" altLang="en-US" b="1" dirty="0" err="1"/>
              <a:t>た</a:t>
            </a:r>
            <a:r>
              <a:rPr lang="ja-JP" altLang="en-US" b="1" dirty="0"/>
              <a:t>財産</a:t>
            </a:r>
            <a:r>
              <a:rPr lang="ja-JP" altLang="en-US" dirty="0"/>
              <a:t>。</a:t>
            </a:r>
          </a:p>
        </p:txBody>
      </p:sp>
      <p:sp>
        <p:nvSpPr>
          <p:cNvPr id="71684" name="コンテンツ プレースホルダー 3">
            <a:extLst>
              <a:ext uri="{FF2B5EF4-FFF2-40B4-BE49-F238E27FC236}">
                <a16:creationId xmlns:a16="http://schemas.microsoft.com/office/drawing/2014/main" id="{D3503DE1-F483-4661-836F-FA372BB9422A}"/>
              </a:ext>
            </a:extLst>
          </p:cNvPr>
          <p:cNvSpPr>
            <a:spLocks noGrp="1"/>
          </p:cNvSpPr>
          <p:nvPr>
            <p:ph sz="half" idx="2"/>
          </p:nvPr>
        </p:nvSpPr>
        <p:spPr>
          <a:xfrm>
            <a:off x="6172202" y="1614011"/>
            <a:ext cx="5181600" cy="1873018"/>
          </a:xfrm>
          <a:solidFill>
            <a:srgbClr val="FFFF00"/>
          </a:solidFill>
          <a:ln w="76200">
            <a:solidFill>
              <a:schemeClr val="tx1"/>
            </a:solidFill>
            <a:miter lim="800000"/>
            <a:headEnd/>
            <a:tailEnd/>
          </a:ln>
        </p:spPr>
        <p:txBody>
          <a:bodyPr>
            <a:normAutofit/>
          </a:bodyPr>
          <a:lstStyle/>
          <a:p>
            <a:pPr marL="0" indent="0" eaLnBrk="1" hangingPunct="1">
              <a:buNone/>
            </a:pPr>
            <a:r>
              <a:rPr lang="ja-JP" altLang="en-US" b="1" dirty="0">
                <a:solidFill>
                  <a:srgbClr val="FF0000"/>
                </a:solidFill>
              </a:rPr>
              <a:t>例外</a:t>
            </a:r>
            <a:r>
              <a:rPr lang="en-US" altLang="ja-JP" b="1" dirty="0">
                <a:solidFill>
                  <a:srgbClr val="FF0000"/>
                </a:solidFill>
              </a:rPr>
              <a:t>3</a:t>
            </a:r>
            <a:endParaRPr lang="ja-JP" altLang="en-US" b="1" dirty="0">
              <a:solidFill>
                <a:srgbClr val="FF0000"/>
              </a:solidFill>
            </a:endParaRPr>
          </a:p>
          <a:p>
            <a:pPr marL="0" indent="0" eaLnBrk="1" hangingPunct="1">
              <a:buNone/>
            </a:pPr>
            <a:r>
              <a:rPr lang="ja-JP" altLang="en-US" b="1" dirty="0"/>
              <a:t>①法定代理人から営業を許可さ</a:t>
            </a:r>
            <a:endParaRPr lang="en-US" altLang="ja-JP" b="1" dirty="0"/>
          </a:p>
          <a:p>
            <a:pPr marL="0" indent="0" eaLnBrk="1" hangingPunct="1">
              <a:buNone/>
            </a:pPr>
            <a:r>
              <a:rPr lang="ja-JP" altLang="en-US" b="1" dirty="0"/>
              <a:t>　</a:t>
            </a:r>
            <a:r>
              <a:rPr lang="ja-JP" altLang="en-US" b="1" dirty="0" err="1"/>
              <a:t>れた</a:t>
            </a:r>
            <a:r>
              <a:rPr lang="ja-JP" altLang="en-US" b="1" dirty="0"/>
              <a:t>場合</a:t>
            </a:r>
            <a:r>
              <a:rPr lang="ja-JP" altLang="en-US" dirty="0">
                <a:solidFill>
                  <a:schemeClr val="bg1"/>
                </a:solidFill>
              </a:rPr>
              <a:t>。</a:t>
            </a:r>
          </a:p>
        </p:txBody>
      </p:sp>
      <p:cxnSp>
        <p:nvCxnSpPr>
          <p:cNvPr id="6" name="直線コネクタ 5">
            <a:extLst>
              <a:ext uri="{FF2B5EF4-FFF2-40B4-BE49-F238E27FC236}">
                <a16:creationId xmlns:a16="http://schemas.microsoft.com/office/drawing/2014/main" id="{A7048E1E-A79E-4A97-8B4C-614A903A3CE1}"/>
              </a:ext>
            </a:extLst>
          </p:cNvPr>
          <p:cNvCxnSpPr>
            <a:cxnSpLocks/>
          </p:cNvCxnSpPr>
          <p:nvPr/>
        </p:nvCxnSpPr>
        <p:spPr>
          <a:xfrm>
            <a:off x="866775" y="3393839"/>
            <a:ext cx="5124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F0C48D-76BB-4304-80AF-2728B8E0DE6D}"/>
              </a:ext>
            </a:extLst>
          </p:cNvPr>
          <p:cNvSpPr>
            <a:spLocks noGrp="1"/>
          </p:cNvSpPr>
          <p:nvPr>
            <p:ph type="title"/>
          </p:nvPr>
        </p:nvSpPr>
        <p:spPr>
          <a:xfrm>
            <a:off x="838200" y="365125"/>
            <a:ext cx="10515600" cy="1095539"/>
          </a:xfrm>
          <a:solidFill>
            <a:schemeClr val="tx1"/>
          </a:solidFill>
        </p:spPr>
        <p:txBody>
          <a:bodyPr/>
          <a:lstStyle/>
          <a:p>
            <a:r>
              <a:rPr kumimoji="1" lang="ja-JP" altLang="en-US" dirty="0">
                <a:solidFill>
                  <a:schemeClr val="bg1"/>
                </a:solidFill>
                <a:latin typeface="HGPｺﾞｼｯｸE" panose="020B0900000000000000" pitchFamily="50" charset="-128"/>
                <a:ea typeface="HGPｺﾞｼｯｸE" panose="020B0900000000000000" pitchFamily="50" charset="-128"/>
              </a:rPr>
              <a:t>　　　　　　　居住用財産の代理行為</a:t>
            </a:r>
          </a:p>
        </p:txBody>
      </p:sp>
      <p:sp>
        <p:nvSpPr>
          <p:cNvPr id="3" name="コンテンツ プレースホルダー 2">
            <a:extLst>
              <a:ext uri="{FF2B5EF4-FFF2-40B4-BE49-F238E27FC236}">
                <a16:creationId xmlns:a16="http://schemas.microsoft.com/office/drawing/2014/main" id="{44969471-4CCD-4531-AE59-5E995D0A90C6}"/>
              </a:ext>
            </a:extLst>
          </p:cNvPr>
          <p:cNvSpPr>
            <a:spLocks noGrp="1"/>
          </p:cNvSpPr>
          <p:nvPr>
            <p:ph idx="1"/>
          </p:nvPr>
        </p:nvSpPr>
        <p:spPr/>
        <p:txBody>
          <a:bodyPr>
            <a:normAutofit/>
          </a:bodyPr>
          <a:lstStyle/>
          <a:p>
            <a:pPr marL="0" indent="0">
              <a:buNone/>
            </a:pPr>
            <a:r>
              <a:rPr kumimoji="1" lang="ja-JP" altLang="en-US" sz="3200" dirty="0">
                <a:latin typeface="HGｺﾞｼｯｸE" panose="020B0909000000000000" pitchFamily="49" charset="-128"/>
                <a:ea typeface="HGｺﾞｼｯｸE" panose="020B0909000000000000" pitchFamily="49" charset="-128"/>
              </a:rPr>
              <a:t>未成年者、成年被後見人、被保佐人、被補助人の保護者</a:t>
            </a:r>
          </a:p>
          <a:p>
            <a:pPr marL="0" indent="0">
              <a:buNone/>
            </a:pPr>
            <a:endParaRPr lang="en-US" altLang="ja-JP" sz="3200" dirty="0">
              <a:latin typeface="HGｺﾞｼｯｸE" panose="020B0909000000000000" pitchFamily="49" charset="-128"/>
              <a:ea typeface="HGｺﾞｼｯｸE" panose="020B0909000000000000" pitchFamily="49" charset="-128"/>
            </a:endParaRPr>
          </a:p>
          <a:p>
            <a:pPr marL="0" indent="0">
              <a:buNone/>
            </a:pPr>
            <a:endParaRPr lang="ja-JP" altLang="en-US" sz="3200" dirty="0">
              <a:latin typeface="HGｺﾞｼｯｸE" panose="020B0909000000000000" pitchFamily="49" charset="-128"/>
              <a:ea typeface="HGｺﾞｼｯｸE" panose="020B0909000000000000" pitchFamily="49" charset="-128"/>
            </a:endParaRPr>
          </a:p>
          <a:p>
            <a:pPr marL="0" indent="0">
              <a:buNone/>
            </a:pPr>
            <a:r>
              <a:rPr kumimoji="1" lang="ja-JP" altLang="en-US" sz="3200" dirty="0">
                <a:solidFill>
                  <a:srgbClr val="FF0000"/>
                </a:solidFill>
                <a:highlight>
                  <a:srgbClr val="FFFF00"/>
                </a:highlight>
                <a:latin typeface="HGｺﾞｼｯｸE" panose="020B0909000000000000" pitchFamily="49" charset="-128"/>
                <a:ea typeface="HGｺﾞｼｯｸE" panose="020B0909000000000000" pitchFamily="49" charset="-128"/>
              </a:rPr>
              <a:t>居住用財産の建物、敷地</a:t>
            </a:r>
            <a:r>
              <a:rPr kumimoji="1" lang="ja-JP" altLang="en-US" sz="3200" dirty="0">
                <a:latin typeface="HGｺﾞｼｯｸE" panose="020B0909000000000000" pitchFamily="49" charset="-128"/>
                <a:ea typeface="HGｺﾞｼｯｸE" panose="020B0909000000000000" pitchFamily="49" charset="-128"/>
              </a:rPr>
              <a:t>について、売却、賃貸、賃貸借の解除、抵当権設定等をする場合は、</a:t>
            </a:r>
            <a:r>
              <a:rPr kumimoji="1" lang="ja-JP" altLang="en-US" sz="3200" dirty="0">
                <a:solidFill>
                  <a:srgbClr val="FF0000"/>
                </a:solidFill>
                <a:highlight>
                  <a:srgbClr val="FFFF00"/>
                </a:highlight>
                <a:latin typeface="HGｺﾞｼｯｸE" panose="020B0909000000000000" pitchFamily="49" charset="-128"/>
                <a:ea typeface="HGｺﾞｼｯｸE" panose="020B0909000000000000" pitchFamily="49" charset="-128"/>
              </a:rPr>
              <a:t>家庭裁判所の許可</a:t>
            </a:r>
            <a:r>
              <a:rPr kumimoji="1" lang="ja-JP" altLang="en-US" sz="3200" dirty="0">
                <a:latin typeface="HGｺﾞｼｯｸE" panose="020B0909000000000000" pitchFamily="49" charset="-128"/>
                <a:ea typeface="HGｺﾞｼｯｸE" panose="020B0909000000000000" pitchFamily="49" charset="-128"/>
              </a:rPr>
              <a:t>を得なければならない。</a:t>
            </a:r>
          </a:p>
        </p:txBody>
      </p:sp>
      <p:sp>
        <p:nvSpPr>
          <p:cNvPr id="4" name="矢印: 下 3">
            <a:extLst>
              <a:ext uri="{FF2B5EF4-FFF2-40B4-BE49-F238E27FC236}">
                <a16:creationId xmlns:a16="http://schemas.microsoft.com/office/drawing/2014/main" id="{FEA2C603-AF3D-4BB0-811E-B7B4209B9652}"/>
              </a:ext>
            </a:extLst>
          </p:cNvPr>
          <p:cNvSpPr/>
          <p:nvPr/>
        </p:nvSpPr>
        <p:spPr>
          <a:xfrm>
            <a:off x="5102578" y="2698044"/>
            <a:ext cx="1219200" cy="508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9176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BF2A057-2B81-4F5C-901A-3ACFAB379698}"/>
              </a:ext>
            </a:extLst>
          </p:cNvPr>
          <p:cNvSpPr/>
          <p:nvPr/>
        </p:nvSpPr>
        <p:spPr>
          <a:xfrm>
            <a:off x="919048" y="1268219"/>
            <a:ext cx="134470" cy="497541"/>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805840BD-1C3A-4C13-83A1-FAABF39C40E4}"/>
              </a:ext>
            </a:extLst>
          </p:cNvPr>
          <p:cNvSpPr>
            <a:spLocks noGrp="1"/>
          </p:cNvSpPr>
          <p:nvPr>
            <p:ph type="title"/>
          </p:nvPr>
        </p:nvSpPr>
        <p:spPr>
          <a:xfrm>
            <a:off x="1279297" y="1177907"/>
            <a:ext cx="4173237" cy="497541"/>
          </a:xfrm>
        </p:spPr>
        <p:txBody>
          <a:bodyPr>
            <a:noAutofit/>
          </a:bodyPr>
          <a:lstStyle/>
          <a:p>
            <a:r>
              <a:rPr lang="ja-JP" altLang="en-US" dirty="0">
                <a:latin typeface="HGｺﾞｼｯｸE" panose="020B0909000000000000" pitchFamily="49" charset="-128"/>
                <a:ea typeface="HGｺﾞｼｯｸE" panose="020B0909000000000000" pitchFamily="49" charset="-128"/>
              </a:rPr>
              <a:t>成年被後見人</a:t>
            </a:r>
            <a:endParaRPr kumimoji="1" lang="ja-JP" altLang="en-US" dirty="0">
              <a:latin typeface="HGｺﾞｼｯｸE" panose="020B0909000000000000" pitchFamily="49" charset="-128"/>
              <a:ea typeface="HGｺﾞｼｯｸE" panose="020B0909000000000000" pitchFamily="49" charset="-128"/>
            </a:endParaRPr>
          </a:p>
        </p:txBody>
      </p:sp>
      <p:cxnSp>
        <p:nvCxnSpPr>
          <p:cNvPr id="5" name="直線コネクタ 4">
            <a:extLst>
              <a:ext uri="{FF2B5EF4-FFF2-40B4-BE49-F238E27FC236}">
                <a16:creationId xmlns:a16="http://schemas.microsoft.com/office/drawing/2014/main" id="{4B15796F-F06E-4E0B-AE84-38C6ABB2C2AC}"/>
              </a:ext>
            </a:extLst>
          </p:cNvPr>
          <p:cNvCxnSpPr>
            <a:cxnSpLocks/>
          </p:cNvCxnSpPr>
          <p:nvPr/>
        </p:nvCxnSpPr>
        <p:spPr>
          <a:xfrm>
            <a:off x="916517" y="1806221"/>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947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CCB93E-27D0-41EB-B632-7FC10A455E39}"/>
              </a:ext>
            </a:extLst>
          </p:cNvPr>
          <p:cNvSpPr>
            <a:spLocks noGrp="1"/>
          </p:cNvSpPr>
          <p:nvPr>
            <p:ph type="title"/>
          </p:nvPr>
        </p:nvSpPr>
        <p:spPr>
          <a:solidFill>
            <a:schemeClr val="tx1"/>
          </a:solidFill>
        </p:spPr>
        <p:txBody>
          <a:bodyPr/>
          <a:lstStyle/>
          <a:p>
            <a:pPr algn="ctr"/>
            <a:r>
              <a:rPr kumimoji="1" lang="ja-JP" altLang="en-US" dirty="0">
                <a:solidFill>
                  <a:schemeClr val="bg1"/>
                </a:solidFill>
                <a:latin typeface="HGSｺﾞｼｯｸE" panose="020B0900000000000000" pitchFamily="50" charset="-128"/>
                <a:ea typeface="HGSｺﾞｼｯｸE" panose="020B0900000000000000" pitchFamily="50" charset="-128"/>
              </a:rPr>
              <a:t>成年被後見人　</a:t>
            </a:r>
            <a:r>
              <a:rPr kumimoji="1" lang="en-US" altLang="ja-JP" dirty="0">
                <a:solidFill>
                  <a:schemeClr val="bg1"/>
                </a:solidFill>
                <a:latin typeface="HGSｺﾞｼｯｸE" panose="020B0900000000000000" pitchFamily="50" charset="-128"/>
                <a:ea typeface="HGSｺﾞｼｯｸE" panose="020B0900000000000000" pitchFamily="50" charset="-128"/>
              </a:rPr>
              <a:t>P14</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D93AA4F2-EECF-4127-AF9A-00BDE2E870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71155"/>
            <a:ext cx="10377523" cy="2249054"/>
          </a:xfrm>
        </p:spPr>
      </p:pic>
      <p:cxnSp>
        <p:nvCxnSpPr>
          <p:cNvPr id="6" name="直線コネクタ 5">
            <a:extLst>
              <a:ext uri="{FF2B5EF4-FFF2-40B4-BE49-F238E27FC236}">
                <a16:creationId xmlns:a16="http://schemas.microsoft.com/office/drawing/2014/main" id="{74C4E58A-FDFC-40B6-BDD0-034A5F0A5BFA}"/>
              </a:ext>
            </a:extLst>
          </p:cNvPr>
          <p:cNvCxnSpPr/>
          <p:nvPr/>
        </p:nvCxnSpPr>
        <p:spPr>
          <a:xfrm>
            <a:off x="1020417" y="4134679"/>
            <a:ext cx="54201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3C9EABC9-F639-432B-BAC7-9B2A0EF8A189}"/>
              </a:ext>
            </a:extLst>
          </p:cNvPr>
          <p:cNvCxnSpPr>
            <a:cxnSpLocks/>
          </p:cNvCxnSpPr>
          <p:nvPr/>
        </p:nvCxnSpPr>
        <p:spPr>
          <a:xfrm>
            <a:off x="7845287" y="3684105"/>
            <a:ext cx="28359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640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31EB71-552E-47BB-A0A4-9D4061C8B881}"/>
              </a:ext>
            </a:extLst>
          </p:cNvPr>
          <p:cNvSpPr>
            <a:spLocks noGrp="1"/>
          </p:cNvSpPr>
          <p:nvPr>
            <p:ph type="title"/>
          </p:nvPr>
        </p:nvSpPr>
        <p:spPr>
          <a:solidFill>
            <a:schemeClr val="tx1"/>
          </a:solidFill>
        </p:spPr>
        <p:txBody>
          <a:bodyPr/>
          <a:lstStyle/>
          <a:p>
            <a:pPr algn="ctr"/>
            <a:r>
              <a:rPr kumimoji="1" lang="ja-JP" altLang="en-US" dirty="0">
                <a:solidFill>
                  <a:schemeClr val="bg1"/>
                </a:solidFill>
                <a:latin typeface="HGSｺﾞｼｯｸE" panose="020B0900000000000000" pitchFamily="50" charset="-128"/>
                <a:ea typeface="HGSｺﾞｼｯｸE" panose="020B0900000000000000" pitchFamily="50" charset="-128"/>
              </a:rPr>
              <a:t>成年被後見人</a:t>
            </a:r>
            <a:r>
              <a:rPr lang="ja-JP" altLang="en-US" dirty="0">
                <a:solidFill>
                  <a:schemeClr val="bg1"/>
                </a:solidFill>
                <a:latin typeface="HGSｺﾞｼｯｸE" panose="020B0900000000000000" pitchFamily="50" charset="-128"/>
                <a:ea typeface="HGSｺﾞｼｯｸE" panose="020B0900000000000000" pitchFamily="50" charset="-128"/>
              </a:rPr>
              <a:t>とは　</a:t>
            </a:r>
            <a:r>
              <a:rPr lang="en-US" altLang="ja-JP" dirty="0">
                <a:solidFill>
                  <a:schemeClr val="bg1"/>
                </a:solidFill>
                <a:latin typeface="HGSｺﾞｼｯｸE" panose="020B0900000000000000" pitchFamily="50" charset="-128"/>
                <a:ea typeface="HGSｺﾞｼｯｸE" panose="020B0900000000000000" pitchFamily="50" charset="-128"/>
              </a:rPr>
              <a:t>P15</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D2B63503-BFD6-45C4-9738-B04DABDAC7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6238" y="1792583"/>
            <a:ext cx="10281816" cy="4091381"/>
          </a:xfrm>
        </p:spPr>
      </p:pic>
      <p:cxnSp>
        <p:nvCxnSpPr>
          <p:cNvPr id="6" name="直線コネクタ 5">
            <a:extLst>
              <a:ext uri="{FF2B5EF4-FFF2-40B4-BE49-F238E27FC236}">
                <a16:creationId xmlns:a16="http://schemas.microsoft.com/office/drawing/2014/main" id="{4F5E2B01-0729-4A57-A689-183609BC4264}"/>
              </a:ext>
            </a:extLst>
          </p:cNvPr>
          <p:cNvCxnSpPr>
            <a:cxnSpLocks/>
          </p:cNvCxnSpPr>
          <p:nvPr/>
        </p:nvCxnSpPr>
        <p:spPr>
          <a:xfrm>
            <a:off x="6679095" y="2849218"/>
            <a:ext cx="450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9104C32-027F-41B2-B292-97E02E74794E}"/>
              </a:ext>
            </a:extLst>
          </p:cNvPr>
          <p:cNvCxnSpPr>
            <a:cxnSpLocks/>
          </p:cNvCxnSpPr>
          <p:nvPr/>
        </p:nvCxnSpPr>
        <p:spPr>
          <a:xfrm>
            <a:off x="7394713" y="2849218"/>
            <a:ext cx="1219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916C0B7-446B-4A9E-B3E8-9497A11495CE}"/>
              </a:ext>
            </a:extLst>
          </p:cNvPr>
          <p:cNvCxnSpPr>
            <a:cxnSpLocks/>
          </p:cNvCxnSpPr>
          <p:nvPr/>
        </p:nvCxnSpPr>
        <p:spPr>
          <a:xfrm>
            <a:off x="1258955" y="3349488"/>
            <a:ext cx="17757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964F703-544F-496B-9022-F52F08EFB3CA}"/>
              </a:ext>
            </a:extLst>
          </p:cNvPr>
          <p:cNvCxnSpPr>
            <a:cxnSpLocks/>
          </p:cNvCxnSpPr>
          <p:nvPr/>
        </p:nvCxnSpPr>
        <p:spPr>
          <a:xfrm>
            <a:off x="4419600" y="4426227"/>
            <a:ext cx="4704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D1C90FF-2AE5-4CA0-903A-EC051DF5FCA7}"/>
              </a:ext>
            </a:extLst>
          </p:cNvPr>
          <p:cNvCxnSpPr>
            <a:cxnSpLocks/>
          </p:cNvCxnSpPr>
          <p:nvPr/>
        </p:nvCxnSpPr>
        <p:spPr>
          <a:xfrm>
            <a:off x="5579165" y="5314122"/>
            <a:ext cx="53406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3F1FB39-CE05-4CDE-B565-7B4B0614B99B}"/>
              </a:ext>
            </a:extLst>
          </p:cNvPr>
          <p:cNvCxnSpPr>
            <a:cxnSpLocks/>
          </p:cNvCxnSpPr>
          <p:nvPr/>
        </p:nvCxnSpPr>
        <p:spPr>
          <a:xfrm>
            <a:off x="1119808" y="5751443"/>
            <a:ext cx="3909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87E3980-14E1-4C2B-B9EA-F6F30EC20EB2}"/>
              </a:ext>
            </a:extLst>
          </p:cNvPr>
          <p:cNvCxnSpPr>
            <a:cxnSpLocks/>
          </p:cNvCxnSpPr>
          <p:nvPr/>
        </p:nvCxnSpPr>
        <p:spPr>
          <a:xfrm>
            <a:off x="4301965" y="3990282"/>
            <a:ext cx="1277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4BF25B09-A0B0-4AFF-BCDB-4B24535AB804}"/>
              </a:ext>
            </a:extLst>
          </p:cNvPr>
          <p:cNvCxnSpPr>
            <a:cxnSpLocks/>
          </p:cNvCxnSpPr>
          <p:nvPr/>
        </p:nvCxnSpPr>
        <p:spPr>
          <a:xfrm>
            <a:off x="9571512" y="3990282"/>
            <a:ext cx="13482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6459931-E63E-4635-8CFA-68C7F96956E1}"/>
              </a:ext>
            </a:extLst>
          </p:cNvPr>
          <p:cNvCxnSpPr>
            <a:cxnSpLocks/>
          </p:cNvCxnSpPr>
          <p:nvPr/>
        </p:nvCxnSpPr>
        <p:spPr>
          <a:xfrm>
            <a:off x="10319657" y="4402649"/>
            <a:ext cx="6001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67C0958-4B1C-416A-959F-C0FBF35749AD}"/>
              </a:ext>
            </a:extLst>
          </p:cNvPr>
          <p:cNvCxnSpPr>
            <a:cxnSpLocks/>
          </p:cNvCxnSpPr>
          <p:nvPr/>
        </p:nvCxnSpPr>
        <p:spPr>
          <a:xfrm>
            <a:off x="1119808" y="4833429"/>
            <a:ext cx="11246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57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FF230-C083-4230-8F9C-FF12D366D726}"/>
              </a:ext>
            </a:extLst>
          </p:cNvPr>
          <p:cNvSpPr>
            <a:spLocks noGrp="1"/>
          </p:cNvSpPr>
          <p:nvPr>
            <p:ph type="title"/>
          </p:nvPr>
        </p:nvSpPr>
        <p:spPr>
          <a:solidFill>
            <a:schemeClr val="tx1"/>
          </a:solidFill>
        </p:spPr>
        <p:txBody>
          <a:bodyPr/>
          <a:lstStyle/>
          <a:p>
            <a:pPr algn="ctr"/>
            <a:r>
              <a:rPr lang="ja-JP" altLang="en-US" dirty="0">
                <a:solidFill>
                  <a:schemeClr val="bg1"/>
                </a:solidFill>
                <a:latin typeface="HGSｺﾞｼｯｸE" panose="020B0900000000000000" pitchFamily="50" charset="-128"/>
                <a:ea typeface="HGSｺﾞｼｯｸE" panose="020B0900000000000000" pitchFamily="50" charset="-128"/>
              </a:rPr>
              <a:t>申立て権者　</a:t>
            </a:r>
            <a:r>
              <a:rPr lang="en-US" altLang="ja-JP" dirty="0">
                <a:solidFill>
                  <a:schemeClr val="bg1"/>
                </a:solidFill>
                <a:latin typeface="HGSｺﾞｼｯｸE" panose="020B0900000000000000" pitchFamily="50" charset="-128"/>
                <a:ea typeface="HGSｺﾞｼｯｸE" panose="020B0900000000000000" pitchFamily="50" charset="-128"/>
              </a:rPr>
              <a:t>P15</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20B143F6-1561-4A32-AC91-2311814B6A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9907" y="2076341"/>
            <a:ext cx="10116167" cy="2005329"/>
          </a:xfrm>
        </p:spPr>
      </p:pic>
      <p:cxnSp>
        <p:nvCxnSpPr>
          <p:cNvPr id="6" name="直線コネクタ 5">
            <a:extLst>
              <a:ext uri="{FF2B5EF4-FFF2-40B4-BE49-F238E27FC236}">
                <a16:creationId xmlns:a16="http://schemas.microsoft.com/office/drawing/2014/main" id="{4EFE7819-E9EB-4B09-9BE5-C9B15361BE43}"/>
              </a:ext>
            </a:extLst>
          </p:cNvPr>
          <p:cNvCxnSpPr>
            <a:cxnSpLocks/>
          </p:cNvCxnSpPr>
          <p:nvPr/>
        </p:nvCxnSpPr>
        <p:spPr>
          <a:xfrm>
            <a:off x="7193475" y="2967015"/>
            <a:ext cx="5300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48838B35-1229-441B-9547-F4A361D05F75}"/>
              </a:ext>
            </a:extLst>
          </p:cNvPr>
          <p:cNvCxnSpPr>
            <a:cxnSpLocks/>
          </p:cNvCxnSpPr>
          <p:nvPr/>
        </p:nvCxnSpPr>
        <p:spPr>
          <a:xfrm>
            <a:off x="7368208" y="3429000"/>
            <a:ext cx="8481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9B2408A-B7B9-43FC-8C30-B561EB192757}"/>
              </a:ext>
            </a:extLst>
          </p:cNvPr>
          <p:cNvCxnSpPr>
            <a:cxnSpLocks/>
          </p:cNvCxnSpPr>
          <p:nvPr/>
        </p:nvCxnSpPr>
        <p:spPr>
          <a:xfrm>
            <a:off x="1113182" y="3856383"/>
            <a:ext cx="10469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625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82039B-2827-4B90-85C6-BE755E14F279}"/>
              </a:ext>
            </a:extLst>
          </p:cNvPr>
          <p:cNvSpPr>
            <a:spLocks noGrp="1"/>
          </p:cNvSpPr>
          <p:nvPr>
            <p:ph type="title"/>
          </p:nvPr>
        </p:nvSpPr>
        <p:spPr>
          <a:solidFill>
            <a:schemeClr val="tx1"/>
          </a:solidFill>
        </p:spPr>
        <p:txBody>
          <a:bodyPr/>
          <a:lstStyle/>
          <a:p>
            <a:pPr algn="ctr"/>
            <a:r>
              <a:rPr lang="ja-JP" altLang="en-US" dirty="0">
                <a:solidFill>
                  <a:schemeClr val="bg1"/>
                </a:solidFill>
                <a:latin typeface="HGSｺﾞｼｯｸE" panose="020B0900000000000000" pitchFamily="50" charset="-128"/>
                <a:ea typeface="HGSｺﾞｼｯｸE" panose="020B0900000000000000" pitchFamily="50" charset="-128"/>
              </a:rPr>
              <a:t>取消権の行使 </a:t>
            </a:r>
            <a:r>
              <a:rPr lang="en-US" altLang="ja-JP" dirty="0">
                <a:solidFill>
                  <a:schemeClr val="bg1"/>
                </a:solidFill>
                <a:latin typeface="HGSｺﾞｼｯｸE" panose="020B0900000000000000" pitchFamily="50" charset="-128"/>
                <a:ea typeface="HGSｺﾞｼｯｸE" panose="020B0900000000000000" pitchFamily="50" charset="-128"/>
              </a:rPr>
              <a:t>P15</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B19D5F4F-9BD7-4407-BCC5-F91AD7336E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14500"/>
            <a:ext cx="10894804" cy="2194361"/>
          </a:xfrm>
        </p:spPr>
      </p:pic>
      <p:cxnSp>
        <p:nvCxnSpPr>
          <p:cNvPr id="6" name="直線コネクタ 5">
            <a:extLst>
              <a:ext uri="{FF2B5EF4-FFF2-40B4-BE49-F238E27FC236}">
                <a16:creationId xmlns:a16="http://schemas.microsoft.com/office/drawing/2014/main" id="{235BB37A-1280-4BAF-9045-07E936F271FE}"/>
              </a:ext>
            </a:extLst>
          </p:cNvPr>
          <p:cNvCxnSpPr/>
          <p:nvPr/>
        </p:nvCxnSpPr>
        <p:spPr>
          <a:xfrm>
            <a:off x="2461290" y="3824028"/>
            <a:ext cx="54201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26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9D77A-D3E8-470F-BD78-431BADE770D7}"/>
              </a:ext>
            </a:extLst>
          </p:cNvPr>
          <p:cNvSpPr>
            <a:spLocks noGrp="1"/>
          </p:cNvSpPr>
          <p:nvPr>
            <p:ph type="ctrTitle"/>
          </p:nvPr>
        </p:nvSpPr>
        <p:spPr>
          <a:xfrm>
            <a:off x="609070" y="3020969"/>
            <a:ext cx="11252034" cy="1373070"/>
          </a:xfrm>
        </p:spPr>
        <p:txBody>
          <a:bodyPr>
            <a:normAutofit fontScale="90000"/>
          </a:bodyPr>
          <a:lstStyle/>
          <a:p>
            <a:pPr algn="l"/>
            <a:br>
              <a:rPr kumimoji="1" lang="en-US" altLang="ja-JP" dirty="0"/>
            </a:br>
            <a:r>
              <a:rPr lang="ja-JP" altLang="en-US" dirty="0"/>
              <a:t>令和</a:t>
            </a:r>
            <a:r>
              <a:rPr lang="en-US" altLang="ja-JP" dirty="0"/>
              <a:t>7</a:t>
            </a:r>
            <a:r>
              <a:rPr lang="ja-JP" altLang="en-US" dirty="0"/>
              <a:t>　　</a:t>
            </a:r>
            <a:r>
              <a:rPr kumimoji="1" lang="ja-JP" altLang="en-US" dirty="0"/>
              <a:t>宅建直前対策問題　　　　</a:t>
            </a:r>
            <a:r>
              <a:rPr kumimoji="1" lang="ja-JP" altLang="en-US" dirty="0">
                <a:solidFill>
                  <a:schemeClr val="accent5">
                    <a:lumMod val="75000"/>
                  </a:schemeClr>
                </a:solidFill>
              </a:rPr>
              <a:t>１回</a:t>
            </a:r>
            <a:br>
              <a:rPr kumimoji="1" lang="en-US" altLang="ja-JP" dirty="0"/>
            </a:br>
            <a:endParaRPr kumimoji="1" lang="ja-JP" altLang="en-US" dirty="0"/>
          </a:p>
        </p:txBody>
      </p:sp>
      <p:sp>
        <p:nvSpPr>
          <p:cNvPr id="3" name="字幕 2">
            <a:extLst>
              <a:ext uri="{FF2B5EF4-FFF2-40B4-BE49-F238E27FC236}">
                <a16:creationId xmlns:a16="http://schemas.microsoft.com/office/drawing/2014/main" id="{1100E42D-D1A5-4353-86AB-46BE0ECEBCE3}"/>
              </a:ext>
            </a:extLst>
          </p:cNvPr>
          <p:cNvSpPr>
            <a:spLocks noGrp="1"/>
          </p:cNvSpPr>
          <p:nvPr>
            <p:ph type="subTitle" idx="1"/>
          </p:nvPr>
        </p:nvSpPr>
        <p:spPr>
          <a:xfrm>
            <a:off x="2201333" y="4394039"/>
            <a:ext cx="7066845" cy="1193961"/>
          </a:xfrm>
        </p:spPr>
        <p:txBody>
          <a:bodyPr>
            <a:normAutofit fontScale="55000" lnSpcReduction="20000"/>
          </a:bodyPr>
          <a:lstStyle/>
          <a:p>
            <a:endParaRPr kumimoji="1" lang="en-US" altLang="ja-JP" dirty="0"/>
          </a:p>
          <a:p>
            <a:endParaRPr lang="en-US" altLang="ja-JP" sz="5800" dirty="0"/>
          </a:p>
          <a:p>
            <a:pPr algn="ctr"/>
            <a:r>
              <a:rPr kumimoji="1" lang="ja-JP" altLang="en-US" sz="5800" dirty="0"/>
              <a:t>制限行為能力者・意思表示・共有</a:t>
            </a:r>
          </a:p>
        </p:txBody>
      </p:sp>
    </p:spTree>
    <p:extLst>
      <p:ext uri="{BB962C8B-B14F-4D97-AF65-F5344CB8AC3E}">
        <p14:creationId xmlns:p14="http://schemas.microsoft.com/office/powerpoint/2010/main" val="36797367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BF0A9-34F8-4721-A722-DBB7F4D1F844}"/>
              </a:ext>
            </a:extLst>
          </p:cNvPr>
          <p:cNvSpPr>
            <a:spLocks noGrp="1"/>
          </p:cNvSpPr>
          <p:nvPr>
            <p:ph type="title"/>
          </p:nvPr>
        </p:nvSpPr>
        <p:spPr>
          <a:xfrm>
            <a:off x="838200" y="365125"/>
            <a:ext cx="10515600" cy="1001709"/>
          </a:xfrm>
          <a:solidFill>
            <a:schemeClr val="tx1"/>
          </a:solidFill>
        </p:spPr>
        <p:txBody>
          <a:bodyPr/>
          <a:lstStyle/>
          <a:p>
            <a:pPr algn="ctr"/>
            <a:r>
              <a:rPr kumimoji="1" lang="ja-JP" altLang="en-US" dirty="0">
                <a:solidFill>
                  <a:schemeClr val="bg1"/>
                </a:solidFill>
                <a:latin typeface="ＭＳ Ｐゴシック" panose="020B0600070205080204" pitchFamily="50" charset="-128"/>
                <a:ea typeface="ＭＳ Ｐゴシック" panose="020B0600070205080204" pitchFamily="50" charset="-128"/>
              </a:rPr>
              <a:t>制限行為能力者</a:t>
            </a:r>
            <a:r>
              <a:rPr kumimoji="1" lang="en-US" altLang="ja-JP" dirty="0">
                <a:solidFill>
                  <a:schemeClr val="bg1"/>
                </a:solidFill>
                <a:latin typeface="ＭＳ Ｐゴシック" panose="020B0600070205080204" pitchFamily="50" charset="-128"/>
                <a:ea typeface="ＭＳ Ｐゴシック" panose="020B0600070205080204" pitchFamily="50" charset="-128"/>
              </a:rPr>
              <a:t>(</a:t>
            </a:r>
            <a:r>
              <a:rPr kumimoji="1" lang="ja-JP" altLang="en-US" dirty="0">
                <a:solidFill>
                  <a:schemeClr val="bg1"/>
                </a:solidFill>
                <a:latin typeface="ＭＳ Ｐゴシック" panose="020B0600070205080204" pitchFamily="50" charset="-128"/>
                <a:ea typeface="ＭＳ Ｐゴシック" panose="020B0600070205080204" pitchFamily="50" charset="-128"/>
              </a:rPr>
              <a:t>成年被後見人</a:t>
            </a:r>
            <a:r>
              <a:rPr kumimoji="1" lang="en-US" altLang="ja-JP"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CAEFC7E-ED25-45A7-88A3-A64393A82D77}"/>
              </a:ext>
            </a:extLst>
          </p:cNvPr>
          <p:cNvSpPr>
            <a:spLocks noGrp="1"/>
          </p:cNvSpPr>
          <p:nvPr>
            <p:ph idx="1"/>
          </p:nvPr>
        </p:nvSpPr>
        <p:spPr>
          <a:xfrm>
            <a:off x="295940" y="1958531"/>
            <a:ext cx="10515600" cy="4351338"/>
          </a:xfrm>
        </p:spPr>
        <p:txBody>
          <a:bodyPr/>
          <a:lstStyle/>
          <a:p>
            <a:pPr marL="0" indent="0">
              <a:buNone/>
            </a:pPr>
            <a:endParaRPr kumimoji="1" lang="en-US" altLang="ja-JP" dirty="0"/>
          </a:p>
          <a:p>
            <a:pPr marL="0" indent="0">
              <a:buNone/>
            </a:pPr>
            <a:endParaRPr lang="en-US" altLang="ja-JP" dirty="0"/>
          </a:p>
          <a:p>
            <a:pPr marL="0" indent="0">
              <a:buNone/>
            </a:pPr>
            <a:r>
              <a:rPr kumimoji="1" lang="ja-JP" altLang="en-US" dirty="0"/>
              <a:t>　　　　　　　　　　</a:t>
            </a:r>
            <a:endParaRPr kumimoji="1" lang="en-US" altLang="ja-JP" dirty="0"/>
          </a:p>
          <a:p>
            <a:pPr marL="0" indent="0">
              <a:buNone/>
            </a:pPr>
            <a:endParaRPr kumimoji="1" lang="ja-JP" altLang="en-US" dirty="0"/>
          </a:p>
        </p:txBody>
      </p:sp>
      <p:sp>
        <p:nvSpPr>
          <p:cNvPr id="4" name="二等辺三角形 3">
            <a:extLst>
              <a:ext uri="{FF2B5EF4-FFF2-40B4-BE49-F238E27FC236}">
                <a16:creationId xmlns:a16="http://schemas.microsoft.com/office/drawing/2014/main" id="{B81AB61D-28EE-4AB7-9B87-820535BC5880}"/>
              </a:ext>
            </a:extLst>
          </p:cNvPr>
          <p:cNvSpPr/>
          <p:nvPr/>
        </p:nvSpPr>
        <p:spPr>
          <a:xfrm>
            <a:off x="3109135" y="1958531"/>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Ａ</a:t>
            </a:r>
          </a:p>
        </p:txBody>
      </p:sp>
      <p:sp>
        <p:nvSpPr>
          <p:cNvPr id="6" name="二等辺三角形 5">
            <a:extLst>
              <a:ext uri="{FF2B5EF4-FFF2-40B4-BE49-F238E27FC236}">
                <a16:creationId xmlns:a16="http://schemas.microsoft.com/office/drawing/2014/main" id="{825A5ACD-01DA-42D5-8F67-10B8E23351D2}"/>
              </a:ext>
            </a:extLst>
          </p:cNvPr>
          <p:cNvSpPr/>
          <p:nvPr/>
        </p:nvSpPr>
        <p:spPr>
          <a:xfrm>
            <a:off x="6723319" y="2002741"/>
            <a:ext cx="1118193" cy="1010093"/>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Ｂ</a:t>
            </a:r>
          </a:p>
        </p:txBody>
      </p:sp>
      <p:sp>
        <p:nvSpPr>
          <p:cNvPr id="7" name="スマイル 6">
            <a:extLst>
              <a:ext uri="{FF2B5EF4-FFF2-40B4-BE49-F238E27FC236}">
                <a16:creationId xmlns:a16="http://schemas.microsoft.com/office/drawing/2014/main" id="{67022658-03F3-444E-9597-B367F6A7AA16}"/>
              </a:ext>
            </a:extLst>
          </p:cNvPr>
          <p:cNvSpPr/>
          <p:nvPr/>
        </p:nvSpPr>
        <p:spPr>
          <a:xfrm>
            <a:off x="3211031" y="1825625"/>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スマイル 7">
            <a:extLst>
              <a:ext uri="{FF2B5EF4-FFF2-40B4-BE49-F238E27FC236}">
                <a16:creationId xmlns:a16="http://schemas.microsoft.com/office/drawing/2014/main" id="{79AACA92-6E12-4F86-9AEB-F4BBD5E2D3CA}"/>
              </a:ext>
            </a:extLst>
          </p:cNvPr>
          <p:cNvSpPr/>
          <p:nvPr/>
        </p:nvSpPr>
        <p:spPr>
          <a:xfrm>
            <a:off x="6825216" y="1806039"/>
            <a:ext cx="914400" cy="66985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85A6635F-AF87-42F5-AB20-8EC99BAD00A4}"/>
              </a:ext>
            </a:extLst>
          </p:cNvPr>
          <p:cNvSpPr/>
          <p:nvPr/>
        </p:nvSpPr>
        <p:spPr>
          <a:xfrm>
            <a:off x="2545610" y="3626247"/>
            <a:ext cx="563525" cy="1739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成年被後見人</a:t>
            </a:r>
          </a:p>
        </p:txBody>
      </p:sp>
      <p:sp>
        <p:nvSpPr>
          <p:cNvPr id="10" name="正方形/長方形 9">
            <a:extLst>
              <a:ext uri="{FF2B5EF4-FFF2-40B4-BE49-F238E27FC236}">
                <a16:creationId xmlns:a16="http://schemas.microsoft.com/office/drawing/2014/main" id="{2E090D09-3111-418B-87D8-162DB3711DCA}"/>
              </a:ext>
            </a:extLst>
          </p:cNvPr>
          <p:cNvSpPr/>
          <p:nvPr/>
        </p:nvSpPr>
        <p:spPr>
          <a:xfrm>
            <a:off x="3955308" y="3862122"/>
            <a:ext cx="938324" cy="421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a:t>
            </a:r>
          </a:p>
        </p:txBody>
      </p:sp>
      <p:sp>
        <p:nvSpPr>
          <p:cNvPr id="11" name="正方形/長方形 10">
            <a:extLst>
              <a:ext uri="{FF2B5EF4-FFF2-40B4-BE49-F238E27FC236}">
                <a16:creationId xmlns:a16="http://schemas.microsoft.com/office/drawing/2014/main" id="{08D6D8E1-B6C0-42F5-BD61-2CF3DB130DAE}"/>
              </a:ext>
            </a:extLst>
          </p:cNvPr>
          <p:cNvSpPr/>
          <p:nvPr/>
        </p:nvSpPr>
        <p:spPr>
          <a:xfrm>
            <a:off x="3965942" y="4641546"/>
            <a:ext cx="927690" cy="4218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保護者</a:t>
            </a:r>
          </a:p>
        </p:txBody>
      </p:sp>
      <p:sp>
        <p:nvSpPr>
          <p:cNvPr id="12" name="コンテンツ プレースホルダー 2">
            <a:extLst>
              <a:ext uri="{FF2B5EF4-FFF2-40B4-BE49-F238E27FC236}">
                <a16:creationId xmlns:a16="http://schemas.microsoft.com/office/drawing/2014/main" id="{15CA0A17-CE10-4043-8B5E-60559D79A407}"/>
              </a:ext>
            </a:extLst>
          </p:cNvPr>
          <p:cNvSpPr txBox="1">
            <a:spLocks/>
          </p:cNvSpPr>
          <p:nvPr/>
        </p:nvSpPr>
        <p:spPr>
          <a:xfrm>
            <a:off x="285307" y="189737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ECC7E987-61C2-4621-BD33-CE4B42810561}"/>
              </a:ext>
            </a:extLst>
          </p:cNvPr>
          <p:cNvSpPr/>
          <p:nvPr/>
        </p:nvSpPr>
        <p:spPr>
          <a:xfrm>
            <a:off x="6284991" y="3611113"/>
            <a:ext cx="2076891" cy="4218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取消権</a:t>
            </a:r>
          </a:p>
        </p:txBody>
      </p:sp>
      <p:sp>
        <p:nvSpPr>
          <p:cNvPr id="15" name="正方形/長方形 14">
            <a:extLst>
              <a:ext uri="{FF2B5EF4-FFF2-40B4-BE49-F238E27FC236}">
                <a16:creationId xmlns:a16="http://schemas.microsoft.com/office/drawing/2014/main" id="{EE66BE7D-3E99-4FF3-8E16-4DDB033DABC0}"/>
              </a:ext>
            </a:extLst>
          </p:cNvPr>
          <p:cNvSpPr/>
          <p:nvPr/>
        </p:nvSpPr>
        <p:spPr>
          <a:xfrm>
            <a:off x="6313008" y="4537892"/>
            <a:ext cx="2076891" cy="4218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代理権</a:t>
            </a:r>
          </a:p>
        </p:txBody>
      </p:sp>
      <p:sp>
        <p:nvSpPr>
          <p:cNvPr id="16" name="正方形/長方形 15">
            <a:extLst>
              <a:ext uri="{FF2B5EF4-FFF2-40B4-BE49-F238E27FC236}">
                <a16:creationId xmlns:a16="http://schemas.microsoft.com/office/drawing/2014/main" id="{7BBDC4AE-49B7-4A09-8BF2-6ECC67D57C2C}"/>
              </a:ext>
            </a:extLst>
          </p:cNvPr>
          <p:cNvSpPr/>
          <p:nvPr/>
        </p:nvSpPr>
        <p:spPr>
          <a:xfrm>
            <a:off x="6310298" y="4078084"/>
            <a:ext cx="2076891" cy="4218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追認権</a:t>
            </a:r>
          </a:p>
        </p:txBody>
      </p:sp>
      <p:sp>
        <p:nvSpPr>
          <p:cNvPr id="17" name="正方形/長方形 16">
            <a:extLst>
              <a:ext uri="{FF2B5EF4-FFF2-40B4-BE49-F238E27FC236}">
                <a16:creationId xmlns:a16="http://schemas.microsoft.com/office/drawing/2014/main" id="{E0A2D873-00AE-439E-AB23-4B960441C50C}"/>
              </a:ext>
            </a:extLst>
          </p:cNvPr>
          <p:cNvSpPr/>
          <p:nvPr/>
        </p:nvSpPr>
        <p:spPr>
          <a:xfrm>
            <a:off x="2801362" y="3116487"/>
            <a:ext cx="1723549"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成年被後見人</a:t>
            </a:r>
          </a:p>
        </p:txBody>
      </p:sp>
      <p:sp>
        <p:nvSpPr>
          <p:cNvPr id="18" name="正方形/長方形 17">
            <a:extLst>
              <a:ext uri="{FF2B5EF4-FFF2-40B4-BE49-F238E27FC236}">
                <a16:creationId xmlns:a16="http://schemas.microsoft.com/office/drawing/2014/main" id="{D3F6D0FC-2172-4E9B-8A97-2E3AC0DF6C35}"/>
              </a:ext>
            </a:extLst>
          </p:cNvPr>
          <p:cNvSpPr/>
          <p:nvPr/>
        </p:nvSpPr>
        <p:spPr>
          <a:xfrm>
            <a:off x="6887404" y="3144556"/>
            <a:ext cx="954108"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成年者</a:t>
            </a:r>
          </a:p>
        </p:txBody>
      </p:sp>
      <p:sp>
        <p:nvSpPr>
          <p:cNvPr id="19" name="正方形/長方形 18">
            <a:extLst>
              <a:ext uri="{FF2B5EF4-FFF2-40B4-BE49-F238E27FC236}">
                <a16:creationId xmlns:a16="http://schemas.microsoft.com/office/drawing/2014/main" id="{F8457B67-DA33-4F1E-B2E8-CA9DB7CA1976}"/>
              </a:ext>
            </a:extLst>
          </p:cNvPr>
          <p:cNvSpPr/>
          <p:nvPr/>
        </p:nvSpPr>
        <p:spPr>
          <a:xfrm>
            <a:off x="4713391" y="2252440"/>
            <a:ext cx="1620957" cy="523220"/>
          </a:xfrm>
          <a:prstGeom prst="rect">
            <a:avLst/>
          </a:prstGeom>
          <a:solidFill>
            <a:srgbClr val="FFFF0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a:t>
            </a:r>
          </a:p>
        </p:txBody>
      </p:sp>
      <p:cxnSp>
        <p:nvCxnSpPr>
          <p:cNvPr id="21" name="直線コネクタ 20">
            <a:extLst>
              <a:ext uri="{FF2B5EF4-FFF2-40B4-BE49-F238E27FC236}">
                <a16:creationId xmlns:a16="http://schemas.microsoft.com/office/drawing/2014/main" id="{BC578458-786E-4918-A0E9-A7E2E95266C0}"/>
              </a:ext>
            </a:extLst>
          </p:cNvPr>
          <p:cNvCxnSpPr/>
          <p:nvPr/>
        </p:nvCxnSpPr>
        <p:spPr>
          <a:xfrm>
            <a:off x="4268428" y="2841992"/>
            <a:ext cx="245489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E563F80B-E17C-4246-82E9-378DEEC0797A}"/>
              </a:ext>
            </a:extLst>
          </p:cNvPr>
          <p:cNvCxnSpPr>
            <a:cxnSpLocks/>
            <a:endCxn id="10" idx="1"/>
          </p:cNvCxnSpPr>
          <p:nvPr/>
        </p:nvCxnSpPr>
        <p:spPr>
          <a:xfrm flipV="1">
            <a:off x="3109135" y="4073047"/>
            <a:ext cx="846173" cy="41190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49ECCCF3-D3E0-43BB-948F-3E418E36693F}"/>
              </a:ext>
            </a:extLst>
          </p:cNvPr>
          <p:cNvCxnSpPr>
            <a:cxnSpLocks/>
            <a:endCxn id="11" idx="1"/>
          </p:cNvCxnSpPr>
          <p:nvPr/>
        </p:nvCxnSpPr>
        <p:spPr>
          <a:xfrm>
            <a:off x="3125707" y="4586955"/>
            <a:ext cx="840235" cy="26551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377B91CC-4EFE-4B31-B6DC-C62F16EB03D8}"/>
              </a:ext>
            </a:extLst>
          </p:cNvPr>
          <p:cNvCxnSpPr>
            <a:cxnSpLocks/>
            <a:stCxn id="11" idx="3"/>
            <a:endCxn id="13" idx="1"/>
          </p:cNvCxnSpPr>
          <p:nvPr/>
        </p:nvCxnSpPr>
        <p:spPr>
          <a:xfrm flipV="1">
            <a:off x="4893632" y="3822038"/>
            <a:ext cx="1391359" cy="10304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D0D41FDA-703B-4AEC-A826-CF7EF3C5AD54}"/>
              </a:ext>
            </a:extLst>
          </p:cNvPr>
          <p:cNvCxnSpPr>
            <a:cxnSpLocks/>
            <a:stCxn id="11" idx="3"/>
            <a:endCxn id="16" idx="1"/>
          </p:cNvCxnSpPr>
          <p:nvPr/>
        </p:nvCxnSpPr>
        <p:spPr>
          <a:xfrm flipV="1">
            <a:off x="4893632" y="4289009"/>
            <a:ext cx="1416666" cy="5634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6161911A-FC2D-4308-AC1A-E23C4082EFC7}"/>
              </a:ext>
            </a:extLst>
          </p:cNvPr>
          <p:cNvCxnSpPr>
            <a:cxnSpLocks/>
          </p:cNvCxnSpPr>
          <p:nvPr/>
        </p:nvCxnSpPr>
        <p:spPr>
          <a:xfrm flipV="1">
            <a:off x="4904265" y="4852471"/>
            <a:ext cx="1419376" cy="132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66123040-D93E-47C3-8023-4BEF58C07CEE}"/>
              </a:ext>
            </a:extLst>
          </p:cNvPr>
          <p:cNvSpPr/>
          <p:nvPr/>
        </p:nvSpPr>
        <p:spPr>
          <a:xfrm>
            <a:off x="6309952" y="4986323"/>
            <a:ext cx="2076891" cy="421850"/>
          </a:xfrm>
          <a:prstGeom prst="rect">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同意権なし</a:t>
            </a:r>
          </a:p>
        </p:txBody>
      </p:sp>
      <p:sp>
        <p:nvSpPr>
          <p:cNvPr id="22" name="加算記号 21">
            <a:extLst>
              <a:ext uri="{FF2B5EF4-FFF2-40B4-BE49-F238E27FC236}">
                <a16:creationId xmlns:a16="http://schemas.microsoft.com/office/drawing/2014/main" id="{1DE4FC90-A9D7-4997-8BC1-0D34D6F30A33}"/>
              </a:ext>
            </a:extLst>
          </p:cNvPr>
          <p:cNvSpPr/>
          <p:nvPr/>
        </p:nvSpPr>
        <p:spPr>
          <a:xfrm rot="2955770">
            <a:off x="8561690" y="4986323"/>
            <a:ext cx="437321" cy="42185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96632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6" grpId="0" animBg="1"/>
      <p:bldP spid="2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a:extLst>
              <a:ext uri="{FF2B5EF4-FFF2-40B4-BE49-F238E27FC236}">
                <a16:creationId xmlns:a16="http://schemas.microsoft.com/office/drawing/2014/main" id="{E47D9717-7164-47B8-9B16-3237813B6B7C}"/>
              </a:ext>
            </a:extLst>
          </p:cNvPr>
          <p:cNvSpPr>
            <a:spLocks noGrp="1"/>
          </p:cNvSpPr>
          <p:nvPr>
            <p:ph type="title"/>
          </p:nvPr>
        </p:nvSpPr>
        <p:spPr>
          <a:xfrm>
            <a:off x="838200" y="346075"/>
            <a:ext cx="10515600" cy="1138238"/>
          </a:xfrm>
          <a:solidFill>
            <a:schemeClr val="tx1"/>
          </a:solidFill>
          <a:ln w="76200">
            <a:solidFill>
              <a:schemeClr val="tx1"/>
            </a:solidFill>
            <a:miter lim="800000"/>
            <a:headEnd/>
            <a:tailEnd/>
          </a:ln>
        </p:spPr>
        <p:txBody>
          <a:bodyPr>
            <a:normAutofit/>
          </a:bodyPr>
          <a:lstStyle/>
          <a:p>
            <a:pPr algn="ctr" eaLnBrk="1" hangingPunct="1"/>
            <a:r>
              <a:rPr lang="en-US" altLang="ja-JP" sz="3600" dirty="0">
                <a:solidFill>
                  <a:schemeClr val="bg1"/>
                </a:solidFill>
                <a:latin typeface="HGPｺﾞｼｯｸE" panose="020B0900000000000000" pitchFamily="50" charset="-128"/>
                <a:ea typeface="HGPｺﾞｼｯｸE" panose="020B0900000000000000" pitchFamily="50" charset="-128"/>
              </a:rPr>
              <a:t>P14  </a:t>
            </a:r>
            <a:r>
              <a:rPr lang="ja-JP" altLang="en-US" sz="3600" dirty="0">
                <a:solidFill>
                  <a:schemeClr val="bg1"/>
                </a:solidFill>
                <a:latin typeface="HGPｺﾞｼｯｸE" panose="020B0900000000000000" pitchFamily="50" charset="-128"/>
                <a:ea typeface="HGPｺﾞｼｯｸE" panose="020B0900000000000000" pitchFamily="50" charset="-128"/>
              </a:rPr>
              <a:t>成年被後見人</a:t>
            </a:r>
          </a:p>
        </p:txBody>
      </p:sp>
      <p:sp>
        <p:nvSpPr>
          <p:cNvPr id="3" name="コンテンツ プレースホルダー 2">
            <a:extLst>
              <a:ext uri="{FF2B5EF4-FFF2-40B4-BE49-F238E27FC236}">
                <a16:creationId xmlns:a16="http://schemas.microsoft.com/office/drawing/2014/main" id="{4E3915F2-0043-4504-8223-1D406389CD91}"/>
              </a:ext>
            </a:extLst>
          </p:cNvPr>
          <p:cNvSpPr>
            <a:spLocks noGrp="1"/>
          </p:cNvSpPr>
          <p:nvPr>
            <p:ph sz="half" idx="1"/>
          </p:nvPr>
        </p:nvSpPr>
        <p:spPr>
          <a:xfrm>
            <a:off x="838199" y="1825625"/>
            <a:ext cx="10515599" cy="4351338"/>
          </a:xfrm>
        </p:spPr>
        <p:txBody>
          <a:bodyPr/>
          <a:lstStyle/>
          <a:p>
            <a:pPr marL="0" indent="0">
              <a:buNone/>
            </a:pPr>
            <a:r>
              <a:rPr lang="ja-JP" altLang="en-US" b="1" dirty="0">
                <a:solidFill>
                  <a:srgbClr val="FF0000"/>
                </a:solidFill>
              </a:rPr>
              <a:t>原則</a:t>
            </a:r>
            <a:r>
              <a:rPr lang="ja-JP" altLang="en-US" dirty="0"/>
              <a:t>　成年被後見人は法律行為は取消す事が出来る</a:t>
            </a:r>
          </a:p>
          <a:p>
            <a:pPr marL="0" indent="0">
              <a:buNone/>
            </a:pPr>
            <a:r>
              <a:rPr lang="ja-JP" altLang="en-US" b="1" dirty="0"/>
              <a:t>　　　</a:t>
            </a:r>
            <a:r>
              <a:rPr lang="ja-JP" altLang="en-US" b="1" dirty="0">
                <a:highlight>
                  <a:srgbClr val="FFFF00"/>
                </a:highlight>
              </a:rPr>
              <a:t>法定代理人の成年後見人は同意権を有しない</a:t>
            </a:r>
            <a:r>
              <a:rPr lang="ja-JP" altLang="en-US" b="1" dirty="0"/>
              <a:t>。</a:t>
            </a:r>
            <a:endParaRPr lang="ja-JP" altLang="en-US" dirty="0"/>
          </a:p>
          <a:p>
            <a:pPr marL="0" indent="0">
              <a:buNone/>
            </a:pPr>
            <a:r>
              <a:rPr lang="ja-JP" altLang="en-US" dirty="0"/>
              <a:t>　　　成年後見人の同意を得て行った行為は</a:t>
            </a:r>
            <a:r>
              <a:rPr lang="ja-JP" altLang="en-US" b="1" dirty="0"/>
              <a:t>取消</a:t>
            </a:r>
            <a:r>
              <a:rPr lang="ja-JP" altLang="en-US" dirty="0"/>
              <a:t>すことが出来る</a:t>
            </a:r>
          </a:p>
          <a:p>
            <a:pPr marL="0" indent="0">
              <a:buNone/>
            </a:pPr>
            <a:endParaRPr lang="ja-JP" altLang="en-US" dirty="0"/>
          </a:p>
          <a:p>
            <a:pPr marL="0" indent="0">
              <a:buNone/>
            </a:pPr>
            <a:r>
              <a:rPr lang="ja-JP" altLang="en-US" b="1" dirty="0"/>
              <a:t>例外</a:t>
            </a:r>
            <a:r>
              <a:rPr lang="ja-JP" altLang="en-US" dirty="0"/>
              <a:t>　</a:t>
            </a:r>
            <a:r>
              <a:rPr lang="ja-JP" altLang="en-US" b="1" dirty="0">
                <a:highlight>
                  <a:srgbClr val="FFFF00"/>
                </a:highlight>
              </a:rPr>
              <a:t>日用品の購入</a:t>
            </a:r>
            <a:r>
              <a:rPr lang="ja-JP" altLang="en-US" dirty="0"/>
              <a:t>その他日常生活に関する行為は取消す事はで</a:t>
            </a:r>
          </a:p>
          <a:p>
            <a:pPr marL="0" indent="0">
              <a:buNone/>
            </a:pPr>
            <a:r>
              <a:rPr lang="ja-JP" altLang="en-US" dirty="0"/>
              <a:t>　　　きない</a:t>
            </a:r>
          </a:p>
        </p:txBody>
      </p:sp>
    </p:spTree>
    <p:extLst>
      <p:ext uri="{BB962C8B-B14F-4D97-AF65-F5344CB8AC3E}">
        <p14:creationId xmlns:p14="http://schemas.microsoft.com/office/powerpoint/2010/main" val="2977967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95F4A-8C81-49A1-BFA6-638F72A187DB}"/>
              </a:ext>
            </a:extLst>
          </p:cNvPr>
          <p:cNvSpPr>
            <a:spLocks noGrp="1"/>
          </p:cNvSpPr>
          <p:nvPr>
            <p:ph type="title"/>
          </p:nvPr>
        </p:nvSpPr>
        <p:spPr>
          <a:xfrm>
            <a:off x="838200" y="365126"/>
            <a:ext cx="10709953" cy="995842"/>
          </a:xfrm>
          <a:solidFill>
            <a:schemeClr val="tx1"/>
          </a:solidFill>
        </p:spPr>
        <p:txBody>
          <a:bodyPr/>
          <a:lstStyle/>
          <a:p>
            <a:pPr algn="ctr"/>
            <a:r>
              <a:rPr kumimoji="1" lang="ja-JP" altLang="en-US" sz="5400" dirty="0">
                <a:solidFill>
                  <a:schemeClr val="bg1"/>
                </a:solidFill>
                <a:latin typeface="ＭＳ Ｐゴシック" panose="020B0600070205080204" pitchFamily="50" charset="-128"/>
                <a:ea typeface="ＭＳ Ｐゴシック" panose="020B0600070205080204" pitchFamily="50" charset="-128"/>
              </a:rPr>
              <a:t>制限行為能力者の保護者の権限</a:t>
            </a:r>
          </a:p>
        </p:txBody>
      </p:sp>
      <p:sp>
        <p:nvSpPr>
          <p:cNvPr id="4" name="正方形/長方形 3">
            <a:extLst>
              <a:ext uri="{FF2B5EF4-FFF2-40B4-BE49-F238E27FC236}">
                <a16:creationId xmlns:a16="http://schemas.microsoft.com/office/drawing/2014/main" id="{2B21D59A-0CF3-4810-9B4D-31D82DF02398}"/>
              </a:ext>
            </a:extLst>
          </p:cNvPr>
          <p:cNvSpPr/>
          <p:nvPr/>
        </p:nvSpPr>
        <p:spPr>
          <a:xfrm>
            <a:off x="1169579" y="1703865"/>
            <a:ext cx="2987749" cy="574158"/>
          </a:xfrm>
          <a:prstGeom prst="rect">
            <a:avLst/>
          </a:prstGeom>
          <a:solidFill>
            <a:schemeClr val="accent6">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親権者・未成年後見人</a:t>
            </a:r>
          </a:p>
        </p:txBody>
      </p:sp>
      <p:sp>
        <p:nvSpPr>
          <p:cNvPr id="5" name="正方形/長方形 4">
            <a:extLst>
              <a:ext uri="{FF2B5EF4-FFF2-40B4-BE49-F238E27FC236}">
                <a16:creationId xmlns:a16="http://schemas.microsoft.com/office/drawing/2014/main" id="{46367977-B48B-43BF-9007-5BFCC2F512D3}"/>
              </a:ext>
            </a:extLst>
          </p:cNvPr>
          <p:cNvSpPr/>
          <p:nvPr/>
        </p:nvSpPr>
        <p:spPr>
          <a:xfrm>
            <a:off x="1212586" y="3825210"/>
            <a:ext cx="2987749" cy="574158"/>
          </a:xfrm>
          <a:prstGeom prst="rect">
            <a:avLst/>
          </a:prstGeom>
          <a:solidFill>
            <a:schemeClr val="accent6">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成年後見人</a:t>
            </a:r>
            <a:endParaRPr kumimoji="1" lang="ja-JP" altLang="en-US" sz="18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 name="四角形: 角を丸くする 5">
            <a:extLst>
              <a:ext uri="{FF2B5EF4-FFF2-40B4-BE49-F238E27FC236}">
                <a16:creationId xmlns:a16="http://schemas.microsoft.com/office/drawing/2014/main" id="{74E2CC02-0B4A-4A33-961B-F6A2227FBA83}"/>
              </a:ext>
            </a:extLst>
          </p:cNvPr>
          <p:cNvSpPr/>
          <p:nvPr/>
        </p:nvSpPr>
        <p:spPr>
          <a:xfrm>
            <a:off x="4635958" y="1560117"/>
            <a:ext cx="2232837" cy="1588147"/>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同意権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代理権</a:t>
            </a:r>
          </a:p>
        </p:txBody>
      </p:sp>
      <p:sp>
        <p:nvSpPr>
          <p:cNvPr id="7" name="四角形: 角を丸くする 6">
            <a:extLst>
              <a:ext uri="{FF2B5EF4-FFF2-40B4-BE49-F238E27FC236}">
                <a16:creationId xmlns:a16="http://schemas.microsoft.com/office/drawing/2014/main" id="{DC2F4390-357B-4D53-8F3D-F61CA4349285}"/>
              </a:ext>
            </a:extLst>
          </p:cNvPr>
          <p:cNvSpPr/>
          <p:nvPr/>
        </p:nvSpPr>
        <p:spPr>
          <a:xfrm>
            <a:off x="4668009" y="3283757"/>
            <a:ext cx="2232837" cy="1734594"/>
          </a:xfrm>
          <a:prstGeom prst="round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代理権</a:t>
            </a:r>
          </a:p>
        </p:txBody>
      </p:sp>
      <p:sp>
        <p:nvSpPr>
          <p:cNvPr id="8" name="四角形: 角を丸くする 7">
            <a:extLst>
              <a:ext uri="{FF2B5EF4-FFF2-40B4-BE49-F238E27FC236}">
                <a16:creationId xmlns:a16="http://schemas.microsoft.com/office/drawing/2014/main" id="{93AF5784-9271-43E2-95A9-AEAC1F42D15F}"/>
              </a:ext>
            </a:extLst>
          </p:cNvPr>
          <p:cNvSpPr/>
          <p:nvPr/>
        </p:nvSpPr>
        <p:spPr>
          <a:xfrm>
            <a:off x="7701101" y="1484517"/>
            <a:ext cx="3753294" cy="1440710"/>
          </a:xfrm>
          <a:prstGeom prst="roundRect">
            <a:avLst/>
          </a:prstGeom>
          <a:solidFill>
            <a:schemeClr val="accent4">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❶単に権利得又は義務を免れる行為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❷法定代理人から処分を許された財</a:t>
            </a:r>
            <a:endPar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産の処分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❸法定代理人から許可された営業に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関する行為</a:t>
            </a:r>
          </a:p>
        </p:txBody>
      </p:sp>
      <p:cxnSp>
        <p:nvCxnSpPr>
          <p:cNvPr id="10" name="直線矢印コネクタ 9">
            <a:extLst>
              <a:ext uri="{FF2B5EF4-FFF2-40B4-BE49-F238E27FC236}">
                <a16:creationId xmlns:a16="http://schemas.microsoft.com/office/drawing/2014/main" id="{FBD85422-35BF-423B-A0AB-B560693868AE}"/>
              </a:ext>
            </a:extLst>
          </p:cNvPr>
          <p:cNvCxnSpPr>
            <a:cxnSpLocks/>
          </p:cNvCxnSpPr>
          <p:nvPr/>
        </p:nvCxnSpPr>
        <p:spPr>
          <a:xfrm>
            <a:off x="6884859" y="1773430"/>
            <a:ext cx="88250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B9F5B8A2-DE41-422B-B527-F20856876A9B}"/>
              </a:ext>
            </a:extLst>
          </p:cNvPr>
          <p:cNvSpPr/>
          <p:nvPr/>
        </p:nvSpPr>
        <p:spPr>
          <a:xfrm>
            <a:off x="7701101" y="3181123"/>
            <a:ext cx="3753294" cy="1440710"/>
          </a:xfrm>
          <a:prstGeom prst="roundRect">
            <a:avLst/>
          </a:prstGeom>
          <a:solidFill>
            <a:schemeClr val="accent4">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❶日用品の購入その他日常生活に関</a:t>
            </a:r>
            <a:endPar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する行為は取消せない</a:t>
            </a:r>
          </a:p>
        </p:txBody>
      </p:sp>
      <p:cxnSp>
        <p:nvCxnSpPr>
          <p:cNvPr id="13" name="直線矢印コネクタ 12">
            <a:extLst>
              <a:ext uri="{FF2B5EF4-FFF2-40B4-BE49-F238E27FC236}">
                <a16:creationId xmlns:a16="http://schemas.microsoft.com/office/drawing/2014/main" id="{938B28BB-8079-4890-9290-127805C3FD81}"/>
              </a:ext>
            </a:extLst>
          </p:cNvPr>
          <p:cNvCxnSpPr>
            <a:cxnSpLocks/>
          </p:cNvCxnSpPr>
          <p:nvPr/>
        </p:nvCxnSpPr>
        <p:spPr>
          <a:xfrm flipV="1">
            <a:off x="6916440" y="3574522"/>
            <a:ext cx="882502" cy="5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矢印: 右 13">
            <a:extLst>
              <a:ext uri="{FF2B5EF4-FFF2-40B4-BE49-F238E27FC236}">
                <a16:creationId xmlns:a16="http://schemas.microsoft.com/office/drawing/2014/main" id="{3E0C54D0-5B8B-4B49-94EB-79880B23CDF7}"/>
              </a:ext>
            </a:extLst>
          </p:cNvPr>
          <p:cNvSpPr/>
          <p:nvPr/>
        </p:nvSpPr>
        <p:spPr>
          <a:xfrm>
            <a:off x="4268738" y="1703865"/>
            <a:ext cx="276447" cy="574158"/>
          </a:xfrm>
          <a:prstGeom prst="right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矢印: 右 14">
            <a:extLst>
              <a:ext uri="{FF2B5EF4-FFF2-40B4-BE49-F238E27FC236}">
                <a16:creationId xmlns:a16="http://schemas.microsoft.com/office/drawing/2014/main" id="{B4D175BF-C31A-44CA-9414-9DE5D5FD95D2}"/>
              </a:ext>
            </a:extLst>
          </p:cNvPr>
          <p:cNvSpPr/>
          <p:nvPr/>
        </p:nvSpPr>
        <p:spPr>
          <a:xfrm>
            <a:off x="4297661" y="3857428"/>
            <a:ext cx="276447" cy="574158"/>
          </a:xfrm>
          <a:prstGeom prst="right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フレーム 17">
            <a:extLst>
              <a:ext uri="{FF2B5EF4-FFF2-40B4-BE49-F238E27FC236}">
                <a16:creationId xmlns:a16="http://schemas.microsoft.com/office/drawing/2014/main" id="{8E9AC9BD-DDAF-4F53-A73D-6F19685DDC3E}"/>
              </a:ext>
            </a:extLst>
          </p:cNvPr>
          <p:cNvSpPr/>
          <p:nvPr/>
        </p:nvSpPr>
        <p:spPr>
          <a:xfrm>
            <a:off x="5217146" y="1603310"/>
            <a:ext cx="1158947" cy="340241"/>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9" name="フレーム 18">
            <a:extLst>
              <a:ext uri="{FF2B5EF4-FFF2-40B4-BE49-F238E27FC236}">
                <a16:creationId xmlns:a16="http://schemas.microsoft.com/office/drawing/2014/main" id="{19157D02-A8FE-4E21-8B97-D43421ED6696}"/>
              </a:ext>
            </a:extLst>
          </p:cNvPr>
          <p:cNvSpPr/>
          <p:nvPr/>
        </p:nvSpPr>
        <p:spPr>
          <a:xfrm>
            <a:off x="5217146" y="3406933"/>
            <a:ext cx="1158947" cy="336189"/>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2" name="スマイル 21">
            <a:extLst>
              <a:ext uri="{FF2B5EF4-FFF2-40B4-BE49-F238E27FC236}">
                <a16:creationId xmlns:a16="http://schemas.microsoft.com/office/drawing/2014/main" id="{0159073C-2D2D-4464-B126-EA1669571285}"/>
              </a:ext>
            </a:extLst>
          </p:cNvPr>
          <p:cNvSpPr/>
          <p:nvPr/>
        </p:nvSpPr>
        <p:spPr>
          <a:xfrm>
            <a:off x="2296630" y="2402959"/>
            <a:ext cx="914397" cy="728332"/>
          </a:xfrm>
          <a:prstGeom prst="smileyFac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乗算記号 2">
            <a:extLst>
              <a:ext uri="{FF2B5EF4-FFF2-40B4-BE49-F238E27FC236}">
                <a16:creationId xmlns:a16="http://schemas.microsoft.com/office/drawing/2014/main" id="{2DE51818-E0A1-4D5B-8D45-6EB897186B52}"/>
              </a:ext>
            </a:extLst>
          </p:cNvPr>
          <p:cNvSpPr/>
          <p:nvPr/>
        </p:nvSpPr>
        <p:spPr>
          <a:xfrm>
            <a:off x="6810151" y="1389697"/>
            <a:ext cx="776184" cy="7293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乗算記号 20">
            <a:extLst>
              <a:ext uri="{FF2B5EF4-FFF2-40B4-BE49-F238E27FC236}">
                <a16:creationId xmlns:a16="http://schemas.microsoft.com/office/drawing/2014/main" id="{EF421BA8-EA3F-450A-A16B-549414CCB113}"/>
              </a:ext>
            </a:extLst>
          </p:cNvPr>
          <p:cNvSpPr/>
          <p:nvPr/>
        </p:nvSpPr>
        <p:spPr>
          <a:xfrm>
            <a:off x="6818599" y="3209852"/>
            <a:ext cx="776184" cy="7293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台形 8">
            <a:extLst>
              <a:ext uri="{FF2B5EF4-FFF2-40B4-BE49-F238E27FC236}">
                <a16:creationId xmlns:a16="http://schemas.microsoft.com/office/drawing/2014/main" id="{53C06D84-95B6-4EC2-A6BC-126A55362E5D}"/>
              </a:ext>
            </a:extLst>
          </p:cNvPr>
          <p:cNvSpPr/>
          <p:nvPr/>
        </p:nvSpPr>
        <p:spPr>
          <a:xfrm>
            <a:off x="2092913" y="3127848"/>
            <a:ext cx="1321830" cy="602303"/>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rPr>
              <a:t>保護者</a:t>
            </a:r>
          </a:p>
        </p:txBody>
      </p:sp>
    </p:spTree>
    <p:extLst>
      <p:ext uri="{BB962C8B-B14F-4D97-AF65-F5344CB8AC3E}">
        <p14:creationId xmlns:p14="http://schemas.microsoft.com/office/powerpoint/2010/main" val="1439888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100"/>
                                        <p:tgtEl>
                                          <p:spTgt spid="10"/>
                                        </p:tgtEl>
                                      </p:cBhvr>
                                    </p:animEffect>
                                  </p:childTnLst>
                                </p:cTn>
                              </p:par>
                            </p:childTnLst>
                          </p:cTn>
                        </p:par>
                        <p:par>
                          <p:cTn id="13" fill="hold">
                            <p:stCondLst>
                              <p:cond delay="1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600"/>
                            </p:stCondLst>
                            <p:childTnLst>
                              <p:par>
                                <p:cTn id="18" presetID="16" presetClass="entr" presetSubtype="2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8" grpId="0" animBg="1"/>
      <p:bldP spid="19" grpId="0" animBg="1"/>
      <p:bldP spid="3"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BF2A057-2B81-4F5C-901A-3ACFAB379698}"/>
              </a:ext>
            </a:extLst>
          </p:cNvPr>
          <p:cNvSpPr/>
          <p:nvPr/>
        </p:nvSpPr>
        <p:spPr>
          <a:xfrm>
            <a:off x="970016" y="1170309"/>
            <a:ext cx="134470" cy="497541"/>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805840BD-1C3A-4C13-83A1-FAABF39C40E4}"/>
              </a:ext>
            </a:extLst>
          </p:cNvPr>
          <p:cNvSpPr>
            <a:spLocks noGrp="1"/>
          </p:cNvSpPr>
          <p:nvPr>
            <p:ph type="title"/>
          </p:nvPr>
        </p:nvSpPr>
        <p:spPr>
          <a:xfrm>
            <a:off x="1447800" y="1066636"/>
            <a:ext cx="2553114" cy="497541"/>
          </a:xfrm>
        </p:spPr>
        <p:txBody>
          <a:bodyPr>
            <a:noAutofit/>
          </a:bodyPr>
          <a:lstStyle/>
          <a:p>
            <a:r>
              <a:rPr kumimoji="1" lang="ja-JP" altLang="en-US" dirty="0">
                <a:latin typeface="HGｺﾞｼｯｸE" panose="020B0909000000000000" pitchFamily="49" charset="-128"/>
                <a:ea typeface="HGｺﾞｼｯｸE" panose="020B0909000000000000" pitchFamily="49" charset="-128"/>
              </a:rPr>
              <a:t>被保佐人</a:t>
            </a:r>
          </a:p>
        </p:txBody>
      </p:sp>
      <p:cxnSp>
        <p:nvCxnSpPr>
          <p:cNvPr id="5" name="直線コネクタ 4">
            <a:extLst>
              <a:ext uri="{FF2B5EF4-FFF2-40B4-BE49-F238E27FC236}">
                <a16:creationId xmlns:a16="http://schemas.microsoft.com/office/drawing/2014/main" id="{BE779ADD-90B3-4DEA-B37A-DE9849A9F22D}"/>
              </a:ext>
            </a:extLst>
          </p:cNvPr>
          <p:cNvCxnSpPr>
            <a:cxnSpLocks/>
          </p:cNvCxnSpPr>
          <p:nvPr/>
        </p:nvCxnSpPr>
        <p:spPr>
          <a:xfrm>
            <a:off x="970016" y="1704621"/>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895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8E698-56B6-44A8-83AB-D5859296CF5D}"/>
              </a:ext>
            </a:extLst>
          </p:cNvPr>
          <p:cNvSpPr>
            <a:spLocks noGrp="1"/>
          </p:cNvSpPr>
          <p:nvPr>
            <p:ph type="title"/>
          </p:nvPr>
        </p:nvSpPr>
        <p:spPr>
          <a:solidFill>
            <a:schemeClr val="tx1"/>
          </a:solidFill>
        </p:spPr>
        <p:txBody>
          <a:bodyPr/>
          <a:lstStyle/>
          <a:p>
            <a:pPr algn="ctr"/>
            <a:r>
              <a:rPr lang="ja-JP" altLang="en-US" dirty="0">
                <a:solidFill>
                  <a:schemeClr val="bg1"/>
                </a:solidFill>
                <a:latin typeface="HGSｺﾞｼｯｸE" panose="020B0900000000000000" pitchFamily="50" charset="-128"/>
                <a:ea typeface="HGSｺﾞｼｯｸE" panose="020B0900000000000000" pitchFamily="50" charset="-128"/>
              </a:rPr>
              <a:t>被保佐人　</a:t>
            </a:r>
            <a:r>
              <a:rPr lang="en-US" altLang="ja-JP" dirty="0">
                <a:solidFill>
                  <a:schemeClr val="bg1"/>
                </a:solidFill>
                <a:latin typeface="HGSｺﾞｼｯｸE" panose="020B0900000000000000" pitchFamily="50" charset="-128"/>
                <a:ea typeface="HGSｺﾞｼｯｸE" panose="020B0900000000000000" pitchFamily="50" charset="-128"/>
              </a:rPr>
              <a:t>P17</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88AB4415-0FE4-4FC4-AC5B-E18BDE2D33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417" y="1933826"/>
            <a:ext cx="10425403" cy="3314035"/>
          </a:xfrm>
        </p:spPr>
      </p:pic>
      <p:cxnSp>
        <p:nvCxnSpPr>
          <p:cNvPr id="6" name="直線コネクタ 5">
            <a:extLst>
              <a:ext uri="{FF2B5EF4-FFF2-40B4-BE49-F238E27FC236}">
                <a16:creationId xmlns:a16="http://schemas.microsoft.com/office/drawing/2014/main" id="{E9D0238E-1965-4A30-9AE8-A318CD0BC1DD}"/>
              </a:ext>
            </a:extLst>
          </p:cNvPr>
          <p:cNvCxnSpPr>
            <a:cxnSpLocks/>
          </p:cNvCxnSpPr>
          <p:nvPr/>
        </p:nvCxnSpPr>
        <p:spPr>
          <a:xfrm>
            <a:off x="3790122" y="3061252"/>
            <a:ext cx="569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4454F34-D3C2-4ABC-A81F-48AE1477C95A}"/>
              </a:ext>
            </a:extLst>
          </p:cNvPr>
          <p:cNvCxnSpPr>
            <a:cxnSpLocks/>
          </p:cNvCxnSpPr>
          <p:nvPr/>
        </p:nvCxnSpPr>
        <p:spPr>
          <a:xfrm>
            <a:off x="2763077" y="3683608"/>
            <a:ext cx="8017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37C2CE9B-12B6-42FA-AC74-31D9E4C03252}"/>
              </a:ext>
            </a:extLst>
          </p:cNvPr>
          <p:cNvCxnSpPr>
            <a:cxnSpLocks/>
          </p:cNvCxnSpPr>
          <p:nvPr/>
        </p:nvCxnSpPr>
        <p:spPr>
          <a:xfrm>
            <a:off x="974036" y="4929809"/>
            <a:ext cx="39160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ED7FA97-AA1C-49EF-BB84-D5FBE2448B86}"/>
              </a:ext>
            </a:extLst>
          </p:cNvPr>
          <p:cNvCxnSpPr>
            <a:cxnSpLocks/>
          </p:cNvCxnSpPr>
          <p:nvPr/>
        </p:nvCxnSpPr>
        <p:spPr>
          <a:xfrm>
            <a:off x="9780104" y="4518992"/>
            <a:ext cx="9276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90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B0A3CD-303B-47D8-8873-B0063FE5ED13}"/>
              </a:ext>
            </a:extLst>
          </p:cNvPr>
          <p:cNvSpPr>
            <a:spLocks noGrp="1"/>
          </p:cNvSpPr>
          <p:nvPr>
            <p:ph type="title"/>
          </p:nvPr>
        </p:nvSpPr>
        <p:spPr>
          <a:xfrm>
            <a:off x="838200" y="338622"/>
            <a:ext cx="10515600" cy="946840"/>
          </a:xfrm>
          <a:solidFill>
            <a:schemeClr val="tx1"/>
          </a:solidFill>
        </p:spPr>
        <p:txBody>
          <a:bodyPr/>
          <a:lstStyle/>
          <a:p>
            <a:pPr algn="ctr"/>
            <a:r>
              <a:rPr lang="ja-JP" altLang="en-US" dirty="0">
                <a:solidFill>
                  <a:schemeClr val="bg1"/>
                </a:solidFill>
                <a:latin typeface="HGSｺﾞｼｯｸE" panose="020B0900000000000000" pitchFamily="50" charset="-128"/>
                <a:ea typeface="HGSｺﾞｼｯｸE" panose="020B0900000000000000" pitchFamily="50" charset="-128"/>
              </a:rPr>
              <a:t>被保佐人のした契約　</a:t>
            </a:r>
            <a:r>
              <a:rPr lang="en-US" altLang="ja-JP" dirty="0">
                <a:solidFill>
                  <a:schemeClr val="bg1"/>
                </a:solidFill>
                <a:latin typeface="HGSｺﾞｼｯｸE" panose="020B0900000000000000" pitchFamily="50" charset="-128"/>
                <a:ea typeface="HGSｺﾞｼｯｸE" panose="020B0900000000000000" pitchFamily="50" charset="-128"/>
              </a:rPr>
              <a:t>P17</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25E88D7F-1B26-41C1-B225-C73E31CA94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9573" y="1449445"/>
            <a:ext cx="9721679" cy="4707876"/>
          </a:xfrm>
        </p:spPr>
      </p:pic>
      <p:cxnSp>
        <p:nvCxnSpPr>
          <p:cNvPr id="6" name="直線コネクタ 5">
            <a:extLst>
              <a:ext uri="{FF2B5EF4-FFF2-40B4-BE49-F238E27FC236}">
                <a16:creationId xmlns:a16="http://schemas.microsoft.com/office/drawing/2014/main" id="{C084E063-5796-4862-AB6C-D8190ED8A921}"/>
              </a:ext>
            </a:extLst>
          </p:cNvPr>
          <p:cNvCxnSpPr>
            <a:cxnSpLocks/>
          </p:cNvCxnSpPr>
          <p:nvPr/>
        </p:nvCxnSpPr>
        <p:spPr>
          <a:xfrm>
            <a:off x="1987825" y="3935898"/>
            <a:ext cx="50755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F25B04D-FB04-476E-90BA-5D9FE5DF507D}"/>
              </a:ext>
            </a:extLst>
          </p:cNvPr>
          <p:cNvCxnSpPr>
            <a:cxnSpLocks/>
          </p:cNvCxnSpPr>
          <p:nvPr/>
        </p:nvCxnSpPr>
        <p:spPr>
          <a:xfrm>
            <a:off x="1186069" y="5989983"/>
            <a:ext cx="49099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222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E4CFEB-7FE5-43C7-8929-854EB7001A5D}"/>
              </a:ext>
            </a:extLst>
          </p:cNvPr>
          <p:cNvSpPr>
            <a:spLocks noGrp="1"/>
          </p:cNvSpPr>
          <p:nvPr>
            <p:ph type="title"/>
          </p:nvPr>
        </p:nvSpPr>
        <p:spPr>
          <a:xfrm>
            <a:off x="838200" y="365126"/>
            <a:ext cx="10515600" cy="889516"/>
          </a:xfrm>
          <a:solidFill>
            <a:schemeClr val="bg2">
              <a:lumMod val="10000"/>
            </a:schemeClr>
          </a:solidFill>
        </p:spPr>
        <p:txBody>
          <a:bodyPr>
            <a:normAutofit/>
          </a:bodyPr>
          <a:lstStyle/>
          <a:p>
            <a:pPr algn="ctr"/>
            <a:r>
              <a:rPr lang="ja-JP" altLang="en-US" b="1" dirty="0">
                <a:solidFill>
                  <a:schemeClr val="bg1"/>
                </a:solidFill>
                <a:latin typeface="ＭＳ Ｐゴシック" panose="020B0600070205080204" pitchFamily="50" charset="-128"/>
                <a:ea typeface="ＭＳ Ｐゴシック" panose="020B0600070205080204" pitchFamily="50" charset="-128"/>
              </a:rPr>
              <a:t>１３</a:t>
            </a:r>
            <a:r>
              <a:rPr kumimoji="1" lang="ja-JP" altLang="en-US" b="1" dirty="0">
                <a:solidFill>
                  <a:schemeClr val="bg1"/>
                </a:solidFill>
                <a:latin typeface="ＭＳ Ｐゴシック" panose="020B0600070205080204" pitchFamily="50" charset="-128"/>
                <a:ea typeface="ＭＳ Ｐゴシック" panose="020B0600070205080204" pitchFamily="50" charset="-128"/>
              </a:rPr>
              <a:t>条</a:t>
            </a:r>
            <a:r>
              <a:rPr lang="ja-JP" altLang="en-US" b="1" dirty="0">
                <a:solidFill>
                  <a:schemeClr val="bg1"/>
                </a:solidFill>
                <a:latin typeface="ＭＳ Ｐゴシック" panose="020B0600070205080204" pitchFamily="50" charset="-128"/>
                <a:ea typeface="ＭＳ Ｐゴシック" panose="020B0600070205080204" pitchFamily="50" charset="-128"/>
              </a:rPr>
              <a:t>１</a:t>
            </a:r>
            <a:r>
              <a:rPr kumimoji="1" lang="ja-JP" altLang="en-US" b="1" dirty="0">
                <a:solidFill>
                  <a:schemeClr val="bg1"/>
                </a:solidFill>
                <a:latin typeface="ＭＳ Ｐゴシック" panose="020B0600070205080204" pitchFamily="50" charset="-128"/>
                <a:ea typeface="ＭＳ Ｐゴシック" panose="020B0600070205080204" pitchFamily="50" charset="-128"/>
              </a:rPr>
              <a:t>項の内容   </a:t>
            </a:r>
            <a:r>
              <a:rPr kumimoji="1" lang="en-US" altLang="ja-JP" b="1" dirty="0">
                <a:solidFill>
                  <a:schemeClr val="bg1"/>
                </a:solidFill>
                <a:latin typeface="ＭＳ Ｐゴシック" panose="020B0600070205080204" pitchFamily="50" charset="-128"/>
                <a:ea typeface="ＭＳ Ｐゴシック" panose="020B0600070205080204" pitchFamily="50" charset="-128"/>
              </a:rPr>
              <a:t>P18</a:t>
            </a:r>
            <a:endParaRPr kumimoji="1" lang="ja-JP" altLang="en-US" b="1" dirty="0">
              <a:solidFill>
                <a:schemeClr val="bg1"/>
              </a:solidFill>
              <a:latin typeface="ＭＳ Ｐゴシック" panose="020B0600070205080204" pitchFamily="50" charset="-128"/>
              <a:ea typeface="ＭＳ Ｐゴシック" panose="020B0600070205080204" pitchFamily="50" charset="-128"/>
            </a:endParaRPr>
          </a:p>
        </p:txBody>
      </p:sp>
      <p:pic>
        <p:nvPicPr>
          <p:cNvPr id="5" name="コンテンツ プレースホルダー 4">
            <a:extLst>
              <a:ext uri="{FF2B5EF4-FFF2-40B4-BE49-F238E27FC236}">
                <a16:creationId xmlns:a16="http://schemas.microsoft.com/office/drawing/2014/main" id="{0A364F3A-EC20-495D-8562-A62FE7A057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2691" y="1254642"/>
            <a:ext cx="7671561" cy="5441993"/>
          </a:xfrm>
        </p:spPr>
      </p:pic>
    </p:spTree>
    <p:extLst>
      <p:ext uri="{BB962C8B-B14F-4D97-AF65-F5344CB8AC3E}">
        <p14:creationId xmlns:p14="http://schemas.microsoft.com/office/powerpoint/2010/main" val="1106752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2D80CB-061F-4F89-972C-3AD42F3A82FB}"/>
              </a:ext>
            </a:extLst>
          </p:cNvPr>
          <p:cNvSpPr>
            <a:spLocks noGrp="1"/>
          </p:cNvSpPr>
          <p:nvPr>
            <p:ph type="title"/>
          </p:nvPr>
        </p:nvSpPr>
        <p:spPr>
          <a:solidFill>
            <a:schemeClr val="tx1"/>
          </a:solidFill>
        </p:spPr>
        <p:txBody>
          <a:bodyPr/>
          <a:lstStyle/>
          <a:p>
            <a:pPr algn="ctr"/>
            <a:r>
              <a:rPr kumimoji="1" lang="ja-JP" altLang="en-US" b="1" dirty="0">
                <a:solidFill>
                  <a:schemeClr val="bg1"/>
                </a:solidFill>
                <a:latin typeface="HGSｺﾞｼｯｸE" panose="020B0900000000000000" pitchFamily="50" charset="-128"/>
                <a:ea typeface="HGSｺﾞｼｯｸE" panose="020B0900000000000000" pitchFamily="50" charset="-128"/>
              </a:rPr>
              <a:t>家庭裁判所による許可  </a:t>
            </a:r>
            <a:r>
              <a:rPr kumimoji="1" lang="en-US" altLang="ja-JP" b="1" dirty="0">
                <a:solidFill>
                  <a:schemeClr val="bg1"/>
                </a:solidFill>
                <a:latin typeface="HGSｺﾞｼｯｸE" panose="020B0900000000000000" pitchFamily="50" charset="-128"/>
                <a:ea typeface="HGSｺﾞｼｯｸE" panose="020B0900000000000000" pitchFamily="50" charset="-128"/>
              </a:rPr>
              <a:t>P18</a:t>
            </a:r>
            <a:endParaRPr kumimoji="1" lang="ja-JP" altLang="en-US" b="1"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7D15AD13-0B34-4C3A-8832-30EF177C21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61247"/>
            <a:ext cx="10551575" cy="2807636"/>
          </a:xfrm>
        </p:spPr>
      </p:pic>
      <p:cxnSp>
        <p:nvCxnSpPr>
          <p:cNvPr id="6" name="直線コネクタ 5">
            <a:extLst>
              <a:ext uri="{FF2B5EF4-FFF2-40B4-BE49-F238E27FC236}">
                <a16:creationId xmlns:a16="http://schemas.microsoft.com/office/drawing/2014/main" id="{BBFE3276-A56F-4F0E-8411-21A69536BAF2}"/>
              </a:ext>
            </a:extLst>
          </p:cNvPr>
          <p:cNvCxnSpPr>
            <a:cxnSpLocks/>
          </p:cNvCxnSpPr>
          <p:nvPr/>
        </p:nvCxnSpPr>
        <p:spPr>
          <a:xfrm>
            <a:off x="4444469" y="4180287"/>
            <a:ext cx="64927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DAEE417-4A93-4879-888C-C70827E5084C}"/>
              </a:ext>
            </a:extLst>
          </p:cNvPr>
          <p:cNvCxnSpPr>
            <a:cxnSpLocks/>
          </p:cNvCxnSpPr>
          <p:nvPr/>
        </p:nvCxnSpPr>
        <p:spPr>
          <a:xfrm>
            <a:off x="1083752" y="4655300"/>
            <a:ext cx="23957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05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E60D275-1607-4C65-880A-5FE0A1B0317F}"/>
              </a:ext>
            </a:extLst>
          </p:cNvPr>
          <p:cNvSpPr/>
          <p:nvPr/>
        </p:nvSpPr>
        <p:spPr>
          <a:xfrm>
            <a:off x="6096000" y="3634103"/>
            <a:ext cx="5529942" cy="5916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8851" name="Rectangle 4">
            <a:extLst>
              <a:ext uri="{FF2B5EF4-FFF2-40B4-BE49-F238E27FC236}">
                <a16:creationId xmlns:a16="http://schemas.microsoft.com/office/drawing/2014/main" id="{2BD35CA9-F54A-4228-98D0-D66BF7779769}"/>
              </a:ext>
            </a:extLst>
          </p:cNvPr>
          <p:cNvSpPr>
            <a:spLocks noGrp="1" noChangeArrowheads="1"/>
          </p:cNvSpPr>
          <p:nvPr>
            <p:ph type="title"/>
          </p:nvPr>
        </p:nvSpPr>
        <p:spPr>
          <a:xfrm>
            <a:off x="838199" y="365125"/>
            <a:ext cx="10787743" cy="1189038"/>
          </a:xfrm>
          <a:solidFill>
            <a:schemeClr val="bg2">
              <a:lumMod val="10000"/>
            </a:schemeClr>
          </a:solidFill>
          <a:ln>
            <a:solidFill>
              <a:schemeClr val="accent2"/>
            </a:solidFill>
            <a:miter lim="800000"/>
            <a:headEnd/>
            <a:tailEnd/>
          </a:ln>
        </p:spPr>
        <p:txBody>
          <a:bodyPr>
            <a:normAutofit/>
          </a:bodyPr>
          <a:lstStyle/>
          <a:p>
            <a:pPr algn="ctr" eaLnBrk="1" hangingPunct="1"/>
            <a:r>
              <a:rPr lang="ja-JP" altLang="en-US" dirty="0">
                <a:solidFill>
                  <a:schemeClr val="bg1"/>
                </a:solidFill>
                <a:latin typeface="ＭＳ Ｐゴシック" panose="020B0600070205080204" pitchFamily="50" charset="-128"/>
                <a:ea typeface="ＭＳ Ｐゴシック" panose="020B0600070205080204" pitchFamily="50" charset="-128"/>
              </a:rPr>
              <a:t>被保佐人  </a:t>
            </a:r>
            <a:r>
              <a:rPr lang="en-US" altLang="ja-JP" dirty="0">
                <a:solidFill>
                  <a:schemeClr val="bg1"/>
                </a:solidFill>
                <a:latin typeface="ＭＳ Ｐゴシック" panose="020B0600070205080204" pitchFamily="50" charset="-128"/>
                <a:ea typeface="ＭＳ Ｐゴシック" panose="020B0600070205080204" pitchFamily="50" charset="-128"/>
              </a:rPr>
              <a:t>P19</a:t>
            </a:r>
            <a:endParaRPr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78852" name="Rectangle 5">
            <a:extLst>
              <a:ext uri="{FF2B5EF4-FFF2-40B4-BE49-F238E27FC236}">
                <a16:creationId xmlns:a16="http://schemas.microsoft.com/office/drawing/2014/main" id="{2101E6EE-F951-4C91-93EE-4AE2B0A81D57}"/>
              </a:ext>
            </a:extLst>
          </p:cNvPr>
          <p:cNvSpPr>
            <a:spLocks noGrp="1" noChangeArrowheads="1"/>
          </p:cNvSpPr>
          <p:nvPr>
            <p:ph sz="half" idx="1"/>
          </p:nvPr>
        </p:nvSpPr>
        <p:spPr/>
        <p:txBody>
          <a:bodyPr>
            <a:normAutofit/>
          </a:bodyPr>
          <a:lstStyle/>
          <a:p>
            <a:pPr eaLnBrk="1" hangingPunct="1">
              <a:buFontTx/>
              <a:buNone/>
            </a:pPr>
            <a:r>
              <a:rPr lang="ja-JP" altLang="en-US" sz="2400" b="1" dirty="0"/>
              <a:t>重要な財産行為に関する</a:t>
            </a:r>
          </a:p>
          <a:p>
            <a:pPr eaLnBrk="1" hangingPunct="1">
              <a:buFontTx/>
              <a:buNone/>
            </a:pPr>
            <a:r>
              <a:rPr lang="ja-JP" altLang="en-US" sz="2400" b="1" dirty="0"/>
              <a:t>場合のみ。</a:t>
            </a:r>
          </a:p>
          <a:p>
            <a:pPr eaLnBrk="1" hangingPunct="1">
              <a:buFontTx/>
              <a:buNone/>
            </a:pPr>
            <a:endParaRPr lang="ja-JP" altLang="en-US" sz="2400" b="1" dirty="0"/>
          </a:p>
          <a:p>
            <a:pPr eaLnBrk="1" hangingPunct="1">
              <a:buFontTx/>
              <a:buNone/>
            </a:pPr>
            <a:r>
              <a:rPr lang="ja-JP" altLang="en-US" sz="2400" b="1" dirty="0"/>
              <a:t>　</a:t>
            </a:r>
            <a:r>
              <a:rPr lang="ja-JP" altLang="en-US" sz="4000" b="1" dirty="0">
                <a:solidFill>
                  <a:srgbClr val="FF0000"/>
                </a:solidFill>
              </a:rPr>
              <a:t>取消せる</a:t>
            </a:r>
          </a:p>
        </p:txBody>
      </p:sp>
      <p:sp>
        <p:nvSpPr>
          <p:cNvPr id="78853" name="Rectangle 6">
            <a:extLst>
              <a:ext uri="{FF2B5EF4-FFF2-40B4-BE49-F238E27FC236}">
                <a16:creationId xmlns:a16="http://schemas.microsoft.com/office/drawing/2014/main" id="{3DDAD8A0-8E7A-453F-9936-B357EFE95F90}"/>
              </a:ext>
            </a:extLst>
          </p:cNvPr>
          <p:cNvSpPr>
            <a:spLocks noGrp="1" noChangeArrowheads="1"/>
          </p:cNvSpPr>
          <p:nvPr>
            <p:ph sz="half" idx="2"/>
          </p:nvPr>
        </p:nvSpPr>
        <p:spPr>
          <a:xfrm>
            <a:off x="6232070" y="1667669"/>
            <a:ext cx="4406153" cy="4667250"/>
          </a:xfrm>
        </p:spPr>
        <p:txBody>
          <a:bodyPr>
            <a:noAutofit/>
          </a:bodyPr>
          <a:lstStyle/>
          <a:p>
            <a:pPr eaLnBrk="1" hangingPunct="1">
              <a:buFontTx/>
              <a:buNone/>
            </a:pPr>
            <a:r>
              <a:rPr lang="ja-JP" altLang="en-US" dirty="0">
                <a:latin typeface="HGｺﾞｼｯｸE" panose="020B0909000000000000" pitchFamily="49" charset="-128"/>
                <a:ea typeface="HGｺﾞｼｯｸE" panose="020B0909000000000000" pitchFamily="49" charset="-128"/>
              </a:rPr>
              <a:t>本人</a:t>
            </a:r>
          </a:p>
          <a:p>
            <a:pPr eaLnBrk="1" hangingPunct="1">
              <a:buFontTx/>
              <a:buNone/>
            </a:pPr>
            <a:r>
              <a:rPr lang="ja-JP" altLang="en-US" dirty="0">
                <a:latin typeface="HGｺﾞｼｯｸE" panose="020B0909000000000000" pitchFamily="49" charset="-128"/>
                <a:ea typeface="HGｺﾞｼｯｸE" panose="020B0909000000000000" pitchFamily="49" charset="-128"/>
              </a:rPr>
              <a:t>○ 取消権</a:t>
            </a:r>
          </a:p>
          <a:p>
            <a:pPr eaLnBrk="1" hangingPunct="1">
              <a:buFontTx/>
              <a:buNone/>
            </a:pPr>
            <a:r>
              <a:rPr lang="ja-JP" altLang="en-US" dirty="0">
                <a:latin typeface="HGｺﾞｼｯｸE" panose="020B0909000000000000" pitchFamily="49" charset="-128"/>
                <a:ea typeface="HGｺﾞｼｯｸE" panose="020B0909000000000000" pitchFamily="49" charset="-128"/>
              </a:rPr>
              <a:t>保護者（保佐人）</a:t>
            </a:r>
          </a:p>
          <a:p>
            <a:pPr eaLnBrk="1" hangingPunct="1">
              <a:buFontTx/>
              <a:buNone/>
            </a:pPr>
            <a:r>
              <a:rPr lang="ja-JP" altLang="en-US" dirty="0">
                <a:latin typeface="HGｺﾞｼｯｸE" panose="020B0909000000000000" pitchFamily="49" charset="-128"/>
                <a:ea typeface="HGｺﾞｼｯｸE" panose="020B0909000000000000" pitchFamily="49" charset="-128"/>
              </a:rPr>
              <a:t>○ 取消権</a:t>
            </a:r>
          </a:p>
          <a:p>
            <a:pPr eaLnBrk="1" hangingPunct="1">
              <a:buFontTx/>
              <a:buNone/>
            </a:pPr>
            <a:r>
              <a:rPr lang="ja-JP" altLang="en-US" b="1" dirty="0">
                <a:latin typeface="HGｺﾞｼｯｸE" panose="020B0909000000000000" pitchFamily="49" charset="-128"/>
                <a:ea typeface="HGｺﾞｼｯｸE" panose="020B0909000000000000" pitchFamily="49" charset="-128"/>
              </a:rPr>
              <a:t>○ 代理権</a:t>
            </a:r>
            <a:r>
              <a:rPr lang="en-US" altLang="ja-JP" b="1" dirty="0">
                <a:solidFill>
                  <a:srgbClr val="FF0000"/>
                </a:solidFill>
                <a:latin typeface="HGｺﾞｼｯｸE" panose="020B0909000000000000" pitchFamily="49" charset="-128"/>
                <a:ea typeface="HGｺﾞｼｯｸE" panose="020B0909000000000000" pitchFamily="49" charset="-128"/>
              </a:rPr>
              <a:t>×(</a:t>
            </a:r>
            <a:r>
              <a:rPr lang="ja-JP" altLang="en-US" dirty="0">
                <a:latin typeface="HGｺﾞｼｯｸE" panose="020B0909000000000000" pitchFamily="49" charset="-128"/>
                <a:ea typeface="HGｺﾞｼｯｸE" panose="020B0909000000000000" pitchFamily="49" charset="-128"/>
              </a:rPr>
              <a:t>付与の審判</a:t>
            </a:r>
            <a:r>
              <a:rPr lang="en-US" altLang="ja-JP" dirty="0">
                <a:latin typeface="HGｺﾞｼｯｸE" panose="020B0909000000000000" pitchFamily="49" charset="-128"/>
                <a:ea typeface="HGｺﾞｼｯｸE" panose="020B0909000000000000" pitchFamily="49" charset="-128"/>
              </a:rPr>
              <a:t>)</a:t>
            </a:r>
            <a:endParaRPr lang="ja-JP" altLang="en-US" dirty="0">
              <a:latin typeface="HGｺﾞｼｯｸE" panose="020B0909000000000000" pitchFamily="49" charset="-128"/>
              <a:ea typeface="HGｺﾞｼｯｸE" panose="020B0909000000000000" pitchFamily="49" charset="-128"/>
            </a:endParaRPr>
          </a:p>
          <a:p>
            <a:pPr eaLnBrk="1" hangingPunct="1">
              <a:buFontTx/>
              <a:buNone/>
            </a:pPr>
            <a:r>
              <a:rPr lang="ja-JP" altLang="en-US" dirty="0">
                <a:latin typeface="HGｺﾞｼｯｸE" panose="020B0909000000000000" pitchFamily="49" charset="-128"/>
                <a:ea typeface="HGｺﾞｼｯｸE" panose="020B0909000000000000" pitchFamily="49" charset="-128"/>
              </a:rPr>
              <a:t>○ 同意権</a:t>
            </a:r>
          </a:p>
          <a:p>
            <a:pPr eaLnBrk="1" hangingPunct="1">
              <a:buFontTx/>
              <a:buNone/>
            </a:pPr>
            <a:r>
              <a:rPr lang="ja-JP" altLang="en-US" dirty="0">
                <a:latin typeface="HGｺﾞｼｯｸE" panose="020B0909000000000000" pitchFamily="49" charset="-128"/>
                <a:ea typeface="HGｺﾞｼｯｸE" panose="020B0909000000000000" pitchFamily="49" charset="-128"/>
              </a:rPr>
              <a:t>○ 追認権</a:t>
            </a:r>
          </a:p>
        </p:txBody>
      </p:sp>
      <p:pic>
        <p:nvPicPr>
          <p:cNvPr id="78854" name="Picture 7" descr="MMj02836000000[1]">
            <a:extLst>
              <a:ext uri="{FF2B5EF4-FFF2-40B4-BE49-F238E27FC236}">
                <a16:creationId xmlns:a16="http://schemas.microsoft.com/office/drawing/2014/main" id="{ADD59B41-EE42-4B9A-833A-69E87D123F6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24087"/>
            <a:ext cx="23399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Line 9">
            <a:extLst>
              <a:ext uri="{FF2B5EF4-FFF2-40B4-BE49-F238E27FC236}">
                <a16:creationId xmlns:a16="http://schemas.microsoft.com/office/drawing/2014/main" id="{40A90524-9092-44FC-AC78-B4196DCB81B8}"/>
              </a:ext>
            </a:extLst>
          </p:cNvPr>
          <p:cNvSpPr>
            <a:spLocks noChangeShapeType="1"/>
          </p:cNvSpPr>
          <p:nvPr/>
        </p:nvSpPr>
        <p:spPr bwMode="auto">
          <a:xfrm>
            <a:off x="6311900" y="2708275"/>
            <a:ext cx="34559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 name="矢印: 右 2">
            <a:extLst>
              <a:ext uri="{FF2B5EF4-FFF2-40B4-BE49-F238E27FC236}">
                <a16:creationId xmlns:a16="http://schemas.microsoft.com/office/drawing/2014/main" id="{ACDE9815-0119-4BA2-9EF1-6414C44E3F56}"/>
              </a:ext>
            </a:extLst>
          </p:cNvPr>
          <p:cNvSpPr/>
          <p:nvPr/>
        </p:nvSpPr>
        <p:spPr>
          <a:xfrm rot="10800000">
            <a:off x="4922911" y="1749425"/>
            <a:ext cx="982134" cy="711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8852">
                                            <p:txEl>
                                              <p:pRg st="3" end="3"/>
                                            </p:txEl>
                                          </p:spTgt>
                                        </p:tgtEl>
                                        <p:attrNameLst>
                                          <p:attrName>style.visibility</p:attrName>
                                        </p:attrNameLst>
                                      </p:cBhvr>
                                      <p:to>
                                        <p:strVal val="visible"/>
                                      </p:to>
                                    </p:set>
                                    <p:animEffect transition="in" filter="barn(inVertical)">
                                      <p:cBhvr>
                                        <p:cTn id="10" dur="500"/>
                                        <p:tgtEl>
                                          <p:spTgt spid="7885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8854"/>
                                        </p:tgtEl>
                                        <p:attrNameLst>
                                          <p:attrName>style.visibility</p:attrName>
                                        </p:attrNameLst>
                                      </p:cBhvr>
                                      <p:to>
                                        <p:strVal val="visible"/>
                                      </p:to>
                                    </p:set>
                                    <p:animEffect transition="in" filter="barn(inVertical)">
                                      <p:cBhvr>
                                        <p:cTn id="20"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BF2A057-2B81-4F5C-901A-3ACFAB379698}"/>
              </a:ext>
            </a:extLst>
          </p:cNvPr>
          <p:cNvSpPr/>
          <p:nvPr/>
        </p:nvSpPr>
        <p:spPr>
          <a:xfrm>
            <a:off x="676504" y="1166427"/>
            <a:ext cx="134470" cy="497541"/>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805840BD-1C3A-4C13-83A1-FAABF39C40E4}"/>
              </a:ext>
            </a:extLst>
          </p:cNvPr>
          <p:cNvSpPr>
            <a:spLocks noGrp="1"/>
          </p:cNvSpPr>
          <p:nvPr>
            <p:ph type="title"/>
          </p:nvPr>
        </p:nvSpPr>
        <p:spPr>
          <a:xfrm>
            <a:off x="1199444" y="1103197"/>
            <a:ext cx="2609559" cy="497541"/>
          </a:xfrm>
        </p:spPr>
        <p:txBody>
          <a:bodyPr>
            <a:noAutofit/>
          </a:bodyPr>
          <a:lstStyle/>
          <a:p>
            <a:r>
              <a:rPr kumimoji="1" lang="ja-JP" altLang="en-US" dirty="0">
                <a:latin typeface="HGｺﾞｼｯｸE" panose="020B0909000000000000" pitchFamily="49" charset="-128"/>
                <a:ea typeface="HGｺﾞｼｯｸE" panose="020B0909000000000000" pitchFamily="49" charset="-128"/>
              </a:rPr>
              <a:t>被補助人</a:t>
            </a:r>
          </a:p>
        </p:txBody>
      </p:sp>
      <p:cxnSp>
        <p:nvCxnSpPr>
          <p:cNvPr id="5" name="直線コネクタ 4">
            <a:extLst>
              <a:ext uri="{FF2B5EF4-FFF2-40B4-BE49-F238E27FC236}">
                <a16:creationId xmlns:a16="http://schemas.microsoft.com/office/drawing/2014/main" id="{C9FF17E8-0B8D-46D9-9F6F-E07174F8E7EE}"/>
              </a:ext>
            </a:extLst>
          </p:cNvPr>
          <p:cNvCxnSpPr>
            <a:cxnSpLocks/>
          </p:cNvCxnSpPr>
          <p:nvPr/>
        </p:nvCxnSpPr>
        <p:spPr>
          <a:xfrm>
            <a:off x="676504" y="1693331"/>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425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2793" y="1282976"/>
            <a:ext cx="10515600" cy="2387600"/>
          </a:xfrm>
        </p:spPr>
        <p:txBody>
          <a:bodyPr rtlCol="0" anchor="ctr" anchorCtr="0">
            <a:normAutofit/>
          </a:bodyPr>
          <a:lstStyle/>
          <a:p>
            <a:pPr algn="ctr" rtl="0"/>
            <a:r>
              <a:rPr lang="ja-JP" altLang="en-US" sz="7200" dirty="0">
                <a:solidFill>
                  <a:schemeClr val="bg1"/>
                </a:solidFill>
                <a:latin typeface="HGPｺﾞｼｯｸE" panose="020B0900000000000000" pitchFamily="50" charset="-128"/>
                <a:ea typeface="HGPｺﾞｼｯｸE" panose="020B0900000000000000" pitchFamily="50" charset="-128"/>
              </a:rPr>
              <a:t>要点講義</a:t>
            </a:r>
            <a:br>
              <a:rPr lang="ja-JP" altLang="en-US" sz="6600" dirty="0">
                <a:solidFill>
                  <a:schemeClr val="bg1"/>
                </a:solidFill>
                <a:latin typeface="HGPｺﾞｼｯｸE" panose="020B0900000000000000" pitchFamily="50" charset="-128"/>
                <a:ea typeface="HGPｺﾞｼｯｸE" panose="020B0900000000000000" pitchFamily="50" charset="-128"/>
              </a:rPr>
            </a:br>
            <a:endParaRPr lang="ja-JP" altLang="en-US" sz="4000" dirty="0">
              <a:solidFill>
                <a:schemeClr val="bg1"/>
              </a:solidFill>
              <a:latin typeface="HGPｺﾞｼｯｸE" panose="020B0900000000000000" pitchFamily="50" charset="-128"/>
              <a:ea typeface="HGPｺﾞｼｯｸE" panose="020B0900000000000000" pitchFamily="50" charset="-128"/>
            </a:endParaRPr>
          </a:p>
        </p:txBody>
      </p:sp>
      <p:sp>
        <p:nvSpPr>
          <p:cNvPr id="3" name="サブタイトル 2"/>
          <p:cNvSpPr>
            <a:spLocks noGrp="1"/>
          </p:cNvSpPr>
          <p:nvPr>
            <p:ph type="subTitle" idx="4294967295"/>
          </p:nvPr>
        </p:nvSpPr>
        <p:spPr>
          <a:xfrm>
            <a:off x="759926" y="3811834"/>
            <a:ext cx="10818929" cy="1137793"/>
          </a:xfrm>
        </p:spPr>
        <p:txBody>
          <a:bodyPr rtlCol="0">
            <a:normAutofit fontScale="40000" lnSpcReduction="20000"/>
          </a:bodyPr>
          <a:lstStyle/>
          <a:p>
            <a:pPr marL="0" indent="0" algn="ctr" rtl="0">
              <a:buNone/>
            </a:pPr>
            <a:endParaRPr lang="en-US" altLang="ja-JP" sz="2400" dirty="0">
              <a:solidFill>
                <a:schemeClr val="bg1"/>
              </a:solidFill>
            </a:endParaRPr>
          </a:p>
          <a:p>
            <a:pPr marL="0" indent="0" algn="ctr" rtl="0">
              <a:buNone/>
            </a:pPr>
            <a:r>
              <a:rPr lang="ja-JP" altLang="en-US" sz="11000" dirty="0">
                <a:solidFill>
                  <a:schemeClr val="bg1"/>
                </a:solidFill>
                <a:latin typeface="HGPｺﾞｼｯｸE" panose="020B0900000000000000" pitchFamily="50" charset="-128"/>
                <a:ea typeface="HGPｺﾞｼｯｸE" panose="020B0900000000000000" pitchFamily="50" charset="-128"/>
              </a:rPr>
              <a:t>制限行為能力者</a:t>
            </a:r>
            <a:r>
              <a:rPr lang="ja-JP" altLang="en-US" sz="17600" dirty="0">
                <a:solidFill>
                  <a:schemeClr val="bg1"/>
                </a:solidFill>
              </a:rPr>
              <a:t>　　</a:t>
            </a:r>
            <a:r>
              <a:rPr lang="ja-JP" altLang="en-US" sz="9600" dirty="0">
                <a:solidFill>
                  <a:schemeClr val="bg1"/>
                </a:solidFill>
              </a:rPr>
              <a:t>　</a:t>
            </a:r>
          </a:p>
          <a:p>
            <a:pPr marL="0" indent="0" algn="ctr" rtl="0">
              <a:buNone/>
            </a:pPr>
            <a:endParaRPr lang="ja-JP" altLang="en-US" sz="9600" dirty="0">
              <a:solidFill>
                <a:schemeClr val="bg1"/>
              </a:solidFill>
            </a:endParaRPr>
          </a:p>
          <a:p>
            <a:pPr marL="0" indent="0" rtl="0">
              <a:buNone/>
            </a:pPr>
            <a:endParaRPr lang="ja-JP" altLang="en-US" sz="2400" dirty="0">
              <a:solidFill>
                <a:schemeClr val="bg1"/>
              </a:solidFill>
              <a:latin typeface="Meiryo UI" panose="020B0604030504040204" pitchFamily="50" charset="-128"/>
              <a:ea typeface="Meiryo UI" panose="020B0604030504040204" pitchFamily="50" charset="-128"/>
            </a:endParaRPr>
          </a:p>
        </p:txBody>
      </p:sp>
      <mc:AlternateContent xmlns:mc="http://schemas.openxmlformats.org/markup-compatibility/2006" xmlns:p14="http://schemas.microsoft.com/office/powerpoint/2010/main">
        <mc:Choice Requires="p14">
          <p:contentPart p14:bwMode="auto" r:id="rId3">
            <p14:nvContentPartPr>
              <p14:cNvPr id="4" name="インク 3">
                <a:extLst>
                  <a:ext uri="{FF2B5EF4-FFF2-40B4-BE49-F238E27FC236}">
                    <a16:creationId xmlns:a16="http://schemas.microsoft.com/office/drawing/2014/main" id="{92637C2E-8F61-48B1-B827-117E0214BE6D}"/>
                  </a:ext>
                </a:extLst>
              </p14:cNvPr>
              <p14:cNvContentPartPr/>
              <p14:nvPr/>
            </p14:nvContentPartPr>
            <p14:xfrm>
              <a:off x="3928613" y="4975067"/>
              <a:ext cx="4323960" cy="155160"/>
            </p14:xfrm>
          </p:contentPart>
        </mc:Choice>
        <mc:Fallback xmlns="">
          <p:pic>
            <p:nvPicPr>
              <p:cNvPr id="4" name="インク 3">
                <a:extLst>
                  <a:ext uri="{FF2B5EF4-FFF2-40B4-BE49-F238E27FC236}">
                    <a16:creationId xmlns:a16="http://schemas.microsoft.com/office/drawing/2014/main" id="{92637C2E-8F61-48B1-B827-117E0214BE6D}"/>
                  </a:ext>
                </a:extLst>
              </p:cNvPr>
              <p:cNvPicPr/>
              <p:nvPr/>
            </p:nvPicPr>
            <p:blipFill>
              <a:blip r:embed="rId4"/>
              <a:stretch>
                <a:fillRect/>
              </a:stretch>
            </p:blipFill>
            <p:spPr>
              <a:xfrm>
                <a:off x="3919613" y="4966067"/>
                <a:ext cx="4341600" cy="172800"/>
              </a:xfrm>
              <a:prstGeom prst="rect">
                <a:avLst/>
              </a:prstGeom>
            </p:spPr>
          </p:pic>
        </mc:Fallback>
      </mc:AlternateContent>
    </p:spTree>
    <p:extLst>
      <p:ext uri="{BB962C8B-B14F-4D97-AF65-F5344CB8AC3E}">
        <p14:creationId xmlns:p14="http://schemas.microsoft.com/office/powerpoint/2010/main" val="526330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69715-7B75-4F41-A4A4-554BBFBE60BB}"/>
              </a:ext>
            </a:extLst>
          </p:cNvPr>
          <p:cNvSpPr>
            <a:spLocks noGrp="1"/>
          </p:cNvSpPr>
          <p:nvPr>
            <p:ph type="title"/>
          </p:nvPr>
        </p:nvSpPr>
        <p:spPr>
          <a:solidFill>
            <a:schemeClr val="tx1"/>
          </a:solidFill>
        </p:spPr>
        <p:txBody>
          <a:bodyPr/>
          <a:lstStyle/>
          <a:p>
            <a:pPr algn="ctr"/>
            <a:r>
              <a:rPr kumimoji="1" lang="ja-JP" altLang="en-US" dirty="0">
                <a:solidFill>
                  <a:schemeClr val="bg1"/>
                </a:solidFill>
                <a:latin typeface="HGSｺﾞｼｯｸE" panose="020B0900000000000000" pitchFamily="50" charset="-128"/>
                <a:ea typeface="HGSｺﾞｼｯｸE" panose="020B0900000000000000" pitchFamily="50" charset="-128"/>
              </a:rPr>
              <a:t>被補助人　</a:t>
            </a:r>
            <a:r>
              <a:rPr kumimoji="1" lang="en-US" altLang="ja-JP" dirty="0">
                <a:solidFill>
                  <a:schemeClr val="bg1"/>
                </a:solidFill>
                <a:latin typeface="HGSｺﾞｼｯｸE" panose="020B0900000000000000" pitchFamily="50" charset="-128"/>
                <a:ea typeface="HGSｺﾞｼｯｸE" panose="020B0900000000000000" pitchFamily="50" charset="-128"/>
              </a:rPr>
              <a:t>P20</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10" name="コンテンツ プレースホルダー 9">
            <a:extLst>
              <a:ext uri="{FF2B5EF4-FFF2-40B4-BE49-F238E27FC236}">
                <a16:creationId xmlns:a16="http://schemas.microsoft.com/office/drawing/2014/main" id="{72B8DD7E-F6E0-49C7-925B-F428F0700F7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925381"/>
            <a:ext cx="10207096" cy="2262306"/>
          </a:xfrm>
        </p:spPr>
      </p:pic>
      <p:cxnSp>
        <p:nvCxnSpPr>
          <p:cNvPr id="11" name="直線コネクタ 10">
            <a:extLst>
              <a:ext uri="{FF2B5EF4-FFF2-40B4-BE49-F238E27FC236}">
                <a16:creationId xmlns:a16="http://schemas.microsoft.com/office/drawing/2014/main" id="{22291D08-2631-42BA-A9AA-E230A3990975}"/>
              </a:ext>
            </a:extLst>
          </p:cNvPr>
          <p:cNvCxnSpPr>
            <a:cxnSpLocks/>
          </p:cNvCxnSpPr>
          <p:nvPr/>
        </p:nvCxnSpPr>
        <p:spPr>
          <a:xfrm>
            <a:off x="6877878" y="2292627"/>
            <a:ext cx="13384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8C26816-3EB1-450F-B134-9A30EB346521}"/>
              </a:ext>
            </a:extLst>
          </p:cNvPr>
          <p:cNvCxnSpPr>
            <a:cxnSpLocks/>
          </p:cNvCxnSpPr>
          <p:nvPr/>
        </p:nvCxnSpPr>
        <p:spPr>
          <a:xfrm>
            <a:off x="3763618" y="2703444"/>
            <a:ext cx="13119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1EF5B42-5C23-4B90-9C10-A84552803C99}"/>
              </a:ext>
            </a:extLst>
          </p:cNvPr>
          <p:cNvCxnSpPr>
            <a:cxnSpLocks/>
          </p:cNvCxnSpPr>
          <p:nvPr/>
        </p:nvCxnSpPr>
        <p:spPr>
          <a:xfrm>
            <a:off x="3167269" y="3578089"/>
            <a:ext cx="7951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E5E36E2-3FE0-4CC6-8E90-71575B6493CD}"/>
              </a:ext>
            </a:extLst>
          </p:cNvPr>
          <p:cNvCxnSpPr>
            <a:cxnSpLocks/>
          </p:cNvCxnSpPr>
          <p:nvPr/>
        </p:nvCxnSpPr>
        <p:spPr>
          <a:xfrm>
            <a:off x="4359965" y="4015410"/>
            <a:ext cx="25179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137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5ADACFD-9DBD-434B-8879-D033B9E3BD5B}"/>
              </a:ext>
            </a:extLst>
          </p:cNvPr>
          <p:cNvSpPr/>
          <p:nvPr/>
        </p:nvSpPr>
        <p:spPr>
          <a:xfrm>
            <a:off x="6142039" y="2375065"/>
            <a:ext cx="5059361" cy="50487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00B7B532-EE19-41C7-A7D4-7C18A3B8863E}"/>
              </a:ext>
            </a:extLst>
          </p:cNvPr>
          <p:cNvSpPr/>
          <p:nvPr/>
        </p:nvSpPr>
        <p:spPr>
          <a:xfrm>
            <a:off x="6260688" y="2938925"/>
            <a:ext cx="4940712" cy="576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FCD2B17-27C9-4C7B-974A-87AC65AB61E6}"/>
              </a:ext>
            </a:extLst>
          </p:cNvPr>
          <p:cNvSpPr/>
          <p:nvPr/>
        </p:nvSpPr>
        <p:spPr>
          <a:xfrm>
            <a:off x="6260688" y="4606748"/>
            <a:ext cx="4940712" cy="5762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2948" name="Rectangle 4">
            <a:extLst>
              <a:ext uri="{FF2B5EF4-FFF2-40B4-BE49-F238E27FC236}">
                <a16:creationId xmlns:a16="http://schemas.microsoft.com/office/drawing/2014/main" id="{99BD6207-0ED2-4699-9607-992782DDD573}"/>
              </a:ext>
            </a:extLst>
          </p:cNvPr>
          <p:cNvSpPr>
            <a:spLocks noGrp="1" noChangeArrowheads="1"/>
          </p:cNvSpPr>
          <p:nvPr>
            <p:ph type="title"/>
          </p:nvPr>
        </p:nvSpPr>
        <p:spPr>
          <a:xfrm>
            <a:off x="674914" y="365126"/>
            <a:ext cx="10526486" cy="930275"/>
          </a:xfrm>
          <a:solidFill>
            <a:schemeClr val="bg2">
              <a:lumMod val="10000"/>
            </a:schemeClr>
          </a:solidFill>
          <a:ln>
            <a:solidFill>
              <a:schemeClr val="accent2"/>
            </a:solidFill>
            <a:miter lim="800000"/>
            <a:headEnd/>
            <a:tailEnd/>
          </a:ln>
        </p:spPr>
        <p:txBody>
          <a:bodyPr>
            <a:normAutofit/>
          </a:bodyPr>
          <a:lstStyle/>
          <a:p>
            <a:pPr algn="ctr" eaLnBrk="1" hangingPunct="1"/>
            <a:r>
              <a:rPr lang="ja-JP" altLang="en-US" dirty="0">
                <a:solidFill>
                  <a:schemeClr val="bg1"/>
                </a:solidFill>
                <a:latin typeface="ＭＳ Ｐゴシック" panose="020B0600070205080204" pitchFamily="50" charset="-128"/>
                <a:ea typeface="ＭＳ Ｐゴシック" panose="020B0600070205080204" pitchFamily="50" charset="-128"/>
              </a:rPr>
              <a:t>被補助人</a:t>
            </a:r>
          </a:p>
        </p:txBody>
      </p:sp>
      <p:sp>
        <p:nvSpPr>
          <p:cNvPr id="82949" name="Rectangle 5">
            <a:extLst>
              <a:ext uri="{FF2B5EF4-FFF2-40B4-BE49-F238E27FC236}">
                <a16:creationId xmlns:a16="http://schemas.microsoft.com/office/drawing/2014/main" id="{1D112555-BCB4-487E-B498-EFE11A239D11}"/>
              </a:ext>
            </a:extLst>
          </p:cNvPr>
          <p:cNvSpPr>
            <a:spLocks noGrp="1" noChangeArrowheads="1"/>
          </p:cNvSpPr>
          <p:nvPr>
            <p:ph sz="half" idx="1"/>
          </p:nvPr>
        </p:nvSpPr>
        <p:spPr/>
        <p:txBody>
          <a:bodyPr/>
          <a:lstStyle/>
          <a:p>
            <a:pPr>
              <a:buNone/>
            </a:pPr>
            <a:r>
              <a:rPr lang="en-US" altLang="ja-JP" sz="3200" dirty="0">
                <a:latin typeface="ＭＳ Ｐゴシック" panose="020B0600070205080204" pitchFamily="50" charset="-128"/>
                <a:ea typeface="ＭＳ Ｐゴシック" panose="020B0600070205080204" pitchFamily="50" charset="-128"/>
              </a:rPr>
              <a:t>○</a:t>
            </a:r>
            <a:r>
              <a:rPr lang="ja-JP" altLang="en-US" sz="3200" dirty="0">
                <a:latin typeface="ＭＳ Ｐゴシック" panose="020B0600070205080204" pitchFamily="50" charset="-128"/>
                <a:ea typeface="ＭＳ Ｐゴシック" panose="020B0600070205080204" pitchFamily="50" charset="-128"/>
              </a:rPr>
              <a:t>特定の財産行為のみ。</a:t>
            </a:r>
          </a:p>
          <a:p>
            <a:pPr>
              <a:buNone/>
            </a:pPr>
            <a:r>
              <a:rPr lang="ja-JP" altLang="en-US" sz="3200" dirty="0">
                <a:latin typeface="ＭＳ Ｐゴシック" panose="020B0600070205080204" pitchFamily="50" charset="-128"/>
                <a:ea typeface="ＭＳ Ｐゴシック" panose="020B0600070205080204" pitchFamily="50" charset="-128"/>
              </a:rPr>
              <a:t>　</a:t>
            </a:r>
            <a:r>
              <a:rPr lang="en-US" altLang="ja-JP" sz="3200" dirty="0">
                <a:latin typeface="ＭＳ Ｐゴシック" panose="020B0600070205080204" pitchFamily="50" charset="-128"/>
                <a:ea typeface="ＭＳ Ｐゴシック" panose="020B0600070205080204" pitchFamily="50" charset="-128"/>
              </a:rPr>
              <a:t>13</a:t>
            </a:r>
            <a:r>
              <a:rPr lang="ja-JP" altLang="en-US" sz="3200" dirty="0">
                <a:latin typeface="ＭＳ Ｐゴシック" panose="020B0600070205080204" pitchFamily="50" charset="-128"/>
                <a:ea typeface="ＭＳ Ｐゴシック" panose="020B0600070205080204" pitchFamily="50" charset="-128"/>
              </a:rPr>
              <a:t>条</a:t>
            </a:r>
            <a:r>
              <a:rPr lang="en-US" altLang="ja-JP" sz="3200" dirty="0">
                <a:latin typeface="ＭＳ Ｐゴシック" panose="020B0600070205080204" pitchFamily="50" charset="-128"/>
                <a:ea typeface="ＭＳ Ｐゴシック" panose="020B0600070205080204" pitchFamily="50" charset="-128"/>
              </a:rPr>
              <a:t>1</a:t>
            </a:r>
            <a:r>
              <a:rPr lang="ja-JP" altLang="en-US" sz="3200" dirty="0">
                <a:latin typeface="ＭＳ Ｐゴシック" panose="020B0600070205080204" pitchFamily="50" charset="-128"/>
                <a:ea typeface="ＭＳ Ｐゴシック" panose="020B0600070205080204" pitchFamily="50" charset="-128"/>
              </a:rPr>
              <a:t>項の一部。</a:t>
            </a:r>
          </a:p>
          <a:p>
            <a:pPr>
              <a:buNone/>
            </a:pPr>
            <a:r>
              <a:rPr lang="ja-JP" altLang="en-US" sz="3200" dirty="0">
                <a:latin typeface="ＭＳ Ｐゴシック" panose="020B0600070205080204" pitchFamily="50" charset="-128"/>
                <a:ea typeface="ＭＳ Ｐゴシック" panose="020B0600070205080204" pitchFamily="50" charset="-128"/>
              </a:rPr>
              <a:t>　全てではない。</a:t>
            </a:r>
          </a:p>
          <a:p>
            <a:pPr eaLnBrk="1" hangingPunct="1">
              <a:buFontTx/>
              <a:buNone/>
            </a:pPr>
            <a:endParaRPr lang="ja-JP" altLang="en-US" sz="3200" dirty="0">
              <a:latin typeface="ＭＳ Ｐゴシック" panose="020B0600070205080204" pitchFamily="50" charset="-128"/>
              <a:ea typeface="ＭＳ Ｐゴシック" panose="020B0600070205080204" pitchFamily="50" charset="-128"/>
            </a:endParaRPr>
          </a:p>
          <a:p>
            <a:pPr eaLnBrk="1" hangingPunct="1">
              <a:buFontTx/>
              <a:buNone/>
            </a:pPr>
            <a:endParaRPr lang="ja-JP" altLang="en-US" sz="7000" dirty="0"/>
          </a:p>
          <a:p>
            <a:pPr eaLnBrk="1" hangingPunct="1">
              <a:buFontTx/>
              <a:buNone/>
            </a:pPr>
            <a:endParaRPr lang="en-US" altLang="ja-JP" dirty="0"/>
          </a:p>
        </p:txBody>
      </p:sp>
      <p:sp>
        <p:nvSpPr>
          <p:cNvPr id="82950" name="Rectangle 6">
            <a:extLst>
              <a:ext uri="{FF2B5EF4-FFF2-40B4-BE49-F238E27FC236}">
                <a16:creationId xmlns:a16="http://schemas.microsoft.com/office/drawing/2014/main" id="{86099308-0A70-4C18-80C1-6CBAB85887E7}"/>
              </a:ext>
            </a:extLst>
          </p:cNvPr>
          <p:cNvSpPr>
            <a:spLocks noGrp="1" noChangeArrowheads="1"/>
          </p:cNvSpPr>
          <p:nvPr>
            <p:ph sz="half" idx="2"/>
          </p:nvPr>
        </p:nvSpPr>
        <p:spPr>
          <a:xfrm>
            <a:off x="6335486" y="1227827"/>
            <a:ext cx="5181600" cy="889336"/>
          </a:xfrm>
        </p:spPr>
        <p:txBody>
          <a:bodyPr>
            <a:noAutofit/>
          </a:bodyPr>
          <a:lstStyle/>
          <a:p>
            <a:pPr eaLnBrk="1" hangingPunct="1">
              <a:buFontTx/>
              <a:buNone/>
            </a:pPr>
            <a:r>
              <a:rPr lang="ja-JP" altLang="en-US" sz="3200" dirty="0">
                <a:latin typeface="ＭＳ Ｐゴシック" panose="020B0600070205080204" pitchFamily="50" charset="-128"/>
                <a:ea typeface="ＭＳ Ｐゴシック" panose="020B0600070205080204" pitchFamily="50" charset="-128"/>
              </a:rPr>
              <a:t>本人</a:t>
            </a:r>
          </a:p>
          <a:p>
            <a:pPr eaLnBrk="1" hangingPunct="1">
              <a:buFontTx/>
              <a:buNone/>
            </a:pPr>
            <a:r>
              <a:rPr lang="ja-JP" altLang="en-US" sz="3200" dirty="0">
                <a:latin typeface="ＭＳ Ｐゴシック" panose="020B0600070205080204" pitchFamily="50" charset="-128"/>
                <a:ea typeface="ＭＳ Ｐゴシック" panose="020B0600070205080204" pitchFamily="50" charset="-128"/>
              </a:rPr>
              <a:t>○取消権</a:t>
            </a:r>
          </a:p>
          <a:p>
            <a:pPr eaLnBrk="1" hangingPunct="1">
              <a:buFontTx/>
              <a:buNone/>
            </a:pPr>
            <a:r>
              <a:rPr lang="ja-JP" altLang="en-US" sz="3200" dirty="0">
                <a:latin typeface="ＭＳ Ｐゴシック" panose="020B0600070205080204" pitchFamily="50" charset="-128"/>
                <a:ea typeface="ＭＳ Ｐゴシック" panose="020B0600070205080204" pitchFamily="50" charset="-128"/>
              </a:rPr>
              <a:t>保護者（補助人）</a:t>
            </a:r>
            <a:endParaRPr lang="ja-JP" altLang="en-US" sz="3200" dirty="0">
              <a:solidFill>
                <a:srgbClr val="FF0000"/>
              </a:solidFill>
              <a:latin typeface="ＭＳ Ｐゴシック" panose="020B0600070205080204" pitchFamily="50" charset="-128"/>
              <a:ea typeface="ＭＳ Ｐゴシック" panose="020B0600070205080204" pitchFamily="50" charset="-128"/>
            </a:endParaRPr>
          </a:p>
          <a:p>
            <a:pPr eaLnBrk="1" hangingPunct="1">
              <a:buFontTx/>
              <a:buNone/>
            </a:pPr>
            <a:r>
              <a:rPr lang="ja-JP" altLang="en-US" sz="3200" dirty="0">
                <a:solidFill>
                  <a:srgbClr val="FF0000"/>
                </a:solidFill>
                <a:latin typeface="ＭＳ Ｐゴシック" panose="020B0600070205080204" pitchFamily="50" charset="-128"/>
                <a:ea typeface="ＭＳ Ｐゴシック" panose="020B0600070205080204" pitchFamily="50" charset="-128"/>
              </a:rPr>
              <a:t>●同意権（付与の審判）</a:t>
            </a:r>
          </a:p>
          <a:p>
            <a:pPr eaLnBrk="1" hangingPunct="1">
              <a:buFontTx/>
              <a:buNone/>
            </a:pPr>
            <a:r>
              <a:rPr lang="ja-JP" altLang="en-US" sz="3200" dirty="0">
                <a:latin typeface="ＭＳ Ｐゴシック" panose="020B0600070205080204" pitchFamily="50" charset="-128"/>
                <a:ea typeface="ＭＳ Ｐゴシック" panose="020B0600070205080204" pitchFamily="50" charset="-128"/>
              </a:rPr>
              <a:t>◎取消権</a:t>
            </a:r>
          </a:p>
          <a:p>
            <a:pPr eaLnBrk="1" hangingPunct="1">
              <a:buFontTx/>
              <a:buNone/>
            </a:pPr>
            <a:r>
              <a:rPr lang="ja-JP" altLang="en-US" sz="3200" dirty="0">
                <a:latin typeface="ＭＳ Ｐゴシック" panose="020B0600070205080204" pitchFamily="50" charset="-128"/>
                <a:ea typeface="ＭＳ Ｐゴシック" panose="020B0600070205080204" pitchFamily="50" charset="-128"/>
              </a:rPr>
              <a:t>○追認権</a:t>
            </a:r>
          </a:p>
          <a:p>
            <a:pPr eaLnBrk="1" hangingPunct="1">
              <a:buFontTx/>
              <a:buNone/>
            </a:pPr>
            <a:r>
              <a:rPr lang="ja-JP" altLang="en-US" sz="3200" dirty="0">
                <a:solidFill>
                  <a:srgbClr val="FF0000"/>
                </a:solidFill>
                <a:latin typeface="ＭＳ Ｐゴシック" panose="020B0600070205080204" pitchFamily="50" charset="-128"/>
                <a:ea typeface="ＭＳ Ｐゴシック" panose="020B0600070205080204" pitchFamily="50" charset="-128"/>
              </a:rPr>
              <a:t>●代理権（付与の審判）</a:t>
            </a:r>
          </a:p>
        </p:txBody>
      </p:sp>
      <p:pic>
        <p:nvPicPr>
          <p:cNvPr id="82951" name="Picture 7" descr="MMj02836000000[1]">
            <a:extLst>
              <a:ext uri="{FF2B5EF4-FFF2-40B4-BE49-F238E27FC236}">
                <a16:creationId xmlns:a16="http://schemas.microsoft.com/office/drawing/2014/main" id="{E1C0F3CB-8BD2-47CD-90B5-CA445F9297A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51086" y="2805003"/>
            <a:ext cx="23399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Line 8">
            <a:extLst>
              <a:ext uri="{FF2B5EF4-FFF2-40B4-BE49-F238E27FC236}">
                <a16:creationId xmlns:a16="http://schemas.microsoft.com/office/drawing/2014/main" id="{F63B4548-21B4-494B-9FB8-388B485BF8B6}"/>
              </a:ext>
            </a:extLst>
          </p:cNvPr>
          <p:cNvSpPr>
            <a:spLocks noChangeShapeType="1"/>
          </p:cNvSpPr>
          <p:nvPr/>
        </p:nvSpPr>
        <p:spPr bwMode="auto">
          <a:xfrm>
            <a:off x="6142039" y="2909435"/>
            <a:ext cx="36734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cxnSp>
        <p:nvCxnSpPr>
          <p:cNvPr id="3" name="直線コネクタ 2">
            <a:extLst>
              <a:ext uri="{FF2B5EF4-FFF2-40B4-BE49-F238E27FC236}">
                <a16:creationId xmlns:a16="http://schemas.microsoft.com/office/drawing/2014/main" id="{8FFC2FCF-6441-4C8F-8089-4ACE6C8787F9}"/>
              </a:ext>
            </a:extLst>
          </p:cNvPr>
          <p:cNvCxnSpPr>
            <a:cxnSpLocks/>
          </p:cNvCxnSpPr>
          <p:nvPr/>
        </p:nvCxnSpPr>
        <p:spPr>
          <a:xfrm>
            <a:off x="1309461" y="2909435"/>
            <a:ext cx="265293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DC6021DA-B3E8-4EC3-96B0-85F2BCB672E5}"/>
              </a:ext>
            </a:extLst>
          </p:cNvPr>
          <p:cNvCxnSpPr/>
          <p:nvPr/>
        </p:nvCxnSpPr>
        <p:spPr>
          <a:xfrm>
            <a:off x="4906963" y="21336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41F68A0-F208-4E19-8BE0-672BC681CAFB}"/>
              </a:ext>
            </a:extLst>
          </p:cNvPr>
          <p:cNvCxnSpPr/>
          <p:nvPr/>
        </p:nvCxnSpPr>
        <p:spPr>
          <a:xfrm>
            <a:off x="5059363" y="2286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23FB07E-522A-42BC-B8CD-A5440E6B961B}"/>
              </a:ext>
            </a:extLst>
          </p:cNvPr>
          <p:cNvCxnSpPr>
            <a:cxnSpLocks/>
          </p:cNvCxnSpPr>
          <p:nvPr/>
        </p:nvCxnSpPr>
        <p:spPr>
          <a:xfrm>
            <a:off x="1309461" y="3429000"/>
            <a:ext cx="214935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925E1E11-16C4-4374-AEA0-671908F8A68C}"/>
              </a:ext>
            </a:extLst>
          </p:cNvPr>
          <p:cNvSpPr/>
          <p:nvPr/>
        </p:nvSpPr>
        <p:spPr>
          <a:xfrm>
            <a:off x="1243775" y="3644903"/>
            <a:ext cx="3226932" cy="69668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rPr>
              <a:t>本人の同意必要</a:t>
            </a:r>
          </a:p>
        </p:txBody>
      </p:sp>
      <p:sp>
        <p:nvSpPr>
          <p:cNvPr id="2" name="矢印: 折線 1">
            <a:extLst>
              <a:ext uri="{FF2B5EF4-FFF2-40B4-BE49-F238E27FC236}">
                <a16:creationId xmlns:a16="http://schemas.microsoft.com/office/drawing/2014/main" id="{23CE818D-2CFC-4F06-B3D9-C9E9D44E1ED6}"/>
              </a:ext>
            </a:extLst>
          </p:cNvPr>
          <p:cNvSpPr/>
          <p:nvPr/>
        </p:nvSpPr>
        <p:spPr>
          <a:xfrm rot="10800000">
            <a:off x="8332741" y="3429000"/>
            <a:ext cx="796605" cy="792273"/>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2951"/>
                                        </p:tgtEl>
                                        <p:attrNameLst>
                                          <p:attrName>style.visibility</p:attrName>
                                        </p:attrNameLst>
                                      </p:cBhvr>
                                      <p:to>
                                        <p:strVal val="visible"/>
                                      </p:to>
                                    </p:set>
                                    <p:animEffect transition="in" filter="barn(inVertical)">
                                      <p:cBhvr>
                                        <p:cTn id="27" dur="500"/>
                                        <p:tgtEl>
                                          <p:spTgt spid="8295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7"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91C14A-12D9-46D0-B663-7032FE324BD5}"/>
              </a:ext>
            </a:extLst>
          </p:cNvPr>
          <p:cNvSpPr>
            <a:spLocks noGrp="1"/>
          </p:cNvSpPr>
          <p:nvPr>
            <p:ph type="title"/>
          </p:nvPr>
        </p:nvSpPr>
        <p:spPr>
          <a:xfrm>
            <a:off x="838200" y="250168"/>
            <a:ext cx="10515600" cy="777122"/>
          </a:xfrm>
          <a:solidFill>
            <a:schemeClr val="tx1"/>
          </a:solidFill>
        </p:spPr>
        <p:txBody>
          <a:bodyPr/>
          <a:lstStyle/>
          <a:p>
            <a:r>
              <a:rPr kumimoji="1" lang="ja-JP" altLang="en-US" dirty="0">
                <a:solidFill>
                  <a:schemeClr val="bg1"/>
                </a:solidFill>
                <a:latin typeface="HGSｺﾞｼｯｸM" panose="020B0600000000000000" pitchFamily="50" charset="-128"/>
                <a:ea typeface="HGSｺﾞｼｯｸM" panose="020B0600000000000000" pitchFamily="50" charset="-128"/>
              </a:rPr>
              <a:t>　　　　　</a:t>
            </a:r>
            <a:r>
              <a:rPr lang="en-US" altLang="ja-JP" dirty="0">
                <a:solidFill>
                  <a:schemeClr val="bg1"/>
                </a:solidFill>
                <a:latin typeface="HGPｺﾞｼｯｸE" panose="020B0900000000000000" pitchFamily="50" charset="-128"/>
                <a:ea typeface="HGPｺﾞｼｯｸE" panose="020B0900000000000000" pitchFamily="50" charset="-128"/>
              </a:rPr>
              <a:t>P22</a:t>
            </a:r>
            <a:r>
              <a:rPr lang="en-US" altLang="ja-JP" dirty="0">
                <a:solidFill>
                  <a:schemeClr val="bg1"/>
                </a:solidFill>
                <a:latin typeface="HGSｺﾞｼｯｸM" panose="020B0600000000000000" pitchFamily="50" charset="-128"/>
                <a:ea typeface="HGSｺﾞｼｯｸM" panose="020B0600000000000000" pitchFamily="50" charset="-128"/>
              </a:rPr>
              <a:t> </a:t>
            </a:r>
            <a:r>
              <a:rPr kumimoji="1" lang="ja-JP" altLang="en-US" dirty="0">
                <a:solidFill>
                  <a:schemeClr val="bg1"/>
                </a:solidFill>
                <a:latin typeface="HGPｺﾞｼｯｸE" panose="020B0900000000000000" pitchFamily="50" charset="-128"/>
                <a:ea typeface="HGPｺﾞｼｯｸE" panose="020B0900000000000000" pitchFamily="50" charset="-128"/>
              </a:rPr>
              <a:t>制限行為能力者</a:t>
            </a:r>
          </a:p>
        </p:txBody>
      </p:sp>
      <p:graphicFrame>
        <p:nvGraphicFramePr>
          <p:cNvPr id="4" name="コンテンツ プレースホルダー 3">
            <a:extLst>
              <a:ext uri="{FF2B5EF4-FFF2-40B4-BE49-F238E27FC236}">
                <a16:creationId xmlns:a16="http://schemas.microsoft.com/office/drawing/2014/main" id="{351B2FA2-6EBC-4240-9AA6-1389DE1F022B}"/>
              </a:ext>
            </a:extLst>
          </p:cNvPr>
          <p:cNvGraphicFramePr>
            <a:graphicFrameLocks noGrp="1"/>
          </p:cNvGraphicFramePr>
          <p:nvPr>
            <p:ph idx="1"/>
            <p:extLst>
              <p:ext uri="{D42A27DB-BD31-4B8C-83A1-F6EECF244321}">
                <p14:modId xmlns:p14="http://schemas.microsoft.com/office/powerpoint/2010/main" val="1682226255"/>
              </p:ext>
            </p:extLst>
          </p:nvPr>
        </p:nvGraphicFramePr>
        <p:xfrm>
          <a:off x="838200" y="1126546"/>
          <a:ext cx="10515600" cy="5210354"/>
        </p:xfrm>
        <a:graphic>
          <a:graphicData uri="http://schemas.openxmlformats.org/drawingml/2006/table">
            <a:tbl>
              <a:tblPr firstRow="1" firstCol="1" bandRow="1">
                <a:tableStyleId>{5C22544A-7EE6-4342-B048-85BDC9FD1C3A}</a:tableStyleId>
              </a:tblPr>
              <a:tblGrid>
                <a:gridCol w="2029917">
                  <a:extLst>
                    <a:ext uri="{9D8B030D-6E8A-4147-A177-3AD203B41FA5}">
                      <a16:colId xmlns:a16="http://schemas.microsoft.com/office/drawing/2014/main" val="3643703924"/>
                    </a:ext>
                  </a:extLst>
                </a:gridCol>
                <a:gridCol w="2652788">
                  <a:extLst>
                    <a:ext uri="{9D8B030D-6E8A-4147-A177-3AD203B41FA5}">
                      <a16:colId xmlns:a16="http://schemas.microsoft.com/office/drawing/2014/main" val="2376538681"/>
                    </a:ext>
                  </a:extLst>
                </a:gridCol>
                <a:gridCol w="2879524">
                  <a:extLst>
                    <a:ext uri="{9D8B030D-6E8A-4147-A177-3AD203B41FA5}">
                      <a16:colId xmlns:a16="http://schemas.microsoft.com/office/drawing/2014/main" val="3092822017"/>
                    </a:ext>
                  </a:extLst>
                </a:gridCol>
                <a:gridCol w="2953371">
                  <a:extLst>
                    <a:ext uri="{9D8B030D-6E8A-4147-A177-3AD203B41FA5}">
                      <a16:colId xmlns:a16="http://schemas.microsoft.com/office/drawing/2014/main" val="171371304"/>
                    </a:ext>
                  </a:extLst>
                </a:gridCol>
              </a:tblGrid>
              <a:tr h="317988">
                <a:tc>
                  <a:txBody>
                    <a:bodyPr/>
                    <a:lstStyle/>
                    <a:p>
                      <a:pPr algn="ctr">
                        <a:spcAft>
                          <a:spcPts val="0"/>
                        </a:spcAft>
                        <a:tabLst>
                          <a:tab pos="114300" algn="l"/>
                          <a:tab pos="1543685" algn="l"/>
                          <a:tab pos="4591050" algn="l"/>
                        </a:tabLst>
                      </a:pPr>
                      <a:r>
                        <a:rPr lang="en-US" sz="900" kern="100">
                          <a:effectLst/>
                        </a:rPr>
                        <a:t> </a:t>
                      </a:r>
                      <a:endParaRPr lang="ja-JP" sz="900"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40640" algn="ctr">
                        <a:spcAft>
                          <a:spcPts val="0"/>
                        </a:spcAft>
                        <a:tabLst>
                          <a:tab pos="114300" algn="l"/>
                          <a:tab pos="4572000" algn="l"/>
                          <a:tab pos="4591050" algn="l"/>
                        </a:tabLst>
                      </a:pPr>
                      <a:r>
                        <a:rPr lang="ja-JP" sz="1800" kern="100" dirty="0">
                          <a:effectLst/>
                        </a:rPr>
                        <a:t>被　補　助　人</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40640" algn="ctr">
                        <a:spcAft>
                          <a:spcPts val="0"/>
                        </a:spcAft>
                        <a:tabLst>
                          <a:tab pos="114300" algn="l"/>
                          <a:tab pos="4572000" algn="l"/>
                          <a:tab pos="4591050" algn="l"/>
                        </a:tabLst>
                      </a:pPr>
                      <a:r>
                        <a:rPr lang="ja-JP" sz="1800" kern="100">
                          <a:effectLst/>
                        </a:rPr>
                        <a:t>被　保　佐　人</a:t>
                      </a:r>
                      <a:endParaRPr lang="ja-JP" sz="1800"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40640" algn="ctr">
                        <a:spcAft>
                          <a:spcPts val="0"/>
                        </a:spcAft>
                        <a:tabLst>
                          <a:tab pos="114300" algn="l"/>
                          <a:tab pos="4572000" algn="l"/>
                          <a:tab pos="4591050" algn="l"/>
                        </a:tabLst>
                      </a:pPr>
                      <a:r>
                        <a:rPr lang="ja-JP" sz="1800" kern="100">
                          <a:effectLst/>
                        </a:rPr>
                        <a:t>成年被後見人</a:t>
                      </a:r>
                      <a:endParaRPr lang="ja-JP" sz="1800"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717184629"/>
                  </a:ext>
                </a:extLst>
              </a:tr>
              <a:tr h="953967">
                <a:tc>
                  <a:txBody>
                    <a:bodyPr/>
                    <a:lstStyle/>
                    <a:p>
                      <a:pPr algn="ctr">
                        <a:spcAft>
                          <a:spcPts val="0"/>
                        </a:spcAft>
                      </a:pPr>
                      <a:r>
                        <a:rPr lang="ja-JP" sz="1800" kern="100" dirty="0">
                          <a:effectLst/>
                        </a:rPr>
                        <a:t>内　容</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tabLst>
                          <a:tab pos="4572000" algn="l"/>
                        </a:tabLst>
                      </a:pPr>
                      <a:r>
                        <a:rPr lang="ja-JP" sz="1800" b="1" kern="100" dirty="0">
                          <a:effectLst/>
                        </a:rPr>
                        <a:t>精神上の障害により事理を弁識する</a:t>
                      </a:r>
                      <a:r>
                        <a:rPr lang="ja-JP" sz="1800" b="1" u="sng" kern="100" dirty="0">
                          <a:effectLst/>
                        </a:rPr>
                        <a:t>能力が</a:t>
                      </a:r>
                      <a:r>
                        <a:rPr lang="ja-JP" sz="1800" b="1" u="sng" kern="100" dirty="0">
                          <a:effectLst/>
                          <a:highlight>
                            <a:srgbClr val="FFFF00"/>
                          </a:highlight>
                        </a:rPr>
                        <a:t>不十分</a:t>
                      </a:r>
                      <a:r>
                        <a:rPr lang="ja-JP" sz="1800" b="1" u="sng" kern="100" dirty="0">
                          <a:effectLst/>
                        </a:rPr>
                        <a:t>な者</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tabLst>
                          <a:tab pos="114300" algn="l"/>
                          <a:tab pos="4572000" algn="l"/>
                        </a:tabLst>
                      </a:pPr>
                      <a:r>
                        <a:rPr lang="ja-JP" sz="1800" b="1" kern="100" dirty="0">
                          <a:effectLst/>
                        </a:rPr>
                        <a:t>精神上の障害により事理を弁識する</a:t>
                      </a:r>
                      <a:r>
                        <a:rPr lang="ja-JP" sz="1800" b="1" u="sng" kern="100" dirty="0">
                          <a:effectLst/>
                        </a:rPr>
                        <a:t>能力が</a:t>
                      </a:r>
                      <a:r>
                        <a:rPr lang="ja-JP" sz="1800" b="1" u="sng" kern="100" dirty="0">
                          <a:effectLst/>
                          <a:highlight>
                            <a:srgbClr val="FFFF00"/>
                          </a:highlight>
                        </a:rPr>
                        <a:t>著しく不十分</a:t>
                      </a:r>
                      <a:r>
                        <a:rPr lang="ja-JP" sz="1800" b="1" u="sng" kern="100" dirty="0">
                          <a:effectLst/>
                        </a:rPr>
                        <a:t>な者</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tabLst>
                          <a:tab pos="114300" algn="l"/>
                          <a:tab pos="4572000" algn="l"/>
                        </a:tabLst>
                      </a:pPr>
                      <a:r>
                        <a:rPr lang="ja-JP" sz="1800" b="1" kern="100" dirty="0">
                          <a:effectLst/>
                        </a:rPr>
                        <a:t>精神上の障害により</a:t>
                      </a:r>
                      <a:r>
                        <a:rPr lang="ja-JP" altLang="en-US" sz="1800" b="1" kern="100" dirty="0">
                          <a:effectLst/>
                        </a:rPr>
                        <a:t>事理</a:t>
                      </a:r>
                      <a:r>
                        <a:rPr lang="ja-JP" sz="1800" b="1" kern="100" dirty="0">
                          <a:effectLst/>
                        </a:rPr>
                        <a:t>を弁識する</a:t>
                      </a:r>
                      <a:r>
                        <a:rPr lang="ja-JP" sz="1800" b="1" u="sng" kern="100" dirty="0">
                          <a:effectLst/>
                        </a:rPr>
                        <a:t>能力を</a:t>
                      </a:r>
                      <a:r>
                        <a:rPr lang="ja-JP" sz="1800" b="1" u="sng" kern="100" dirty="0">
                          <a:effectLst/>
                          <a:highlight>
                            <a:srgbClr val="FFFF00"/>
                          </a:highlight>
                        </a:rPr>
                        <a:t>欠く状況</a:t>
                      </a:r>
                      <a:r>
                        <a:rPr lang="ja-JP" sz="1800" b="1" u="sng" kern="100" dirty="0">
                          <a:effectLst/>
                        </a:rPr>
                        <a:t>にある者</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334014014"/>
                  </a:ext>
                </a:extLst>
              </a:tr>
              <a:tr h="338268">
                <a:tc>
                  <a:txBody>
                    <a:bodyPr/>
                    <a:lstStyle/>
                    <a:p>
                      <a:pPr algn="ctr">
                        <a:spcAft>
                          <a:spcPts val="0"/>
                        </a:spcAft>
                        <a:tabLst>
                          <a:tab pos="90170" algn="l"/>
                          <a:tab pos="1543685" algn="l"/>
                        </a:tabLst>
                      </a:pPr>
                      <a:r>
                        <a:rPr lang="ja-JP" sz="1800" kern="100" dirty="0">
                          <a:effectLst/>
                        </a:rPr>
                        <a:t>審　判</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rPr>
                        <a:t>本人の</a:t>
                      </a:r>
                      <a:r>
                        <a:rPr lang="ja-JP" sz="1800" b="1" kern="100" dirty="0">
                          <a:effectLst/>
                          <a:highlight>
                            <a:srgbClr val="FFFF00"/>
                          </a:highlight>
                        </a:rPr>
                        <a:t>同意が必要</a:t>
                      </a:r>
                      <a:endParaRPr lang="ja-JP" sz="1800" b="1" kern="100" dirty="0">
                        <a:effectLst/>
                        <a:highlight>
                          <a:srgbClr val="FFFF00"/>
                        </a:highligh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21590" algn="ctr">
                        <a:spcAft>
                          <a:spcPts val="0"/>
                        </a:spcAft>
                      </a:pPr>
                      <a:r>
                        <a:rPr lang="ja-JP" sz="1800" b="1" kern="100" dirty="0">
                          <a:effectLst/>
                        </a:rPr>
                        <a:t>本人の同意は不要</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a:effectLst/>
                        </a:rPr>
                        <a:t>本人の同意は不要</a:t>
                      </a:r>
                      <a:endParaRPr lang="ja-JP" sz="1800" b="1"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2357695348"/>
                  </a:ext>
                </a:extLst>
              </a:tr>
              <a:tr h="335269">
                <a:tc>
                  <a:txBody>
                    <a:bodyPr/>
                    <a:lstStyle/>
                    <a:p>
                      <a:pPr algn="ctr">
                        <a:spcAft>
                          <a:spcPts val="0"/>
                        </a:spcAft>
                        <a:tabLst>
                          <a:tab pos="114300" algn="l"/>
                          <a:tab pos="1543685" algn="l"/>
                        </a:tabLst>
                      </a:pPr>
                      <a:r>
                        <a:rPr lang="ja-JP" sz="1800" kern="100" dirty="0">
                          <a:effectLst/>
                        </a:rPr>
                        <a:t>保護者</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rPr>
                        <a:t>補助人</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rPr>
                        <a:t>保佐人</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a:effectLst/>
                        </a:rPr>
                        <a:t>　成年後見人</a:t>
                      </a:r>
                      <a:endParaRPr lang="ja-JP" sz="1800" b="1"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677853259"/>
                  </a:ext>
                </a:extLst>
              </a:tr>
              <a:tr h="953967">
                <a:tc>
                  <a:txBody>
                    <a:bodyPr/>
                    <a:lstStyle/>
                    <a:p>
                      <a:pPr algn="ctr">
                        <a:spcAft>
                          <a:spcPts val="0"/>
                        </a:spcAft>
                        <a:tabLst>
                          <a:tab pos="114300" algn="l"/>
                          <a:tab pos="1543685" algn="l"/>
                        </a:tabLst>
                      </a:pPr>
                      <a:r>
                        <a:rPr lang="ja-JP" sz="1800" kern="100" dirty="0">
                          <a:effectLst/>
                        </a:rPr>
                        <a:t>取消権の範囲</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pPr>
                      <a:r>
                        <a:rPr lang="ja-JP" sz="1800" b="1" kern="100" dirty="0">
                          <a:effectLst/>
                          <a:highlight>
                            <a:srgbClr val="FFFF00"/>
                          </a:highlight>
                        </a:rPr>
                        <a:t>当事者が申し出た範囲内</a:t>
                      </a:r>
                      <a:r>
                        <a:rPr lang="ja-JP" sz="1800" b="1" kern="100" dirty="0">
                          <a:effectLst/>
                        </a:rPr>
                        <a:t>で家庭裁判所が定める特定の法律行為</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pPr>
                      <a:r>
                        <a:rPr lang="ja-JP" sz="1800" b="1" kern="100" dirty="0">
                          <a:effectLst/>
                          <a:highlight>
                            <a:srgbClr val="FFFF00"/>
                          </a:highlight>
                        </a:rPr>
                        <a:t>民法第１３条１項</a:t>
                      </a:r>
                      <a:r>
                        <a:rPr lang="ja-JP" sz="1800" b="1" kern="100" dirty="0">
                          <a:effectLst/>
                        </a:rPr>
                        <a:t>の各号左欄の</a:t>
                      </a:r>
                      <a:r>
                        <a:rPr lang="ja-JP" altLang="en-US" sz="1800" b="1" kern="100" dirty="0">
                          <a:effectLst/>
                        </a:rPr>
                        <a:t>内容</a:t>
                      </a:r>
                      <a:r>
                        <a:rPr lang="ja-JP" sz="1800" b="1" kern="100" dirty="0">
                          <a:effectLst/>
                        </a:rPr>
                        <a:t>　　　　　　</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pPr>
                      <a:r>
                        <a:rPr lang="ja-JP" sz="1800" b="1" kern="100" dirty="0">
                          <a:effectLst/>
                        </a:rPr>
                        <a:t>日用品の購入等、</a:t>
                      </a:r>
                      <a:r>
                        <a:rPr lang="ja-JP" sz="1800" b="1" kern="100" dirty="0">
                          <a:effectLst/>
                          <a:highlight>
                            <a:srgbClr val="FFFF00"/>
                          </a:highlight>
                        </a:rPr>
                        <a:t>日常生活に関する行為以外の行為</a:t>
                      </a:r>
                      <a:endParaRPr lang="ja-JP" sz="1800" b="1" kern="100" dirty="0">
                        <a:effectLst/>
                        <a:highlight>
                          <a:srgbClr val="FFFF00"/>
                        </a:highligh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3791451494"/>
                  </a:ext>
                </a:extLst>
              </a:tr>
              <a:tr h="385649">
                <a:tc>
                  <a:txBody>
                    <a:bodyPr/>
                    <a:lstStyle/>
                    <a:p>
                      <a:pPr algn="ctr">
                        <a:spcAft>
                          <a:spcPts val="0"/>
                        </a:spcAft>
                        <a:tabLst>
                          <a:tab pos="114300" algn="l"/>
                          <a:tab pos="1543685" algn="l"/>
                        </a:tabLst>
                      </a:pPr>
                      <a:r>
                        <a:rPr lang="ja-JP" sz="1800" kern="100" dirty="0">
                          <a:effectLst/>
                        </a:rPr>
                        <a:t>同意権</a:t>
                      </a:r>
                      <a:r>
                        <a:rPr lang="ja-JP" altLang="en-US" sz="1800" kern="100" dirty="0">
                          <a:effectLst/>
                        </a:rPr>
                        <a:t>の範囲</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highlight>
                            <a:srgbClr val="FFFF00"/>
                          </a:highlight>
                        </a:rPr>
                        <a:t>取消権の対象と同じ</a:t>
                      </a:r>
                      <a:endParaRPr lang="ja-JP" sz="1800" b="1" kern="100" dirty="0">
                        <a:effectLst/>
                        <a:highlight>
                          <a:srgbClr val="FFFF00"/>
                        </a:highligh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highlight>
                            <a:srgbClr val="FFFF00"/>
                          </a:highlight>
                        </a:rPr>
                        <a:t>取消権の対象と同じ</a:t>
                      </a:r>
                      <a:endParaRPr lang="ja-JP" sz="1800" b="1" kern="100" dirty="0">
                        <a:effectLst/>
                        <a:highlight>
                          <a:srgbClr val="FFFF00"/>
                        </a:highligh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altLang="en-US" sz="1800" b="1" kern="100" dirty="0">
                          <a:effectLst/>
                        </a:rPr>
                        <a:t>なし</a:t>
                      </a:r>
                      <a:r>
                        <a:rPr lang="en-US" sz="1800" b="1" kern="100" dirty="0">
                          <a:effectLst/>
                        </a:rPr>
                        <a:t> </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1994238076"/>
                  </a:ext>
                </a:extLst>
              </a:tr>
              <a:tr h="416836">
                <a:tc>
                  <a:txBody>
                    <a:bodyPr/>
                    <a:lstStyle/>
                    <a:p>
                      <a:pPr algn="ctr">
                        <a:spcAft>
                          <a:spcPts val="0"/>
                        </a:spcAft>
                        <a:tabLst>
                          <a:tab pos="114300" algn="l"/>
                          <a:tab pos="1543685" algn="l"/>
                        </a:tabLst>
                      </a:pPr>
                      <a:r>
                        <a:rPr lang="ja-JP" sz="1800" kern="100" dirty="0">
                          <a:effectLst/>
                        </a:rPr>
                        <a:t>同意権者</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a:effectLst/>
                        </a:rPr>
                        <a:t>補助人</a:t>
                      </a:r>
                      <a:endParaRPr lang="ja-JP" sz="1800" b="1"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rPr>
                        <a:t>保佐人</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en-US" sz="1800" b="1" kern="100" dirty="0">
                          <a:effectLst/>
                        </a:rPr>
                        <a:t> </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3171234442"/>
                  </a:ext>
                </a:extLst>
              </a:tr>
              <a:tr h="413838">
                <a:tc>
                  <a:txBody>
                    <a:bodyPr/>
                    <a:lstStyle/>
                    <a:p>
                      <a:pPr algn="ctr">
                        <a:spcAft>
                          <a:spcPts val="0"/>
                        </a:spcAft>
                        <a:tabLst>
                          <a:tab pos="114300" algn="l"/>
                          <a:tab pos="1543685" algn="l"/>
                        </a:tabLst>
                      </a:pPr>
                      <a:r>
                        <a:rPr lang="ja-JP" sz="1800" kern="100" dirty="0">
                          <a:effectLst/>
                        </a:rPr>
                        <a:t>同意権</a:t>
                      </a:r>
                      <a:r>
                        <a:rPr lang="ja-JP" altLang="en-US" sz="1800" kern="100" dirty="0">
                          <a:effectLst/>
                        </a:rPr>
                        <a:t>の付与</a:t>
                      </a:r>
                      <a:r>
                        <a:rPr lang="ja-JP" sz="1800" kern="100" dirty="0">
                          <a:effectLst/>
                        </a:rPr>
                        <a:t>審判</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highlight>
                            <a:srgbClr val="FFFF00"/>
                          </a:highlight>
                        </a:rPr>
                        <a:t>本人の同意</a:t>
                      </a:r>
                      <a:r>
                        <a:rPr lang="ja-JP" sz="1800" b="1" kern="100" dirty="0">
                          <a:effectLst/>
                        </a:rPr>
                        <a:t>が必要</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21590" algn="ctr">
                        <a:spcAft>
                          <a:spcPts val="0"/>
                        </a:spcAft>
                      </a:pPr>
                      <a:r>
                        <a:rPr lang="ja-JP" sz="1800" b="1" kern="100" dirty="0">
                          <a:effectLst/>
                          <a:highlight>
                            <a:srgbClr val="FFFF00"/>
                          </a:highlight>
                        </a:rPr>
                        <a:t>本人の同意</a:t>
                      </a:r>
                      <a:r>
                        <a:rPr lang="ja-JP" sz="1800" b="1" kern="100" dirty="0">
                          <a:effectLst/>
                        </a:rPr>
                        <a:t>は不要</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en-US" sz="1800" b="1" kern="100" dirty="0">
                          <a:effectLst/>
                        </a:rPr>
                        <a:t> </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3226173138"/>
                  </a:ext>
                </a:extLst>
              </a:tr>
              <a:tr h="707123">
                <a:tc>
                  <a:txBody>
                    <a:bodyPr/>
                    <a:lstStyle/>
                    <a:p>
                      <a:pPr algn="ctr">
                        <a:spcAft>
                          <a:spcPts val="0"/>
                        </a:spcAft>
                        <a:tabLst>
                          <a:tab pos="114300" algn="l"/>
                          <a:tab pos="1543685" algn="l"/>
                        </a:tabLst>
                      </a:pPr>
                      <a:r>
                        <a:rPr lang="ja-JP" sz="1800" kern="100" dirty="0">
                          <a:effectLst/>
                        </a:rPr>
                        <a:t>代理権の範囲</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pPr>
                      <a:r>
                        <a:rPr lang="ja-JP" sz="1800" b="1" kern="100">
                          <a:effectLst/>
                        </a:rPr>
                        <a:t>民第１３条１項の範囲とは限らない</a:t>
                      </a:r>
                      <a:endParaRPr lang="ja-JP" sz="1800" b="1"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21590" algn="just">
                        <a:spcAft>
                          <a:spcPts val="0"/>
                        </a:spcAft>
                      </a:pPr>
                      <a:r>
                        <a:rPr lang="ja-JP" sz="1800" b="1" kern="100" dirty="0">
                          <a:effectLst/>
                          <a:highlight>
                            <a:srgbClr val="FFFF00"/>
                          </a:highlight>
                        </a:rPr>
                        <a:t>当事者が申し出た範囲</a:t>
                      </a:r>
                      <a:r>
                        <a:rPr lang="ja-JP" sz="1800" b="1" kern="100" dirty="0">
                          <a:effectLst/>
                        </a:rPr>
                        <a:t>（第１３条１項）</a:t>
                      </a:r>
                      <a:r>
                        <a:rPr lang="ja-JP" altLang="en-US" sz="1800" b="1" kern="100" dirty="0">
                          <a:effectLst/>
                        </a:rPr>
                        <a:t>の特定のもの</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pPr>
                      <a:r>
                        <a:rPr lang="ja-JP" sz="1800" b="1" kern="100" dirty="0">
                          <a:effectLst/>
                        </a:rPr>
                        <a:t>財産に関するすべての法律行為</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577655338"/>
                  </a:ext>
                </a:extLst>
              </a:tr>
              <a:tr h="387449">
                <a:tc>
                  <a:txBody>
                    <a:bodyPr/>
                    <a:lstStyle/>
                    <a:p>
                      <a:pPr algn="ctr">
                        <a:spcAft>
                          <a:spcPts val="0"/>
                        </a:spcAft>
                        <a:tabLst>
                          <a:tab pos="114300" algn="l"/>
                          <a:tab pos="990600" algn="l"/>
                        </a:tabLst>
                      </a:pPr>
                      <a:r>
                        <a:rPr lang="ja-JP" sz="1800" kern="100" dirty="0">
                          <a:effectLst/>
                        </a:rPr>
                        <a:t>代理権の</a:t>
                      </a:r>
                      <a:r>
                        <a:rPr lang="ja-JP" altLang="en-US" sz="1800" kern="100" dirty="0">
                          <a:effectLst/>
                        </a:rPr>
                        <a:t>付与</a:t>
                      </a:r>
                      <a:r>
                        <a:rPr lang="ja-JP" sz="1800" kern="100" dirty="0">
                          <a:effectLst/>
                        </a:rPr>
                        <a:t>審判</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highlight>
                            <a:srgbClr val="FFFF00"/>
                          </a:highlight>
                        </a:rPr>
                        <a:t>本人の同意</a:t>
                      </a:r>
                      <a:r>
                        <a:rPr lang="ja-JP" sz="1800" b="1" kern="100" dirty="0">
                          <a:effectLst/>
                        </a:rPr>
                        <a:t>が必要</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21590" algn="ctr">
                        <a:spcAft>
                          <a:spcPts val="0"/>
                        </a:spcAft>
                      </a:pPr>
                      <a:r>
                        <a:rPr lang="ja-JP" sz="1800" b="1" kern="100" dirty="0">
                          <a:effectLst/>
                          <a:highlight>
                            <a:srgbClr val="FFFF00"/>
                          </a:highlight>
                        </a:rPr>
                        <a:t>本人の同意</a:t>
                      </a:r>
                      <a:r>
                        <a:rPr lang="ja-JP" sz="1800" b="1" kern="100" dirty="0">
                          <a:effectLst/>
                        </a:rPr>
                        <a:t>が必要</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highlight>
                            <a:srgbClr val="FFFF00"/>
                          </a:highlight>
                        </a:rPr>
                        <a:t>本人の同意は不要</a:t>
                      </a:r>
                      <a:endParaRPr lang="ja-JP" sz="1800" b="1" kern="100" dirty="0">
                        <a:effectLst/>
                        <a:highlight>
                          <a:srgbClr val="FFFF00"/>
                        </a:highligh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1023953595"/>
                  </a:ext>
                </a:extLst>
              </a:tr>
            </a:tbl>
          </a:graphicData>
        </a:graphic>
      </p:graphicFrame>
    </p:spTree>
    <p:extLst>
      <p:ext uri="{BB962C8B-B14F-4D97-AF65-F5344CB8AC3E}">
        <p14:creationId xmlns:p14="http://schemas.microsoft.com/office/powerpoint/2010/main" val="99175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12BD7-AB71-4ADE-9D71-463867B2B80A}"/>
              </a:ext>
            </a:extLst>
          </p:cNvPr>
          <p:cNvSpPr>
            <a:spLocks noGrp="1"/>
          </p:cNvSpPr>
          <p:nvPr>
            <p:ph type="title"/>
          </p:nvPr>
        </p:nvSpPr>
        <p:spPr>
          <a:xfrm>
            <a:off x="521207" y="355588"/>
            <a:ext cx="10972798" cy="708128"/>
          </a:xfrm>
          <a:solidFill>
            <a:schemeClr val="bg2">
              <a:lumMod val="10000"/>
            </a:schemeClr>
          </a:solidFill>
        </p:spPr>
        <p:txBody>
          <a:bodyPr>
            <a:normAutofit fontScale="90000"/>
          </a:bodyPr>
          <a:lstStyle/>
          <a:p>
            <a:pPr algn="ctr"/>
            <a:r>
              <a:rPr kumimoji="1" lang="ja-JP" altLang="en-US" sz="3200" dirty="0">
                <a:latin typeface="HG創英角ｺﾞｼｯｸUB" panose="020B0909000000000000" pitchFamily="49" charset="-128"/>
                <a:ea typeface="HG創英角ｺﾞｼｯｸUB" panose="020B0909000000000000" pitchFamily="49" charset="-128"/>
              </a:rPr>
              <a:t>　</a:t>
            </a:r>
            <a:r>
              <a:rPr kumimoji="1" lang="ja-JP" altLang="en-US" sz="5400" dirty="0">
                <a:solidFill>
                  <a:schemeClr val="bg1"/>
                </a:solidFill>
                <a:latin typeface="ＭＳ Ｐゴシック" panose="020B0600070205080204" pitchFamily="50" charset="-128"/>
                <a:ea typeface="ＭＳ Ｐゴシック" panose="020B0600070205080204" pitchFamily="50" charset="-128"/>
              </a:rPr>
              <a:t>制限行為能力者の保護者の権限</a:t>
            </a:r>
          </a:p>
        </p:txBody>
      </p:sp>
      <p:graphicFrame>
        <p:nvGraphicFramePr>
          <p:cNvPr id="4" name="コンテンツ プレースホルダー 3">
            <a:extLst>
              <a:ext uri="{FF2B5EF4-FFF2-40B4-BE49-F238E27FC236}">
                <a16:creationId xmlns:a16="http://schemas.microsoft.com/office/drawing/2014/main" id="{3DD87633-06D1-482C-805E-B5159C96D3EC}"/>
              </a:ext>
            </a:extLst>
          </p:cNvPr>
          <p:cNvGraphicFramePr>
            <a:graphicFrameLocks noGrp="1"/>
          </p:cNvGraphicFramePr>
          <p:nvPr>
            <p:ph sz="quarter" idx="10"/>
            <p:extLst/>
          </p:nvPr>
        </p:nvGraphicFramePr>
        <p:xfrm>
          <a:off x="521206" y="1443728"/>
          <a:ext cx="11149587" cy="4971520"/>
        </p:xfrm>
        <a:graphic>
          <a:graphicData uri="http://schemas.openxmlformats.org/drawingml/2006/table">
            <a:tbl>
              <a:tblPr firstRow="1" bandRow="1">
                <a:tableStyleId>{5C22544A-7EE6-4342-B048-85BDC9FD1C3A}</a:tableStyleId>
              </a:tblPr>
              <a:tblGrid>
                <a:gridCol w="1989753">
                  <a:extLst>
                    <a:ext uri="{9D8B030D-6E8A-4147-A177-3AD203B41FA5}">
                      <a16:colId xmlns:a16="http://schemas.microsoft.com/office/drawing/2014/main" val="3278826769"/>
                    </a:ext>
                  </a:extLst>
                </a:gridCol>
                <a:gridCol w="1769424">
                  <a:extLst>
                    <a:ext uri="{9D8B030D-6E8A-4147-A177-3AD203B41FA5}">
                      <a16:colId xmlns:a16="http://schemas.microsoft.com/office/drawing/2014/main" val="2992209988"/>
                    </a:ext>
                  </a:extLst>
                </a:gridCol>
                <a:gridCol w="1830546">
                  <a:extLst>
                    <a:ext uri="{9D8B030D-6E8A-4147-A177-3AD203B41FA5}">
                      <a16:colId xmlns:a16="http://schemas.microsoft.com/office/drawing/2014/main" val="4087259277"/>
                    </a:ext>
                  </a:extLst>
                </a:gridCol>
                <a:gridCol w="1853288">
                  <a:extLst>
                    <a:ext uri="{9D8B030D-6E8A-4147-A177-3AD203B41FA5}">
                      <a16:colId xmlns:a16="http://schemas.microsoft.com/office/drawing/2014/main" val="701399673"/>
                    </a:ext>
                  </a:extLst>
                </a:gridCol>
                <a:gridCol w="1458181">
                  <a:extLst>
                    <a:ext uri="{9D8B030D-6E8A-4147-A177-3AD203B41FA5}">
                      <a16:colId xmlns:a16="http://schemas.microsoft.com/office/drawing/2014/main" val="3610969154"/>
                    </a:ext>
                  </a:extLst>
                </a:gridCol>
                <a:gridCol w="2248395">
                  <a:extLst>
                    <a:ext uri="{9D8B030D-6E8A-4147-A177-3AD203B41FA5}">
                      <a16:colId xmlns:a16="http://schemas.microsoft.com/office/drawing/2014/main" val="2945011545"/>
                    </a:ext>
                  </a:extLst>
                </a:gridCol>
              </a:tblGrid>
              <a:tr h="552105">
                <a:tc>
                  <a:txBody>
                    <a:bodyPr/>
                    <a:lstStyle/>
                    <a:p>
                      <a:pPr algn="ctr"/>
                      <a:r>
                        <a:rPr lang="ja-JP" altLang="en-US" sz="2000" dirty="0"/>
                        <a:t>制限行為能力者</a:t>
                      </a:r>
                    </a:p>
                  </a:txBody>
                  <a:tcPr anchor="ctr"/>
                </a:tc>
                <a:tc>
                  <a:txBody>
                    <a:bodyPr/>
                    <a:lstStyle/>
                    <a:p>
                      <a:pPr algn="ctr">
                        <a:lnSpc>
                          <a:spcPct val="150000"/>
                        </a:lnSpc>
                      </a:pPr>
                      <a:r>
                        <a:rPr lang="ja-JP" altLang="en-US" sz="2400" dirty="0"/>
                        <a:t>保護者</a:t>
                      </a:r>
                    </a:p>
                  </a:txBody>
                  <a:tcPr anchor="ctr"/>
                </a:tc>
                <a:tc>
                  <a:txBody>
                    <a:bodyPr/>
                    <a:lstStyle/>
                    <a:p>
                      <a:pPr algn="ctr">
                        <a:lnSpc>
                          <a:spcPct val="150000"/>
                        </a:lnSpc>
                      </a:pPr>
                      <a:r>
                        <a:rPr lang="ja-JP" altLang="en-US" sz="2400" dirty="0"/>
                        <a:t>同意権</a:t>
                      </a:r>
                    </a:p>
                  </a:txBody>
                  <a:tcPr anchor="ctr"/>
                </a:tc>
                <a:tc>
                  <a:txBody>
                    <a:bodyPr/>
                    <a:lstStyle/>
                    <a:p>
                      <a:pPr algn="ctr">
                        <a:lnSpc>
                          <a:spcPct val="150000"/>
                        </a:lnSpc>
                      </a:pPr>
                      <a:r>
                        <a:rPr lang="ja-JP" altLang="en-US" sz="2400" dirty="0"/>
                        <a:t>取消権</a:t>
                      </a:r>
                    </a:p>
                  </a:txBody>
                  <a:tcPr anchor="ctr"/>
                </a:tc>
                <a:tc>
                  <a:txBody>
                    <a:bodyPr/>
                    <a:lstStyle/>
                    <a:p>
                      <a:pPr algn="ctr">
                        <a:lnSpc>
                          <a:spcPct val="150000"/>
                        </a:lnSpc>
                      </a:pPr>
                      <a:r>
                        <a:rPr lang="ja-JP" altLang="en-US" sz="2400" dirty="0"/>
                        <a:t>追認権</a:t>
                      </a:r>
                    </a:p>
                  </a:txBody>
                  <a:tcPr anchor="ctr"/>
                </a:tc>
                <a:tc>
                  <a:txBody>
                    <a:bodyPr/>
                    <a:lstStyle/>
                    <a:p>
                      <a:pPr algn="ctr">
                        <a:lnSpc>
                          <a:spcPct val="150000"/>
                        </a:lnSpc>
                      </a:pPr>
                      <a:r>
                        <a:rPr lang="ja-JP" altLang="en-US" sz="2400" dirty="0"/>
                        <a:t>代理権</a:t>
                      </a:r>
                    </a:p>
                  </a:txBody>
                  <a:tcPr anchor="ctr"/>
                </a:tc>
                <a:extLst>
                  <a:ext uri="{0D108BD9-81ED-4DB2-BD59-A6C34878D82A}">
                    <a16:rowId xmlns:a16="http://schemas.microsoft.com/office/drawing/2014/main" val="3790443064"/>
                  </a:ext>
                </a:extLst>
              </a:tr>
              <a:tr h="962858">
                <a:tc>
                  <a:txBody>
                    <a:bodyPr/>
                    <a:lstStyle/>
                    <a:p>
                      <a:endParaRPr kumimoji="1" lang="en-US" altLang="ja-JP" sz="2000" b="1" dirty="0"/>
                    </a:p>
                    <a:p>
                      <a:r>
                        <a:rPr kumimoji="1" lang="ja-JP" altLang="en-US" sz="2000" b="1" dirty="0"/>
                        <a:t>未成年者</a:t>
                      </a:r>
                    </a:p>
                  </a:txBody>
                  <a:tcPr>
                    <a:solidFill>
                      <a:schemeClr val="accent2">
                        <a:lumMod val="60000"/>
                        <a:lumOff val="40000"/>
                      </a:schemeClr>
                    </a:solidFill>
                  </a:tcPr>
                </a:tc>
                <a:tc>
                  <a:txBody>
                    <a:bodyPr/>
                    <a:lstStyle/>
                    <a:p>
                      <a:pPr algn="ctr"/>
                      <a:endParaRPr kumimoji="1" lang="en-US" altLang="ja-JP" sz="1600" b="1" dirty="0"/>
                    </a:p>
                    <a:p>
                      <a:pPr algn="ctr"/>
                      <a:r>
                        <a:rPr kumimoji="1" lang="ja-JP" altLang="en-US" sz="1600" b="1" dirty="0"/>
                        <a:t>親権者</a:t>
                      </a:r>
                    </a:p>
                    <a:p>
                      <a:pPr algn="ctr"/>
                      <a:r>
                        <a:rPr kumimoji="1" lang="en-US" altLang="ja-JP" sz="1600" b="1" dirty="0"/>
                        <a:t>(</a:t>
                      </a:r>
                      <a:r>
                        <a:rPr kumimoji="1" lang="ja-JP" altLang="en-US" sz="1600" b="1" dirty="0"/>
                        <a:t>未成年後見人</a:t>
                      </a:r>
                      <a:r>
                        <a:rPr kumimoji="1" lang="en-US" altLang="ja-JP" sz="1600" b="1" dirty="0"/>
                        <a:t>)</a:t>
                      </a:r>
                      <a:endParaRPr kumimoji="1" lang="ja-JP" altLang="en-US" sz="1600" b="1" dirty="0"/>
                    </a:p>
                  </a:txBody>
                  <a:tcPr/>
                </a:tc>
                <a:tc>
                  <a:txBody>
                    <a:bodyPr/>
                    <a:lstStyle/>
                    <a:p>
                      <a:pPr algn="ctr"/>
                      <a:r>
                        <a:rPr kumimoji="1" lang="ja-JP" altLang="en-US" sz="1600" dirty="0"/>
                        <a:t>◎</a:t>
                      </a:r>
                    </a:p>
                  </a:txBody>
                  <a:tcPr/>
                </a:tc>
                <a:tc>
                  <a:txBody>
                    <a:bodyPr/>
                    <a:lstStyle/>
                    <a:p>
                      <a:pPr algn="ctr"/>
                      <a:r>
                        <a:rPr kumimoji="1" lang="ja-JP" altLang="en-US" sz="1600" dirty="0"/>
                        <a:t>◎</a:t>
                      </a:r>
                      <a:endParaRPr kumimoji="1" lang="en-US" altLang="ja-JP" sz="1600" dirty="0"/>
                    </a:p>
                    <a:p>
                      <a:pPr algn="ctr"/>
                      <a:r>
                        <a:rPr kumimoji="1" lang="ja-JP" altLang="en-US" sz="1600" b="1" dirty="0">
                          <a:highlight>
                            <a:srgbClr val="FFFF00"/>
                          </a:highlight>
                        </a:rPr>
                        <a:t>一部の例外を除いて全て取消せる</a:t>
                      </a:r>
                    </a:p>
                  </a:txBody>
                  <a:tcPr/>
                </a:tc>
                <a:tc>
                  <a:txBody>
                    <a:bodyPr/>
                    <a:lstStyle/>
                    <a:p>
                      <a:pPr algn="ctr"/>
                      <a:r>
                        <a:rPr kumimoji="1" lang="ja-JP" altLang="en-US" sz="1600" dirty="0"/>
                        <a:t>◎</a:t>
                      </a:r>
                    </a:p>
                  </a:txBody>
                  <a:tcPr/>
                </a:tc>
                <a:tc>
                  <a:txBody>
                    <a:bodyPr/>
                    <a:lstStyle/>
                    <a:p>
                      <a:pPr algn="ctr"/>
                      <a:r>
                        <a:rPr kumimoji="1" lang="ja-JP" altLang="en-US" sz="1600" dirty="0"/>
                        <a:t>◎</a:t>
                      </a:r>
                    </a:p>
                  </a:txBody>
                  <a:tcPr/>
                </a:tc>
                <a:extLst>
                  <a:ext uri="{0D108BD9-81ED-4DB2-BD59-A6C34878D82A}">
                    <a16:rowId xmlns:a16="http://schemas.microsoft.com/office/drawing/2014/main" val="2482512022"/>
                  </a:ext>
                </a:extLst>
              </a:tr>
              <a:tr h="814726">
                <a:tc>
                  <a:txBody>
                    <a:bodyPr/>
                    <a:lstStyle/>
                    <a:p>
                      <a:endParaRPr kumimoji="1" lang="en-US" altLang="ja-JP" sz="2000" b="1" dirty="0"/>
                    </a:p>
                    <a:p>
                      <a:r>
                        <a:rPr kumimoji="1" lang="ja-JP" altLang="en-US" sz="2000" b="1" dirty="0"/>
                        <a:t>成年被後見人</a:t>
                      </a:r>
                    </a:p>
                  </a:txBody>
                  <a:tcPr>
                    <a:solidFill>
                      <a:schemeClr val="accent2">
                        <a:lumMod val="60000"/>
                        <a:lumOff val="40000"/>
                      </a:schemeClr>
                    </a:solidFill>
                  </a:tcPr>
                </a:tc>
                <a:tc>
                  <a:txBody>
                    <a:bodyPr/>
                    <a:lstStyle/>
                    <a:p>
                      <a:pPr algn="ctr"/>
                      <a:endParaRPr kumimoji="1" lang="en-US" altLang="ja-JP" sz="1600" b="1" dirty="0"/>
                    </a:p>
                    <a:p>
                      <a:pPr algn="ctr"/>
                      <a:r>
                        <a:rPr kumimoji="1" lang="ja-JP" altLang="en-US" sz="1600" b="1" dirty="0"/>
                        <a:t>成年後見人</a:t>
                      </a:r>
                      <a:endParaRPr kumimoji="1" lang="en-US" altLang="ja-JP" sz="1600" b="1"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ja-JP" altLang="en-US" sz="1600" dirty="0"/>
                        <a:t>◎</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highlight>
                            <a:srgbClr val="FFFF00"/>
                          </a:highlight>
                        </a:rPr>
                        <a:t>日常生活に関する行為取り消せない</a:t>
                      </a:r>
                      <a:endParaRPr kumimoji="1" lang="ja-JP" altLang="en-US" sz="1600" dirty="0"/>
                    </a:p>
                  </a:txBody>
                  <a:tcPr/>
                </a:tc>
                <a:tc>
                  <a:txBody>
                    <a:bodyPr/>
                    <a:lstStyle/>
                    <a:p>
                      <a:pPr algn="ctr"/>
                      <a:r>
                        <a:rPr kumimoji="1" lang="ja-JP" altLang="en-US" sz="1600" dirty="0"/>
                        <a:t>◎</a:t>
                      </a:r>
                    </a:p>
                  </a:txBody>
                  <a:tcPr/>
                </a:tc>
                <a:tc>
                  <a:txBody>
                    <a:bodyPr/>
                    <a:lstStyle/>
                    <a:p>
                      <a:pPr algn="ctr"/>
                      <a:r>
                        <a:rPr kumimoji="1" lang="ja-JP" altLang="en-US" sz="1600" dirty="0"/>
                        <a:t>◎</a:t>
                      </a:r>
                    </a:p>
                  </a:txBody>
                  <a:tcPr/>
                </a:tc>
                <a:extLst>
                  <a:ext uri="{0D108BD9-81ED-4DB2-BD59-A6C34878D82A}">
                    <a16:rowId xmlns:a16="http://schemas.microsoft.com/office/drawing/2014/main" val="1694209711"/>
                  </a:ext>
                </a:extLst>
              </a:tr>
              <a:tr h="1036924">
                <a:tc>
                  <a:txBody>
                    <a:bodyPr/>
                    <a:lstStyle/>
                    <a:p>
                      <a:endParaRPr kumimoji="1" lang="en-US" altLang="ja-JP" sz="2000" b="1" dirty="0"/>
                    </a:p>
                    <a:p>
                      <a:r>
                        <a:rPr kumimoji="1" lang="ja-JP" altLang="en-US" sz="2000" b="1" dirty="0"/>
                        <a:t>被保佐人</a:t>
                      </a:r>
                    </a:p>
                  </a:txBody>
                  <a:tcPr>
                    <a:solidFill>
                      <a:schemeClr val="accent2">
                        <a:lumMod val="60000"/>
                        <a:lumOff val="40000"/>
                      </a:schemeClr>
                    </a:solidFill>
                  </a:tcPr>
                </a:tc>
                <a:tc>
                  <a:txBody>
                    <a:bodyPr/>
                    <a:lstStyle/>
                    <a:p>
                      <a:pPr algn="ctr"/>
                      <a:endParaRPr kumimoji="1" lang="en-US" altLang="ja-JP" sz="1600" b="1" dirty="0"/>
                    </a:p>
                    <a:p>
                      <a:pPr algn="ctr"/>
                      <a:r>
                        <a:rPr kumimoji="1" lang="ja-JP" altLang="en-US" sz="1600" b="1" dirty="0"/>
                        <a:t>保佐人</a:t>
                      </a:r>
                    </a:p>
                  </a:txBody>
                  <a:tcPr/>
                </a:tc>
                <a:tc>
                  <a:txBody>
                    <a:bodyPr/>
                    <a:lstStyle/>
                    <a:p>
                      <a:pPr algn="ctr"/>
                      <a:r>
                        <a:rPr kumimoji="1" lang="ja-JP" altLang="en-US" sz="1600" dirty="0"/>
                        <a:t>◎</a:t>
                      </a:r>
                      <a:endParaRPr kumimoji="1" lang="en-US" altLang="ja-JP" sz="1600" dirty="0"/>
                    </a:p>
                    <a:p>
                      <a:pPr algn="ctr"/>
                      <a:r>
                        <a:rPr kumimoji="1" lang="ja-JP" altLang="en-US" sz="1600" b="1" dirty="0">
                          <a:highlight>
                            <a:srgbClr val="FFFF00"/>
                          </a:highlight>
                        </a:rPr>
                        <a:t>重要な財産に関するのみ</a:t>
                      </a:r>
                    </a:p>
                  </a:txBody>
                  <a:tcPr/>
                </a:tc>
                <a:tc>
                  <a:txBody>
                    <a:bodyPr/>
                    <a:lstStyle/>
                    <a:p>
                      <a:pPr algn="ctr"/>
                      <a:r>
                        <a:rPr kumimoji="1" lang="ja-JP" altLang="en-US" sz="1600" dirty="0"/>
                        <a:t>◎</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highlight>
                            <a:srgbClr val="FFFF00"/>
                          </a:highlight>
                        </a:rPr>
                        <a:t>日常生活に関する行為取り消せない</a:t>
                      </a:r>
                    </a:p>
                    <a:p>
                      <a:pPr algn="ctr"/>
                      <a:endParaRPr kumimoji="1" lang="ja-JP" altLang="en-US" sz="1600" dirty="0"/>
                    </a:p>
                  </a:txBody>
                  <a:tcPr/>
                </a:tc>
                <a:tc>
                  <a:txBody>
                    <a:bodyPr/>
                    <a:lstStyle/>
                    <a:p>
                      <a:pPr algn="ctr"/>
                      <a:r>
                        <a:rPr kumimoji="1" lang="ja-JP" altLang="en-US" sz="1600" dirty="0"/>
                        <a:t>◎</a:t>
                      </a:r>
                    </a:p>
                  </a:txBody>
                  <a:tcPr/>
                </a:tc>
                <a:tc>
                  <a:txBody>
                    <a:bodyPr/>
                    <a:lstStyle/>
                    <a:p>
                      <a:pPr algn="ctr"/>
                      <a:r>
                        <a:rPr kumimoji="1" lang="ja-JP" altLang="en-US" sz="1600" dirty="0">
                          <a:highlight>
                            <a:srgbClr val="FFFF00"/>
                          </a:highlight>
                        </a:rPr>
                        <a:t>△</a:t>
                      </a:r>
                      <a:endParaRPr kumimoji="1" lang="en-US" altLang="ja-JP" sz="1600" dirty="0">
                        <a:highlight>
                          <a:srgbClr val="FFFF00"/>
                        </a:highlight>
                      </a:endParaRPr>
                    </a:p>
                    <a:p>
                      <a:pPr algn="ctr"/>
                      <a:r>
                        <a:rPr kumimoji="1" lang="ja-JP" altLang="en-US" sz="1600" b="1" dirty="0">
                          <a:highlight>
                            <a:srgbClr val="FFFF00"/>
                          </a:highlight>
                        </a:rPr>
                        <a:t>代理権付与の審判があった場合</a:t>
                      </a:r>
                      <a:endParaRPr kumimoji="1" lang="en-US" altLang="ja-JP" sz="1600" b="1" dirty="0">
                        <a:highlight>
                          <a:srgbClr val="FFFF00"/>
                        </a:highlight>
                      </a:endParaRPr>
                    </a:p>
                    <a:p>
                      <a:pPr algn="ctr"/>
                      <a:r>
                        <a:rPr kumimoji="1" lang="ja-JP" altLang="en-US" sz="1600" b="1" dirty="0">
                          <a:highlight>
                            <a:srgbClr val="FFFF00"/>
                          </a:highlight>
                        </a:rPr>
                        <a:t>特定のもののみ</a:t>
                      </a:r>
                    </a:p>
                  </a:txBody>
                  <a:tcPr/>
                </a:tc>
                <a:extLst>
                  <a:ext uri="{0D108BD9-81ED-4DB2-BD59-A6C34878D82A}">
                    <a16:rowId xmlns:a16="http://schemas.microsoft.com/office/drawing/2014/main" val="1183056469"/>
                  </a:ext>
                </a:extLst>
              </a:tr>
              <a:tr h="1531082">
                <a:tc>
                  <a:txBody>
                    <a:bodyPr/>
                    <a:lstStyle/>
                    <a:p>
                      <a:endParaRPr kumimoji="1" lang="en-US" altLang="ja-JP" sz="2000" b="1" dirty="0"/>
                    </a:p>
                    <a:p>
                      <a:r>
                        <a:rPr kumimoji="1" lang="ja-JP" altLang="en-US" sz="2000" b="1" dirty="0"/>
                        <a:t>被補助人</a:t>
                      </a:r>
                    </a:p>
                  </a:txBody>
                  <a:tcPr>
                    <a:solidFill>
                      <a:schemeClr val="accent2">
                        <a:lumMod val="60000"/>
                        <a:lumOff val="40000"/>
                      </a:schemeClr>
                    </a:solidFill>
                  </a:tcPr>
                </a:tc>
                <a:tc>
                  <a:txBody>
                    <a:bodyPr/>
                    <a:lstStyle/>
                    <a:p>
                      <a:pPr algn="ctr"/>
                      <a:endParaRPr kumimoji="1" lang="en-US" altLang="ja-JP" sz="1600" b="1" dirty="0"/>
                    </a:p>
                    <a:p>
                      <a:pPr algn="ctr"/>
                      <a:r>
                        <a:rPr kumimoji="1" lang="ja-JP" altLang="en-US" sz="1600" b="1" dirty="0"/>
                        <a:t>補助人</a:t>
                      </a:r>
                    </a:p>
                  </a:txBody>
                  <a:tcPr/>
                </a:tc>
                <a:tc>
                  <a:txBody>
                    <a:bodyPr/>
                    <a:lstStyle/>
                    <a:p>
                      <a:pPr algn="ctr"/>
                      <a:r>
                        <a:rPr kumimoji="1" lang="ja-JP" altLang="en-US" sz="1600" dirty="0">
                          <a:highlight>
                            <a:srgbClr val="FFFF00"/>
                          </a:highlight>
                        </a:rPr>
                        <a:t>△</a:t>
                      </a:r>
                      <a:r>
                        <a:rPr kumimoji="1" lang="en-US" altLang="ja-JP" sz="1600" dirty="0">
                          <a:highlight>
                            <a:srgbClr val="FFFF00"/>
                          </a:highlight>
                        </a:rPr>
                        <a:t>※</a:t>
                      </a:r>
                    </a:p>
                    <a:p>
                      <a:pPr algn="ctr"/>
                      <a:r>
                        <a:rPr kumimoji="1" lang="ja-JP" altLang="en-US" sz="1600" b="1" dirty="0">
                          <a:highlight>
                            <a:srgbClr val="FFFF00"/>
                          </a:highlight>
                        </a:rPr>
                        <a:t>特定の行為について付与の</a:t>
                      </a:r>
                      <a:r>
                        <a:rPr kumimoji="1" lang="ja-JP" altLang="en-US" sz="1600" dirty="0">
                          <a:highlight>
                            <a:srgbClr val="FFFF00"/>
                          </a:highlight>
                        </a:rPr>
                        <a:t>審判があった場合</a:t>
                      </a:r>
                      <a:endParaRPr kumimoji="1" lang="en-US" altLang="ja-JP" sz="1600" dirty="0">
                        <a:highlight>
                          <a:srgbClr val="FFFF00"/>
                        </a:highlight>
                      </a:endParaRPr>
                    </a:p>
                    <a:p>
                      <a:pPr algn="ctr"/>
                      <a:endParaRPr kumimoji="1" lang="ja-JP" altLang="en-US" sz="1600" dirty="0"/>
                    </a:p>
                  </a:txBody>
                  <a:tcPr/>
                </a:tc>
                <a:tc>
                  <a:txBody>
                    <a:bodyPr/>
                    <a:lstStyle/>
                    <a:p>
                      <a:pPr algn="ctr"/>
                      <a:r>
                        <a:rPr kumimoji="1" lang="ja-JP" altLang="en-US" sz="1600" dirty="0"/>
                        <a:t>◎</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highlight>
                            <a:srgbClr val="FFFF00"/>
                          </a:highlight>
                        </a:rPr>
                        <a:t>同意権の付与の審判があった場合</a:t>
                      </a:r>
                      <a:endParaRPr kumimoji="1" lang="en-US" altLang="ja-JP" sz="1600" b="1" dirty="0">
                        <a:highlight>
                          <a:srgbClr val="FFFF00"/>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highlight>
                            <a:srgbClr val="FFFF00"/>
                          </a:highlight>
                        </a:rPr>
                        <a:t>特定の行為以外の行為は取消せない</a:t>
                      </a:r>
                      <a:endParaRPr kumimoji="1" lang="ja-JP" altLang="en-US" sz="1600" dirty="0"/>
                    </a:p>
                  </a:txBody>
                  <a:tcPr/>
                </a:tc>
                <a:tc>
                  <a:txBody>
                    <a:bodyPr/>
                    <a:lstStyle/>
                    <a:p>
                      <a:pPr algn="ctr"/>
                      <a:r>
                        <a:rPr kumimoji="1" lang="ja-JP" altLang="en-US" sz="1600" dirty="0"/>
                        <a:t>◎</a:t>
                      </a:r>
                      <a:endParaRPr kumimoji="1" lang="en-US" altLang="ja-JP" sz="1600" dirty="0"/>
                    </a:p>
                    <a:p>
                      <a:pPr algn="ctr"/>
                      <a:r>
                        <a:rPr kumimoji="1" lang="ja-JP" altLang="en-US" sz="1600" dirty="0">
                          <a:highlight>
                            <a:srgbClr val="FFFF00"/>
                          </a:highlight>
                          <a:latin typeface="HGｺﾞｼｯｸE" panose="020B0909000000000000" pitchFamily="49" charset="-128"/>
                          <a:ea typeface="HGｺﾞｼｯｸE" panose="020B0909000000000000" pitchFamily="49" charset="-128"/>
                        </a:rPr>
                        <a:t>同意権の付与の審判があった場合</a:t>
                      </a:r>
                    </a:p>
                  </a:txBody>
                  <a:tcPr/>
                </a:tc>
                <a:tc>
                  <a:txBody>
                    <a:bodyPr/>
                    <a:lstStyle/>
                    <a:p>
                      <a:pPr algn="ctr"/>
                      <a:r>
                        <a:rPr kumimoji="1" lang="ja-JP" altLang="en-US" sz="1600" dirty="0">
                          <a:highlight>
                            <a:srgbClr val="FFFF00"/>
                          </a:highlight>
                        </a:rPr>
                        <a:t>△</a:t>
                      </a:r>
                      <a:endParaRPr kumimoji="1" lang="en-US" altLang="ja-JP" sz="1600" dirty="0">
                        <a:highlight>
                          <a:srgbClr val="FFFF00"/>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highlight>
                            <a:srgbClr val="FFFF00"/>
                          </a:highlight>
                        </a:rPr>
                        <a:t>代理権付与の審判があった</a:t>
                      </a:r>
                      <a:r>
                        <a:rPr kumimoji="1" lang="ja-JP" altLang="en-US" sz="1600" dirty="0">
                          <a:highlight>
                            <a:srgbClr val="FFFF00"/>
                          </a:highlight>
                        </a:rPr>
                        <a:t>場合</a:t>
                      </a:r>
                      <a:endParaRPr kumimoji="1" lang="en-US" altLang="ja-JP" sz="1600" dirty="0">
                        <a:highlight>
                          <a:srgbClr val="FFFF00"/>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highlight>
                            <a:srgbClr val="FFFF00"/>
                          </a:highlight>
                        </a:rPr>
                        <a:t>範囲は定まっていない</a:t>
                      </a:r>
                    </a:p>
                    <a:p>
                      <a:pPr algn="ctr"/>
                      <a:endParaRPr kumimoji="1" lang="ja-JP" altLang="en-US" sz="1600" dirty="0">
                        <a:highlight>
                          <a:srgbClr val="FFFF00"/>
                        </a:highlight>
                      </a:endParaRPr>
                    </a:p>
                  </a:txBody>
                  <a:tcPr/>
                </a:tc>
                <a:extLst>
                  <a:ext uri="{0D108BD9-81ED-4DB2-BD59-A6C34878D82A}">
                    <a16:rowId xmlns:a16="http://schemas.microsoft.com/office/drawing/2014/main" val="2557396261"/>
                  </a:ext>
                </a:extLst>
              </a:tr>
            </a:tbl>
          </a:graphicData>
        </a:graphic>
      </p:graphicFrame>
      <p:pic>
        <p:nvPicPr>
          <p:cNvPr id="5" name="Picture 2" descr="C:\Users\takumeikan-note\AppData\Local\Microsoft\Windows\INetCache\IE\H4BEPBMR\pointerfinger[1].png">
            <a:extLst>
              <a:ext uri="{FF2B5EF4-FFF2-40B4-BE49-F238E27FC236}">
                <a16:creationId xmlns:a16="http://schemas.microsoft.com/office/drawing/2014/main" id="{FDA0C508-4532-45DC-924A-0D20941B9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49197">
            <a:off x="5115671" y="3640301"/>
            <a:ext cx="820261" cy="54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53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6B94A5-118B-43E7-9D90-F40F9FC4FEDA}"/>
              </a:ext>
            </a:extLst>
          </p:cNvPr>
          <p:cNvSpPr>
            <a:spLocks noGrp="1"/>
          </p:cNvSpPr>
          <p:nvPr>
            <p:ph type="title"/>
          </p:nvPr>
        </p:nvSpPr>
        <p:spPr>
          <a:xfrm>
            <a:off x="605924" y="642501"/>
            <a:ext cx="6877119" cy="640080"/>
          </a:xfrm>
        </p:spPr>
        <p:txBody>
          <a:bodyPr>
            <a:normAutofit fontScale="90000"/>
          </a:bodyPr>
          <a:lstStyle/>
          <a:p>
            <a:br>
              <a:rPr kumimoji="1" lang="en-US" altLang="ja-JP" sz="3600" dirty="0">
                <a:latin typeface="HGｺﾞｼｯｸE" panose="020B0909000000000000" pitchFamily="49" charset="-128"/>
                <a:ea typeface="HGｺﾞｼｯｸE" panose="020B0909000000000000" pitchFamily="49" charset="-128"/>
              </a:rPr>
            </a:br>
            <a:r>
              <a:rPr kumimoji="1" lang="ja-JP" altLang="en-US" sz="3600" dirty="0">
                <a:latin typeface="HGｺﾞｼｯｸE" panose="020B0909000000000000" pitchFamily="49" charset="-128"/>
                <a:ea typeface="HGｺﾞｼｯｸE" panose="020B0909000000000000" pitchFamily="49" charset="-128"/>
              </a:rPr>
              <a:t> </a:t>
            </a:r>
            <a:r>
              <a:rPr kumimoji="1" lang="ja-JP" altLang="en-US" sz="4900" dirty="0">
                <a:latin typeface="HGｺﾞｼｯｸE" panose="020B0909000000000000" pitchFamily="49" charset="-128"/>
                <a:ea typeface="HGｺﾞｼｯｸE" panose="020B0909000000000000" pitchFamily="49" charset="-128"/>
              </a:rPr>
              <a:t>第三者との関係　その他</a:t>
            </a:r>
          </a:p>
        </p:txBody>
      </p:sp>
      <p:sp>
        <p:nvSpPr>
          <p:cNvPr id="4" name="正方形/長方形 3">
            <a:extLst>
              <a:ext uri="{FF2B5EF4-FFF2-40B4-BE49-F238E27FC236}">
                <a16:creationId xmlns:a16="http://schemas.microsoft.com/office/drawing/2014/main" id="{0015F416-A990-4C1B-A65A-4D3667476C72}"/>
              </a:ext>
            </a:extLst>
          </p:cNvPr>
          <p:cNvSpPr/>
          <p:nvPr/>
        </p:nvSpPr>
        <p:spPr>
          <a:xfrm>
            <a:off x="605924" y="582570"/>
            <a:ext cx="132857" cy="658906"/>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5" name="直線コネクタ 4">
            <a:extLst>
              <a:ext uri="{FF2B5EF4-FFF2-40B4-BE49-F238E27FC236}">
                <a16:creationId xmlns:a16="http://schemas.microsoft.com/office/drawing/2014/main" id="{3BF2F7A1-7989-4961-B735-E1270D71D70A}"/>
              </a:ext>
            </a:extLst>
          </p:cNvPr>
          <p:cNvCxnSpPr>
            <a:cxnSpLocks/>
          </p:cNvCxnSpPr>
          <p:nvPr/>
        </p:nvCxnSpPr>
        <p:spPr>
          <a:xfrm>
            <a:off x="605924" y="1241476"/>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017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BF0A9-34F8-4721-A722-DBB7F4D1F844}"/>
              </a:ext>
            </a:extLst>
          </p:cNvPr>
          <p:cNvSpPr>
            <a:spLocks noGrp="1"/>
          </p:cNvSpPr>
          <p:nvPr>
            <p:ph type="title"/>
          </p:nvPr>
        </p:nvSpPr>
        <p:spPr>
          <a:xfrm>
            <a:off x="838200" y="365125"/>
            <a:ext cx="10515600" cy="1001709"/>
          </a:xfrm>
          <a:solidFill>
            <a:schemeClr val="bg2">
              <a:lumMod val="10000"/>
            </a:schemeClr>
          </a:solidFill>
        </p:spPr>
        <p:txBody>
          <a:bodyPr>
            <a:normAutofit/>
          </a:bodyPr>
          <a:lstStyle/>
          <a:p>
            <a:pPr algn="ctr"/>
            <a:r>
              <a:rPr kumimoji="1" lang="ja-JP" altLang="en-US" sz="5400" dirty="0">
                <a:solidFill>
                  <a:schemeClr val="bg1"/>
                </a:solidFill>
                <a:latin typeface="ＭＳ Ｐゴシック" panose="020B0600070205080204" pitchFamily="50" charset="-128"/>
                <a:ea typeface="ＭＳ Ｐゴシック" panose="020B0600070205080204" pitchFamily="50" charset="-128"/>
              </a:rPr>
              <a:t>第三者との関係  </a:t>
            </a:r>
            <a:r>
              <a:rPr kumimoji="1" lang="en-US" altLang="ja-JP" sz="5400" dirty="0">
                <a:solidFill>
                  <a:schemeClr val="bg1"/>
                </a:solidFill>
                <a:latin typeface="ＭＳ Ｐゴシック" panose="020B0600070205080204" pitchFamily="50" charset="-128"/>
                <a:ea typeface="ＭＳ Ｐゴシック" panose="020B0600070205080204" pitchFamily="50" charset="-128"/>
              </a:rPr>
              <a:t>P23</a:t>
            </a:r>
            <a:endParaRPr kumimoji="1" lang="ja-JP" altLang="en-US" sz="54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CAEFC7E-ED25-45A7-88A3-A64393A82D77}"/>
              </a:ext>
            </a:extLst>
          </p:cNvPr>
          <p:cNvSpPr>
            <a:spLocks noGrp="1"/>
          </p:cNvSpPr>
          <p:nvPr>
            <p:ph idx="1"/>
          </p:nvPr>
        </p:nvSpPr>
        <p:spPr>
          <a:xfrm>
            <a:off x="295940" y="1958531"/>
            <a:ext cx="10515600" cy="4351338"/>
          </a:xfrm>
        </p:spPr>
        <p:txBody>
          <a:bodyPr/>
          <a:lstStyle/>
          <a:p>
            <a:pPr marL="0" indent="0">
              <a:buNone/>
            </a:pPr>
            <a:endParaRPr kumimoji="1" lang="en-US" altLang="ja-JP" dirty="0"/>
          </a:p>
          <a:p>
            <a:pPr marL="0" indent="0">
              <a:buNone/>
            </a:pPr>
            <a:endParaRPr lang="en-US" altLang="ja-JP" dirty="0"/>
          </a:p>
          <a:p>
            <a:pPr marL="0" indent="0">
              <a:buNone/>
            </a:pPr>
            <a:r>
              <a:rPr kumimoji="1" lang="ja-JP" altLang="en-US" dirty="0"/>
              <a:t>　　　　　　　　　　</a:t>
            </a:r>
            <a:endParaRPr kumimoji="1" lang="en-US" altLang="ja-JP" dirty="0"/>
          </a:p>
          <a:p>
            <a:pPr marL="0" indent="0">
              <a:buNone/>
            </a:pPr>
            <a:endParaRPr kumimoji="1" lang="ja-JP" altLang="en-US" dirty="0"/>
          </a:p>
        </p:txBody>
      </p:sp>
      <p:sp>
        <p:nvSpPr>
          <p:cNvPr id="4" name="二等辺三角形 3">
            <a:extLst>
              <a:ext uri="{FF2B5EF4-FFF2-40B4-BE49-F238E27FC236}">
                <a16:creationId xmlns:a16="http://schemas.microsoft.com/office/drawing/2014/main" id="{B81AB61D-28EE-4AB7-9B87-820535BC5880}"/>
              </a:ext>
            </a:extLst>
          </p:cNvPr>
          <p:cNvSpPr/>
          <p:nvPr/>
        </p:nvSpPr>
        <p:spPr>
          <a:xfrm>
            <a:off x="3039750" y="1875866"/>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Ａ</a:t>
            </a:r>
          </a:p>
        </p:txBody>
      </p:sp>
      <p:sp>
        <p:nvSpPr>
          <p:cNvPr id="6" name="二等辺三角形 5">
            <a:extLst>
              <a:ext uri="{FF2B5EF4-FFF2-40B4-BE49-F238E27FC236}">
                <a16:creationId xmlns:a16="http://schemas.microsoft.com/office/drawing/2014/main" id="{825A5ACD-01DA-42D5-8F67-10B8E23351D2}"/>
              </a:ext>
            </a:extLst>
          </p:cNvPr>
          <p:cNvSpPr/>
          <p:nvPr/>
        </p:nvSpPr>
        <p:spPr>
          <a:xfrm>
            <a:off x="6485509" y="1835785"/>
            <a:ext cx="1118193" cy="1010093"/>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Ｂ</a:t>
            </a:r>
          </a:p>
        </p:txBody>
      </p:sp>
      <p:sp>
        <p:nvSpPr>
          <p:cNvPr id="7" name="スマイル 6">
            <a:extLst>
              <a:ext uri="{FF2B5EF4-FFF2-40B4-BE49-F238E27FC236}">
                <a16:creationId xmlns:a16="http://schemas.microsoft.com/office/drawing/2014/main" id="{67022658-03F3-444E-9597-B367F6A7AA16}"/>
              </a:ext>
            </a:extLst>
          </p:cNvPr>
          <p:cNvSpPr/>
          <p:nvPr/>
        </p:nvSpPr>
        <p:spPr>
          <a:xfrm>
            <a:off x="3179843" y="1519764"/>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スマイル 7">
            <a:extLst>
              <a:ext uri="{FF2B5EF4-FFF2-40B4-BE49-F238E27FC236}">
                <a16:creationId xmlns:a16="http://schemas.microsoft.com/office/drawing/2014/main" id="{79AACA92-6E12-4F86-9AEB-F4BBD5E2D3CA}"/>
              </a:ext>
            </a:extLst>
          </p:cNvPr>
          <p:cNvSpPr/>
          <p:nvPr/>
        </p:nvSpPr>
        <p:spPr>
          <a:xfrm>
            <a:off x="6538506" y="1483435"/>
            <a:ext cx="914400" cy="66985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85A6635F-AF87-42F5-AB20-8EC99BAD00A4}"/>
              </a:ext>
            </a:extLst>
          </p:cNvPr>
          <p:cNvSpPr/>
          <p:nvPr/>
        </p:nvSpPr>
        <p:spPr>
          <a:xfrm>
            <a:off x="3316845" y="3541714"/>
            <a:ext cx="563525" cy="14213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未成年者</a:t>
            </a:r>
            <a:endParaRPr kumimoji="1" lang="en-US" altLang="ja-JP"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A</a:t>
            </a:r>
            <a:endPar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2E090D09-3111-418B-87D8-162DB3711DCA}"/>
              </a:ext>
            </a:extLst>
          </p:cNvPr>
          <p:cNvSpPr/>
          <p:nvPr/>
        </p:nvSpPr>
        <p:spPr>
          <a:xfrm>
            <a:off x="4491817" y="3977062"/>
            <a:ext cx="1356983" cy="421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 ❸</a:t>
            </a:r>
          </a:p>
        </p:txBody>
      </p:sp>
      <p:sp>
        <p:nvSpPr>
          <p:cNvPr id="12" name="コンテンツ プレースホルダー 2">
            <a:extLst>
              <a:ext uri="{FF2B5EF4-FFF2-40B4-BE49-F238E27FC236}">
                <a16:creationId xmlns:a16="http://schemas.microsoft.com/office/drawing/2014/main" id="{15CA0A17-CE10-4043-8B5E-60559D79A407}"/>
              </a:ext>
            </a:extLst>
          </p:cNvPr>
          <p:cNvSpPr txBox="1">
            <a:spLocks/>
          </p:cNvSpPr>
          <p:nvPr/>
        </p:nvSpPr>
        <p:spPr>
          <a:xfrm>
            <a:off x="285307" y="189737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E0A2D873-00AE-439E-AB23-4B960441C50C}"/>
              </a:ext>
            </a:extLst>
          </p:cNvPr>
          <p:cNvSpPr/>
          <p:nvPr/>
        </p:nvSpPr>
        <p:spPr>
          <a:xfrm>
            <a:off x="3039750" y="3011675"/>
            <a:ext cx="1210589"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未成年者</a:t>
            </a:r>
          </a:p>
        </p:txBody>
      </p:sp>
      <p:sp>
        <p:nvSpPr>
          <p:cNvPr id="18" name="正方形/長方形 17">
            <a:extLst>
              <a:ext uri="{FF2B5EF4-FFF2-40B4-BE49-F238E27FC236}">
                <a16:creationId xmlns:a16="http://schemas.microsoft.com/office/drawing/2014/main" id="{D3F6D0FC-2172-4E9B-8A97-2E3AC0DF6C35}"/>
              </a:ext>
            </a:extLst>
          </p:cNvPr>
          <p:cNvSpPr/>
          <p:nvPr/>
        </p:nvSpPr>
        <p:spPr>
          <a:xfrm>
            <a:off x="6591835" y="2976343"/>
            <a:ext cx="954108"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成年者</a:t>
            </a:r>
          </a:p>
        </p:txBody>
      </p:sp>
      <p:sp>
        <p:nvSpPr>
          <p:cNvPr id="19" name="正方形/長方形 18">
            <a:extLst>
              <a:ext uri="{FF2B5EF4-FFF2-40B4-BE49-F238E27FC236}">
                <a16:creationId xmlns:a16="http://schemas.microsoft.com/office/drawing/2014/main" id="{F8457B67-DA33-4F1E-B2E8-CA9DB7CA1976}"/>
              </a:ext>
            </a:extLst>
          </p:cNvPr>
          <p:cNvSpPr/>
          <p:nvPr/>
        </p:nvSpPr>
        <p:spPr>
          <a:xfrm>
            <a:off x="4354657" y="2199921"/>
            <a:ext cx="1980029" cy="523220"/>
          </a:xfrm>
          <a:prstGeom prst="rect">
            <a:avLst/>
          </a:prstGeom>
          <a:solidFill>
            <a:srgbClr val="FFFF0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売買契約①</a:t>
            </a:r>
          </a:p>
        </p:txBody>
      </p:sp>
      <p:sp>
        <p:nvSpPr>
          <p:cNvPr id="30" name="正方形/長方形 29">
            <a:extLst>
              <a:ext uri="{FF2B5EF4-FFF2-40B4-BE49-F238E27FC236}">
                <a16:creationId xmlns:a16="http://schemas.microsoft.com/office/drawing/2014/main" id="{419BB072-E5D5-4789-899D-C2A55ECA1A81}"/>
              </a:ext>
            </a:extLst>
          </p:cNvPr>
          <p:cNvSpPr/>
          <p:nvPr/>
        </p:nvSpPr>
        <p:spPr>
          <a:xfrm>
            <a:off x="7915988" y="2183750"/>
            <a:ext cx="1980030" cy="523220"/>
          </a:xfrm>
          <a:prstGeom prst="rect">
            <a:avLst/>
          </a:prstGeom>
          <a:solidFill>
            <a:srgbClr val="FFFF0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売買契約②</a:t>
            </a:r>
          </a:p>
        </p:txBody>
      </p:sp>
      <p:sp>
        <p:nvSpPr>
          <p:cNvPr id="20" name="二等辺三角形 19">
            <a:extLst>
              <a:ext uri="{FF2B5EF4-FFF2-40B4-BE49-F238E27FC236}">
                <a16:creationId xmlns:a16="http://schemas.microsoft.com/office/drawing/2014/main" id="{88A6E841-52B2-4174-9B80-AA41414BCC4C}"/>
              </a:ext>
            </a:extLst>
          </p:cNvPr>
          <p:cNvSpPr/>
          <p:nvPr/>
        </p:nvSpPr>
        <p:spPr>
          <a:xfrm>
            <a:off x="10194819" y="1924859"/>
            <a:ext cx="1118193" cy="91210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Ｃ</a:t>
            </a:r>
          </a:p>
        </p:txBody>
      </p:sp>
      <p:sp>
        <p:nvSpPr>
          <p:cNvPr id="32" name="スマイル 31">
            <a:extLst>
              <a:ext uri="{FF2B5EF4-FFF2-40B4-BE49-F238E27FC236}">
                <a16:creationId xmlns:a16="http://schemas.microsoft.com/office/drawing/2014/main" id="{D31C27B4-594E-424C-8386-476E8DF1CD60}"/>
              </a:ext>
            </a:extLst>
          </p:cNvPr>
          <p:cNvSpPr/>
          <p:nvPr/>
        </p:nvSpPr>
        <p:spPr>
          <a:xfrm>
            <a:off x="10238455" y="1420671"/>
            <a:ext cx="914400" cy="66985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23" name="直線矢印コネクタ 22">
            <a:extLst>
              <a:ext uri="{FF2B5EF4-FFF2-40B4-BE49-F238E27FC236}">
                <a16:creationId xmlns:a16="http://schemas.microsoft.com/office/drawing/2014/main" id="{DC298028-7CAA-41B9-B6F9-21705D927EF5}"/>
              </a:ext>
            </a:extLst>
          </p:cNvPr>
          <p:cNvCxnSpPr/>
          <p:nvPr/>
        </p:nvCxnSpPr>
        <p:spPr>
          <a:xfrm>
            <a:off x="4070365" y="2818640"/>
            <a:ext cx="246814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578842E8-F9ED-4511-9806-AEBAF3ECE4F8}"/>
              </a:ext>
            </a:extLst>
          </p:cNvPr>
          <p:cNvCxnSpPr/>
          <p:nvPr/>
        </p:nvCxnSpPr>
        <p:spPr>
          <a:xfrm>
            <a:off x="7779528" y="2818640"/>
            <a:ext cx="246814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5BA1308B-B6FE-49F9-9F37-DF2125EF5CE0}"/>
              </a:ext>
            </a:extLst>
          </p:cNvPr>
          <p:cNvSpPr/>
          <p:nvPr/>
        </p:nvSpPr>
        <p:spPr>
          <a:xfrm>
            <a:off x="10276861" y="2983196"/>
            <a:ext cx="954107"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第三者</a:t>
            </a:r>
          </a:p>
        </p:txBody>
      </p:sp>
      <p:sp>
        <p:nvSpPr>
          <p:cNvPr id="24" name="正方形/長方形 23">
            <a:extLst>
              <a:ext uri="{FF2B5EF4-FFF2-40B4-BE49-F238E27FC236}">
                <a16:creationId xmlns:a16="http://schemas.microsoft.com/office/drawing/2014/main" id="{9133757A-0517-486B-97C0-08A34783A57C}"/>
              </a:ext>
            </a:extLst>
          </p:cNvPr>
          <p:cNvSpPr/>
          <p:nvPr/>
        </p:nvSpPr>
        <p:spPr>
          <a:xfrm>
            <a:off x="7253090" y="3567079"/>
            <a:ext cx="2392325" cy="40010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C</a:t>
            </a: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が善意無過失</a:t>
            </a:r>
          </a:p>
        </p:txBody>
      </p:sp>
      <p:sp>
        <p:nvSpPr>
          <p:cNvPr id="36" name="正方形/長方形 35">
            <a:extLst>
              <a:ext uri="{FF2B5EF4-FFF2-40B4-BE49-F238E27FC236}">
                <a16:creationId xmlns:a16="http://schemas.microsoft.com/office/drawing/2014/main" id="{76743B13-382A-4F53-9881-DEA3A821216E}"/>
              </a:ext>
            </a:extLst>
          </p:cNvPr>
          <p:cNvSpPr/>
          <p:nvPr/>
        </p:nvSpPr>
        <p:spPr>
          <a:xfrm>
            <a:off x="7152264" y="4508451"/>
            <a:ext cx="2392325" cy="4001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C</a:t>
            </a: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に登記</a:t>
            </a:r>
          </a:p>
        </p:txBody>
      </p:sp>
      <p:cxnSp>
        <p:nvCxnSpPr>
          <p:cNvPr id="26" name="直線矢印コネクタ 25">
            <a:extLst>
              <a:ext uri="{FF2B5EF4-FFF2-40B4-BE49-F238E27FC236}">
                <a16:creationId xmlns:a16="http://schemas.microsoft.com/office/drawing/2014/main" id="{74182E68-F42B-4C03-A4CE-56186158CEAD}"/>
              </a:ext>
            </a:extLst>
          </p:cNvPr>
          <p:cNvCxnSpPr>
            <a:cxnSpLocks/>
            <a:stCxn id="10" idx="3"/>
          </p:cNvCxnSpPr>
          <p:nvPr/>
        </p:nvCxnSpPr>
        <p:spPr>
          <a:xfrm flipV="1">
            <a:off x="5848800" y="3678953"/>
            <a:ext cx="1368750" cy="5090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8E9E4241-D4B4-4082-B055-687D0AC45216}"/>
              </a:ext>
            </a:extLst>
          </p:cNvPr>
          <p:cNvCxnSpPr>
            <a:cxnSpLocks/>
            <a:endCxn id="36" idx="1"/>
          </p:cNvCxnSpPr>
          <p:nvPr/>
        </p:nvCxnSpPr>
        <p:spPr>
          <a:xfrm>
            <a:off x="5877420" y="4272132"/>
            <a:ext cx="1274844" cy="4363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711C3412-E90A-4502-B17E-86A2A11EF444}"/>
              </a:ext>
            </a:extLst>
          </p:cNvPr>
          <p:cNvCxnSpPr>
            <a:cxnSpLocks/>
            <a:endCxn id="10" idx="1"/>
          </p:cNvCxnSpPr>
          <p:nvPr/>
        </p:nvCxnSpPr>
        <p:spPr>
          <a:xfrm>
            <a:off x="3868663" y="4187987"/>
            <a:ext cx="62315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7" name="爆発: 8 pt 46">
            <a:extLst>
              <a:ext uri="{FF2B5EF4-FFF2-40B4-BE49-F238E27FC236}">
                <a16:creationId xmlns:a16="http://schemas.microsoft.com/office/drawing/2014/main" id="{7427349D-4493-48C9-B1C5-ED16DE2E11A0}"/>
              </a:ext>
            </a:extLst>
          </p:cNvPr>
          <p:cNvSpPr/>
          <p:nvPr/>
        </p:nvSpPr>
        <p:spPr>
          <a:xfrm>
            <a:off x="9782281" y="3394989"/>
            <a:ext cx="2037252" cy="2004129"/>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C</a:t>
            </a: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に対抗できる</a:t>
            </a:r>
          </a:p>
        </p:txBody>
      </p:sp>
      <p:pic>
        <p:nvPicPr>
          <p:cNvPr id="49" name="図 48">
            <a:extLst>
              <a:ext uri="{FF2B5EF4-FFF2-40B4-BE49-F238E27FC236}">
                <a16:creationId xmlns:a16="http://schemas.microsoft.com/office/drawing/2014/main" id="{8638599F-2D4A-48E2-ACDA-48212DFCE4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0643" y="1543579"/>
            <a:ext cx="2037252" cy="2453625"/>
          </a:xfrm>
          <a:prstGeom prst="rect">
            <a:avLst/>
          </a:prstGeom>
          <a:ln w="76200">
            <a:solidFill>
              <a:srgbClr val="00B0F0"/>
            </a:solidFill>
          </a:ln>
        </p:spPr>
      </p:pic>
    </p:spTree>
    <p:extLst>
      <p:ext uri="{BB962C8B-B14F-4D97-AF65-F5344CB8AC3E}">
        <p14:creationId xmlns:p14="http://schemas.microsoft.com/office/powerpoint/2010/main" val="2784145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barn(inVertical)">
                                      <p:cBhvr>
                                        <p:cTn id="3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36" grpId="0" animBg="1"/>
      <p:bldP spid="4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B2D735-93D8-495B-8ED6-05D83EE76810}"/>
              </a:ext>
            </a:extLst>
          </p:cNvPr>
          <p:cNvSpPr>
            <a:spLocks noGrp="1"/>
          </p:cNvSpPr>
          <p:nvPr>
            <p:ph type="title"/>
          </p:nvPr>
        </p:nvSpPr>
        <p:spPr>
          <a:xfrm>
            <a:off x="838200" y="365126"/>
            <a:ext cx="10515600" cy="952046"/>
          </a:xfrm>
          <a:solidFill>
            <a:schemeClr val="bg2">
              <a:lumMod val="10000"/>
            </a:schemeClr>
          </a:solidFill>
          <a:ln>
            <a:solidFill>
              <a:schemeClr val="tx1"/>
            </a:solidFill>
          </a:ln>
        </p:spPr>
        <p:txBody>
          <a:bodyPr/>
          <a:lstStyle/>
          <a:p>
            <a:r>
              <a:rPr lang="ja-JP" altLang="en-US"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b="1" dirty="0">
                <a:solidFill>
                  <a:schemeClr val="bg1"/>
                </a:solidFill>
                <a:latin typeface="ＭＳ Ｐゴシック" panose="020B0600070205080204" pitchFamily="50" charset="-128"/>
                <a:ea typeface="ＭＳ Ｐゴシック" panose="020B0600070205080204" pitchFamily="50" charset="-128"/>
              </a:rPr>
              <a:t>催告権</a:t>
            </a:r>
            <a:r>
              <a:rPr lang="en-US" altLang="ja-JP" b="1" dirty="0">
                <a:solidFill>
                  <a:schemeClr val="bg1"/>
                </a:solidFill>
                <a:latin typeface="ＭＳ Ｐゴシック" panose="020B0600070205080204" pitchFamily="50" charset="-128"/>
                <a:ea typeface="ＭＳ Ｐゴシック" panose="020B0600070205080204" pitchFamily="50" charset="-128"/>
              </a:rPr>
              <a:t>(</a:t>
            </a:r>
            <a:r>
              <a:rPr lang="ja-JP" altLang="en-US" b="1" dirty="0">
                <a:solidFill>
                  <a:schemeClr val="bg1"/>
                </a:solidFill>
                <a:latin typeface="ＭＳ Ｐゴシック" panose="020B0600070205080204" pitchFamily="50" charset="-128"/>
                <a:ea typeface="ＭＳ Ｐゴシック" panose="020B0600070205080204" pitchFamily="50" charset="-128"/>
              </a:rPr>
              <a:t>制限行為能力者の相手の保護</a:t>
            </a:r>
            <a:r>
              <a:rPr lang="en-US" altLang="ja-JP" b="1"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6" name="二等辺三角形 5">
            <a:extLst>
              <a:ext uri="{FF2B5EF4-FFF2-40B4-BE49-F238E27FC236}">
                <a16:creationId xmlns:a16="http://schemas.microsoft.com/office/drawing/2014/main" id="{BC5F4730-715F-493F-A209-2532B62E49A6}"/>
              </a:ext>
            </a:extLst>
          </p:cNvPr>
          <p:cNvSpPr/>
          <p:nvPr/>
        </p:nvSpPr>
        <p:spPr>
          <a:xfrm>
            <a:off x="1512578" y="1626825"/>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Ａ</a:t>
            </a:r>
          </a:p>
        </p:txBody>
      </p:sp>
      <p:sp>
        <p:nvSpPr>
          <p:cNvPr id="7" name="二等辺三角形 6">
            <a:extLst>
              <a:ext uri="{FF2B5EF4-FFF2-40B4-BE49-F238E27FC236}">
                <a16:creationId xmlns:a16="http://schemas.microsoft.com/office/drawing/2014/main" id="{97E4E338-89C9-4A0B-961F-AD6F434EC9C1}"/>
              </a:ext>
            </a:extLst>
          </p:cNvPr>
          <p:cNvSpPr/>
          <p:nvPr/>
        </p:nvSpPr>
        <p:spPr>
          <a:xfrm>
            <a:off x="5479126" y="1558456"/>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B</a:t>
            </a:r>
            <a:endPar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endParaRPr>
          </a:p>
        </p:txBody>
      </p:sp>
      <p:sp>
        <p:nvSpPr>
          <p:cNvPr id="8" name="スマイル 7">
            <a:extLst>
              <a:ext uri="{FF2B5EF4-FFF2-40B4-BE49-F238E27FC236}">
                <a16:creationId xmlns:a16="http://schemas.microsoft.com/office/drawing/2014/main" id="{9AE27C58-05EF-4036-A2CC-A29E948E9518}"/>
              </a:ext>
            </a:extLst>
          </p:cNvPr>
          <p:cNvSpPr/>
          <p:nvPr/>
        </p:nvSpPr>
        <p:spPr>
          <a:xfrm>
            <a:off x="1597983" y="1462021"/>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スマイル 8">
            <a:extLst>
              <a:ext uri="{FF2B5EF4-FFF2-40B4-BE49-F238E27FC236}">
                <a16:creationId xmlns:a16="http://schemas.microsoft.com/office/drawing/2014/main" id="{57C9BC6E-EC27-4D35-81A8-2F205071907D}"/>
              </a:ext>
            </a:extLst>
          </p:cNvPr>
          <p:cNvSpPr/>
          <p:nvPr/>
        </p:nvSpPr>
        <p:spPr>
          <a:xfrm>
            <a:off x="5545038" y="1428848"/>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21D5A4B0-446D-4DB1-B44F-BA382484C2DC}"/>
              </a:ext>
            </a:extLst>
          </p:cNvPr>
          <p:cNvCxnSpPr/>
          <p:nvPr/>
        </p:nvCxnSpPr>
        <p:spPr>
          <a:xfrm>
            <a:off x="2854119" y="2311932"/>
            <a:ext cx="255906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D32BB793-A5BF-4712-BDA1-BAF4749B5621}"/>
              </a:ext>
            </a:extLst>
          </p:cNvPr>
          <p:cNvSpPr/>
          <p:nvPr/>
        </p:nvSpPr>
        <p:spPr>
          <a:xfrm>
            <a:off x="3344240" y="1525264"/>
            <a:ext cx="1826141" cy="584775"/>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a:t>
            </a:r>
          </a:p>
        </p:txBody>
      </p:sp>
      <p:sp>
        <p:nvSpPr>
          <p:cNvPr id="14" name="四角形: 角を丸くする 13">
            <a:extLst>
              <a:ext uri="{FF2B5EF4-FFF2-40B4-BE49-F238E27FC236}">
                <a16:creationId xmlns:a16="http://schemas.microsoft.com/office/drawing/2014/main" id="{36DD26E8-85C2-4B81-AA26-83A40F91495B}"/>
              </a:ext>
            </a:extLst>
          </p:cNvPr>
          <p:cNvSpPr/>
          <p:nvPr/>
        </p:nvSpPr>
        <p:spPr>
          <a:xfrm>
            <a:off x="908530" y="3046529"/>
            <a:ext cx="2246506" cy="952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未成年者</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成年被後見人</a:t>
            </a:r>
          </a:p>
        </p:txBody>
      </p:sp>
      <p:sp>
        <p:nvSpPr>
          <p:cNvPr id="15" name="二等辺三角形 14">
            <a:extLst>
              <a:ext uri="{FF2B5EF4-FFF2-40B4-BE49-F238E27FC236}">
                <a16:creationId xmlns:a16="http://schemas.microsoft.com/office/drawing/2014/main" id="{25421779-B085-4641-85E2-57D442DDCA5A}"/>
              </a:ext>
            </a:extLst>
          </p:cNvPr>
          <p:cNvSpPr/>
          <p:nvPr/>
        </p:nvSpPr>
        <p:spPr>
          <a:xfrm>
            <a:off x="5072378" y="4082152"/>
            <a:ext cx="2246506" cy="930004"/>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保護者</a:t>
            </a:r>
          </a:p>
        </p:txBody>
      </p:sp>
      <p:sp>
        <p:nvSpPr>
          <p:cNvPr id="16" name="スマイル 15">
            <a:extLst>
              <a:ext uri="{FF2B5EF4-FFF2-40B4-BE49-F238E27FC236}">
                <a16:creationId xmlns:a16="http://schemas.microsoft.com/office/drawing/2014/main" id="{B3183096-2BE9-4FDC-9E3A-0AF74DBDE840}"/>
              </a:ext>
            </a:extLst>
          </p:cNvPr>
          <p:cNvSpPr/>
          <p:nvPr/>
        </p:nvSpPr>
        <p:spPr>
          <a:xfrm>
            <a:off x="5746080" y="3712714"/>
            <a:ext cx="935121" cy="714667"/>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四角形: 角を丸くする 16">
            <a:extLst>
              <a:ext uri="{FF2B5EF4-FFF2-40B4-BE49-F238E27FC236}">
                <a16:creationId xmlns:a16="http://schemas.microsoft.com/office/drawing/2014/main" id="{F1098FAA-4A60-475C-A8C0-CCE03DA71659}"/>
              </a:ext>
            </a:extLst>
          </p:cNvPr>
          <p:cNvSpPr/>
          <p:nvPr/>
        </p:nvSpPr>
        <p:spPr>
          <a:xfrm>
            <a:off x="948421" y="4070048"/>
            <a:ext cx="2246506" cy="9520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被保佐人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被補助人</a:t>
            </a:r>
          </a:p>
        </p:txBody>
      </p:sp>
      <p:sp>
        <p:nvSpPr>
          <p:cNvPr id="18" name="矢印: 下 17">
            <a:extLst>
              <a:ext uri="{FF2B5EF4-FFF2-40B4-BE49-F238E27FC236}">
                <a16:creationId xmlns:a16="http://schemas.microsoft.com/office/drawing/2014/main" id="{63578AAC-F7A1-4121-9632-146BC38FEEFB}"/>
              </a:ext>
            </a:extLst>
          </p:cNvPr>
          <p:cNvSpPr/>
          <p:nvPr/>
        </p:nvSpPr>
        <p:spPr>
          <a:xfrm>
            <a:off x="5843074" y="3013223"/>
            <a:ext cx="676789" cy="703482"/>
          </a:xfrm>
          <a:prstGeom prst="down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催告</a:t>
            </a:r>
          </a:p>
        </p:txBody>
      </p:sp>
      <p:sp>
        <p:nvSpPr>
          <p:cNvPr id="19" name="矢印: 下 18">
            <a:extLst>
              <a:ext uri="{FF2B5EF4-FFF2-40B4-BE49-F238E27FC236}">
                <a16:creationId xmlns:a16="http://schemas.microsoft.com/office/drawing/2014/main" id="{935A7624-C7D5-46FD-B506-F5A153AF1C8B}"/>
              </a:ext>
            </a:extLst>
          </p:cNvPr>
          <p:cNvSpPr/>
          <p:nvPr/>
        </p:nvSpPr>
        <p:spPr>
          <a:xfrm rot="2992116">
            <a:off x="3854104" y="2986221"/>
            <a:ext cx="559097" cy="1853568"/>
          </a:xfrm>
          <a:prstGeom prst="down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催告</a:t>
            </a:r>
          </a:p>
        </p:txBody>
      </p:sp>
      <p:sp>
        <p:nvSpPr>
          <p:cNvPr id="20" name="正方形/長方形 19">
            <a:extLst>
              <a:ext uri="{FF2B5EF4-FFF2-40B4-BE49-F238E27FC236}">
                <a16:creationId xmlns:a16="http://schemas.microsoft.com/office/drawing/2014/main" id="{43AF868E-E61A-44A7-909E-68FAADF449CD}"/>
              </a:ext>
            </a:extLst>
          </p:cNvPr>
          <p:cNvSpPr/>
          <p:nvPr/>
        </p:nvSpPr>
        <p:spPr>
          <a:xfrm>
            <a:off x="852279" y="2668571"/>
            <a:ext cx="2317444" cy="313189"/>
          </a:xfrm>
          <a:prstGeom prst="rect">
            <a:avLst/>
          </a:prstGeom>
          <a:solidFill>
            <a:schemeClr val="accent2">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制限行為能力者</a:t>
            </a:r>
          </a:p>
        </p:txBody>
      </p:sp>
      <p:sp>
        <p:nvSpPr>
          <p:cNvPr id="21" name="正方形/長方形 20">
            <a:extLst>
              <a:ext uri="{FF2B5EF4-FFF2-40B4-BE49-F238E27FC236}">
                <a16:creationId xmlns:a16="http://schemas.microsoft.com/office/drawing/2014/main" id="{C7BA0069-FA32-421C-96B0-8CAC3EA454DA}"/>
              </a:ext>
            </a:extLst>
          </p:cNvPr>
          <p:cNvSpPr/>
          <p:nvPr/>
        </p:nvSpPr>
        <p:spPr>
          <a:xfrm>
            <a:off x="4914857" y="2613130"/>
            <a:ext cx="2317444" cy="313189"/>
          </a:xfrm>
          <a:prstGeom prst="rect">
            <a:avLst/>
          </a:prstGeom>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相　手</a:t>
            </a:r>
          </a:p>
        </p:txBody>
      </p:sp>
      <p:sp>
        <p:nvSpPr>
          <p:cNvPr id="22" name="正方形/長方形 21">
            <a:extLst>
              <a:ext uri="{FF2B5EF4-FFF2-40B4-BE49-F238E27FC236}">
                <a16:creationId xmlns:a16="http://schemas.microsoft.com/office/drawing/2014/main" id="{D40E8C08-FDA8-4C84-BA4C-E5A3E7B7BA1F}"/>
              </a:ext>
            </a:extLst>
          </p:cNvPr>
          <p:cNvSpPr/>
          <p:nvPr/>
        </p:nvSpPr>
        <p:spPr>
          <a:xfrm>
            <a:off x="4078125" y="4327839"/>
            <a:ext cx="1005403" cy="584775"/>
          </a:xfrm>
          <a:prstGeom prst="rect">
            <a:avLst/>
          </a:prstGeom>
          <a:solidFill>
            <a:srgbClr val="00B0F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同意</a:t>
            </a:r>
          </a:p>
        </p:txBody>
      </p:sp>
      <p:graphicFrame>
        <p:nvGraphicFramePr>
          <p:cNvPr id="23" name="表 22">
            <a:extLst>
              <a:ext uri="{FF2B5EF4-FFF2-40B4-BE49-F238E27FC236}">
                <a16:creationId xmlns:a16="http://schemas.microsoft.com/office/drawing/2014/main" id="{A29221B4-3119-4202-8FF4-9057608C529A}"/>
              </a:ext>
            </a:extLst>
          </p:cNvPr>
          <p:cNvGraphicFramePr>
            <a:graphicFrameLocks noGrp="1"/>
          </p:cNvGraphicFramePr>
          <p:nvPr>
            <p:extLst/>
          </p:nvPr>
        </p:nvGraphicFramePr>
        <p:xfrm>
          <a:off x="7613468" y="1750225"/>
          <a:ext cx="3684284" cy="2468880"/>
        </p:xfrm>
        <a:graphic>
          <a:graphicData uri="http://schemas.openxmlformats.org/drawingml/2006/table">
            <a:tbl>
              <a:tblPr firstRow="1" bandRow="1">
                <a:tableStyleId>{5C22544A-7EE6-4342-B048-85BDC9FD1C3A}</a:tableStyleId>
              </a:tblPr>
              <a:tblGrid>
                <a:gridCol w="1715589">
                  <a:extLst>
                    <a:ext uri="{9D8B030D-6E8A-4147-A177-3AD203B41FA5}">
                      <a16:colId xmlns:a16="http://schemas.microsoft.com/office/drawing/2014/main" val="652281463"/>
                    </a:ext>
                  </a:extLst>
                </a:gridCol>
                <a:gridCol w="1968695">
                  <a:extLst>
                    <a:ext uri="{9D8B030D-6E8A-4147-A177-3AD203B41FA5}">
                      <a16:colId xmlns:a16="http://schemas.microsoft.com/office/drawing/2014/main" val="2526107405"/>
                    </a:ext>
                  </a:extLst>
                </a:gridCol>
              </a:tblGrid>
              <a:tr h="632163">
                <a:tc>
                  <a:txBody>
                    <a:bodyPr/>
                    <a:lstStyle/>
                    <a:p>
                      <a:pPr algn="ctr"/>
                      <a:r>
                        <a:rPr kumimoji="1" lang="ja-JP" altLang="en-US" sz="2400" dirty="0"/>
                        <a:t>確答がなかったら</a:t>
                      </a:r>
                    </a:p>
                  </a:txBody>
                  <a:tcPr>
                    <a:solidFill>
                      <a:schemeClr val="accent6">
                        <a:lumMod val="75000"/>
                      </a:schemeClr>
                    </a:solidFill>
                  </a:tcPr>
                </a:tc>
                <a:tc>
                  <a:txBody>
                    <a:bodyPr/>
                    <a:lstStyle/>
                    <a:p>
                      <a:pPr algn="ctr">
                        <a:lnSpc>
                          <a:spcPct val="150000"/>
                        </a:lnSpc>
                      </a:pPr>
                      <a:r>
                        <a:rPr kumimoji="1" lang="ja-JP" altLang="en-US" sz="2400" dirty="0"/>
                        <a:t>効　果</a:t>
                      </a:r>
                    </a:p>
                  </a:txBody>
                  <a:tcPr>
                    <a:solidFill>
                      <a:schemeClr val="accent6">
                        <a:lumMod val="75000"/>
                      </a:schemeClr>
                    </a:solidFill>
                  </a:tcPr>
                </a:tc>
                <a:extLst>
                  <a:ext uri="{0D108BD9-81ED-4DB2-BD59-A6C34878D82A}">
                    <a16:rowId xmlns:a16="http://schemas.microsoft.com/office/drawing/2014/main" val="258175900"/>
                  </a:ext>
                </a:extLst>
              </a:tr>
              <a:tr h="632163">
                <a:tc>
                  <a:txBody>
                    <a:bodyPr/>
                    <a:lstStyle/>
                    <a:p>
                      <a:pPr>
                        <a:lnSpc>
                          <a:spcPct val="150000"/>
                        </a:lnSpc>
                      </a:pPr>
                      <a:r>
                        <a:rPr kumimoji="1" lang="ja-JP" altLang="en-US" sz="2400" b="1" dirty="0"/>
                        <a:t>★保護者</a:t>
                      </a:r>
                    </a:p>
                  </a:txBody>
                  <a:tcPr>
                    <a:solidFill>
                      <a:schemeClr val="accent6">
                        <a:lumMod val="40000"/>
                        <a:lumOff val="60000"/>
                      </a:schemeClr>
                    </a:solidFill>
                  </a:tcPr>
                </a:tc>
                <a:tc>
                  <a:txBody>
                    <a:bodyPr/>
                    <a:lstStyle/>
                    <a:p>
                      <a:r>
                        <a:rPr kumimoji="1" lang="ja-JP" altLang="en-US" sz="2400" b="1" dirty="0"/>
                        <a:t>追認したとみなされる</a:t>
                      </a:r>
                    </a:p>
                  </a:txBody>
                  <a:tcPr>
                    <a:solidFill>
                      <a:schemeClr val="accent6">
                        <a:lumMod val="40000"/>
                        <a:lumOff val="60000"/>
                      </a:schemeClr>
                    </a:solidFill>
                  </a:tcPr>
                </a:tc>
                <a:extLst>
                  <a:ext uri="{0D108BD9-81ED-4DB2-BD59-A6C34878D82A}">
                    <a16:rowId xmlns:a16="http://schemas.microsoft.com/office/drawing/2014/main" val="1396407095"/>
                  </a:ext>
                </a:extLst>
              </a:tr>
              <a:tr h="632163">
                <a:tc>
                  <a:txBody>
                    <a:bodyPr/>
                    <a:lstStyle/>
                    <a:p>
                      <a:r>
                        <a:rPr kumimoji="1" lang="ja-JP" altLang="en-US" sz="2400" b="1" dirty="0"/>
                        <a:t>★被保佐人</a:t>
                      </a:r>
                    </a:p>
                    <a:p>
                      <a:r>
                        <a:rPr kumimoji="1" lang="ja-JP" altLang="en-US" sz="2400" b="1" dirty="0"/>
                        <a:t>★被補助人</a:t>
                      </a:r>
                    </a:p>
                  </a:txBody>
                  <a:tcPr>
                    <a:solidFill>
                      <a:schemeClr val="accent5">
                        <a:lumMod val="60000"/>
                        <a:lumOff val="40000"/>
                      </a:schemeClr>
                    </a:solidFill>
                  </a:tcPr>
                </a:tc>
                <a:tc>
                  <a:txBody>
                    <a:bodyPr/>
                    <a:lstStyle/>
                    <a:p>
                      <a:r>
                        <a:rPr kumimoji="1" lang="ja-JP" altLang="en-US" sz="2400" b="1" dirty="0"/>
                        <a:t>取消とみなされる</a:t>
                      </a:r>
                    </a:p>
                  </a:txBody>
                  <a:tcPr>
                    <a:solidFill>
                      <a:schemeClr val="accent5">
                        <a:lumMod val="60000"/>
                        <a:lumOff val="40000"/>
                      </a:schemeClr>
                    </a:solidFill>
                  </a:tcPr>
                </a:tc>
                <a:extLst>
                  <a:ext uri="{0D108BD9-81ED-4DB2-BD59-A6C34878D82A}">
                    <a16:rowId xmlns:a16="http://schemas.microsoft.com/office/drawing/2014/main" val="1442047278"/>
                  </a:ext>
                </a:extLst>
              </a:tr>
            </a:tbl>
          </a:graphicData>
        </a:graphic>
      </p:graphicFrame>
      <p:sp>
        <p:nvSpPr>
          <p:cNvPr id="24" name="正方形/長方形 23">
            <a:extLst>
              <a:ext uri="{FF2B5EF4-FFF2-40B4-BE49-F238E27FC236}">
                <a16:creationId xmlns:a16="http://schemas.microsoft.com/office/drawing/2014/main" id="{297D7FBE-0F7D-49D6-8003-A63001CB78ED}"/>
              </a:ext>
            </a:extLst>
          </p:cNvPr>
          <p:cNvSpPr/>
          <p:nvPr/>
        </p:nvSpPr>
        <p:spPr>
          <a:xfrm>
            <a:off x="7826620" y="4327839"/>
            <a:ext cx="3284874" cy="584775"/>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1</a:t>
            </a: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カ月以上の期間</a:t>
            </a:r>
          </a:p>
        </p:txBody>
      </p:sp>
    </p:spTree>
    <p:extLst>
      <p:ext uri="{BB962C8B-B14F-4D97-AF65-F5344CB8AC3E}">
        <p14:creationId xmlns:p14="http://schemas.microsoft.com/office/powerpoint/2010/main" val="1484791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FDD0F-F053-46C6-9658-7E34102A71AB}"/>
              </a:ext>
            </a:extLst>
          </p:cNvPr>
          <p:cNvSpPr>
            <a:spLocks noGrp="1"/>
          </p:cNvSpPr>
          <p:nvPr>
            <p:ph type="title"/>
          </p:nvPr>
        </p:nvSpPr>
        <p:spPr>
          <a:xfrm>
            <a:off x="793885" y="247170"/>
            <a:ext cx="10515600" cy="952044"/>
          </a:xfrm>
          <a:solidFill>
            <a:schemeClr val="bg2">
              <a:lumMod val="10000"/>
            </a:schemeClr>
          </a:solidFill>
        </p:spPr>
        <p:txBody>
          <a:bodyPr/>
          <a:lstStyle/>
          <a:p>
            <a:pPr algn="ctr"/>
            <a:r>
              <a:rPr kumimoji="1" lang="ja-JP" altLang="en-US" dirty="0"/>
              <a:t>　</a:t>
            </a:r>
            <a:r>
              <a:rPr kumimoji="1" lang="ja-JP" altLang="en-US" b="1" dirty="0">
                <a:solidFill>
                  <a:schemeClr val="bg1"/>
                </a:solidFill>
                <a:latin typeface="ＭＳ Ｐゴシック" panose="020B0600070205080204" pitchFamily="50" charset="-128"/>
                <a:ea typeface="ＭＳ Ｐゴシック" panose="020B0600070205080204" pitchFamily="50" charset="-128"/>
              </a:rPr>
              <a:t>法定追認</a:t>
            </a:r>
          </a:p>
        </p:txBody>
      </p:sp>
      <p:sp>
        <p:nvSpPr>
          <p:cNvPr id="6" name="二等辺三角形 5">
            <a:extLst>
              <a:ext uri="{FF2B5EF4-FFF2-40B4-BE49-F238E27FC236}">
                <a16:creationId xmlns:a16="http://schemas.microsoft.com/office/drawing/2014/main" id="{861652DD-F08B-497D-B4ED-70EED5218BD6}"/>
              </a:ext>
            </a:extLst>
          </p:cNvPr>
          <p:cNvSpPr/>
          <p:nvPr/>
        </p:nvSpPr>
        <p:spPr>
          <a:xfrm>
            <a:off x="1602932" y="1567647"/>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Ａ</a:t>
            </a:r>
          </a:p>
        </p:txBody>
      </p:sp>
      <p:sp>
        <p:nvSpPr>
          <p:cNvPr id="7" name="正方形/長方形 6">
            <a:extLst>
              <a:ext uri="{FF2B5EF4-FFF2-40B4-BE49-F238E27FC236}">
                <a16:creationId xmlns:a16="http://schemas.microsoft.com/office/drawing/2014/main" id="{1145A7D7-C21D-4134-8536-AA3EB95F74AC}"/>
              </a:ext>
            </a:extLst>
          </p:cNvPr>
          <p:cNvSpPr/>
          <p:nvPr/>
        </p:nvSpPr>
        <p:spPr>
          <a:xfrm>
            <a:off x="1003306" y="2670856"/>
            <a:ext cx="2317444" cy="575892"/>
          </a:xfrm>
          <a:prstGeom prst="rect">
            <a:avLst/>
          </a:prstGeom>
          <a:solidFill>
            <a:schemeClr val="accent2">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制限行為能力者</a:t>
            </a:r>
            <a:endParaRPr kumimoji="1" lang="en-US" altLang="ja-JP"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買主</a:t>
            </a:r>
          </a:p>
        </p:txBody>
      </p:sp>
      <p:sp>
        <p:nvSpPr>
          <p:cNvPr id="8" name="スマイル 7">
            <a:extLst>
              <a:ext uri="{FF2B5EF4-FFF2-40B4-BE49-F238E27FC236}">
                <a16:creationId xmlns:a16="http://schemas.microsoft.com/office/drawing/2014/main" id="{DBF05731-9E7F-4921-9E1A-60758FBFDA7A}"/>
              </a:ext>
            </a:extLst>
          </p:cNvPr>
          <p:cNvSpPr/>
          <p:nvPr/>
        </p:nvSpPr>
        <p:spPr>
          <a:xfrm>
            <a:off x="1686839" y="1355695"/>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二等辺三角形 8">
            <a:extLst>
              <a:ext uri="{FF2B5EF4-FFF2-40B4-BE49-F238E27FC236}">
                <a16:creationId xmlns:a16="http://schemas.microsoft.com/office/drawing/2014/main" id="{6084FC90-1280-4497-9644-3CAC2F9D282A}"/>
              </a:ext>
            </a:extLst>
          </p:cNvPr>
          <p:cNvSpPr/>
          <p:nvPr/>
        </p:nvSpPr>
        <p:spPr>
          <a:xfrm>
            <a:off x="6325550" y="1621598"/>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B</a:t>
            </a:r>
            <a:endPar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endParaRPr>
          </a:p>
        </p:txBody>
      </p:sp>
      <p:sp>
        <p:nvSpPr>
          <p:cNvPr id="10" name="スマイル 9">
            <a:extLst>
              <a:ext uri="{FF2B5EF4-FFF2-40B4-BE49-F238E27FC236}">
                <a16:creationId xmlns:a16="http://schemas.microsoft.com/office/drawing/2014/main" id="{9A4262A8-1D9B-493A-AAF2-E7F301DD267F}"/>
              </a:ext>
            </a:extLst>
          </p:cNvPr>
          <p:cNvSpPr/>
          <p:nvPr/>
        </p:nvSpPr>
        <p:spPr>
          <a:xfrm>
            <a:off x="6427447" y="1395520"/>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F7B89309-A513-42F4-9356-97D1E982EDBF}"/>
              </a:ext>
            </a:extLst>
          </p:cNvPr>
          <p:cNvSpPr/>
          <p:nvPr/>
        </p:nvSpPr>
        <p:spPr>
          <a:xfrm>
            <a:off x="5751975" y="2667840"/>
            <a:ext cx="2317444" cy="541469"/>
          </a:xfrm>
          <a:prstGeom prst="rect">
            <a:avLst/>
          </a:prstGeom>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相　手</a:t>
            </a:r>
            <a:endParaRPr kumimoji="1" lang="en-US" altLang="ja-JP"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売主</a:t>
            </a:r>
          </a:p>
        </p:txBody>
      </p:sp>
      <p:sp>
        <p:nvSpPr>
          <p:cNvPr id="12" name="二等辺三角形 11">
            <a:extLst>
              <a:ext uri="{FF2B5EF4-FFF2-40B4-BE49-F238E27FC236}">
                <a16:creationId xmlns:a16="http://schemas.microsoft.com/office/drawing/2014/main" id="{E9915FAD-8927-4429-8316-460794168A71}"/>
              </a:ext>
            </a:extLst>
          </p:cNvPr>
          <p:cNvSpPr/>
          <p:nvPr/>
        </p:nvSpPr>
        <p:spPr>
          <a:xfrm>
            <a:off x="1020786" y="3667616"/>
            <a:ext cx="2299964" cy="98883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保護者</a:t>
            </a:r>
          </a:p>
        </p:txBody>
      </p:sp>
      <p:sp>
        <p:nvSpPr>
          <p:cNvPr id="13" name="スマイル 12">
            <a:extLst>
              <a:ext uri="{FF2B5EF4-FFF2-40B4-BE49-F238E27FC236}">
                <a16:creationId xmlns:a16="http://schemas.microsoft.com/office/drawing/2014/main" id="{E5C84DB6-9D9F-4C24-AC44-6C41D921148A}"/>
              </a:ext>
            </a:extLst>
          </p:cNvPr>
          <p:cNvSpPr/>
          <p:nvPr/>
        </p:nvSpPr>
        <p:spPr>
          <a:xfrm>
            <a:off x="1703467" y="3390119"/>
            <a:ext cx="897772" cy="616866"/>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9870B56C-6D9D-4A0A-A16F-74B2FB2A69C9}"/>
              </a:ext>
            </a:extLst>
          </p:cNvPr>
          <p:cNvSpPr/>
          <p:nvPr/>
        </p:nvSpPr>
        <p:spPr>
          <a:xfrm>
            <a:off x="3561258" y="1527125"/>
            <a:ext cx="1826141" cy="584775"/>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a:t>
            </a:r>
          </a:p>
        </p:txBody>
      </p:sp>
      <p:cxnSp>
        <p:nvCxnSpPr>
          <p:cNvPr id="15" name="直線コネクタ 14">
            <a:extLst>
              <a:ext uri="{FF2B5EF4-FFF2-40B4-BE49-F238E27FC236}">
                <a16:creationId xmlns:a16="http://schemas.microsoft.com/office/drawing/2014/main" id="{A9EDB271-A773-45B2-9419-A582844BCC85}"/>
              </a:ext>
            </a:extLst>
          </p:cNvPr>
          <p:cNvCxnSpPr>
            <a:cxnSpLocks/>
          </p:cNvCxnSpPr>
          <p:nvPr/>
        </p:nvCxnSpPr>
        <p:spPr>
          <a:xfrm>
            <a:off x="2761954" y="2315149"/>
            <a:ext cx="362241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CCD8A82A-BECC-4D33-8A25-696E29C21CC6}"/>
              </a:ext>
            </a:extLst>
          </p:cNvPr>
          <p:cNvSpPr/>
          <p:nvPr/>
        </p:nvSpPr>
        <p:spPr>
          <a:xfrm>
            <a:off x="5803706" y="3424192"/>
            <a:ext cx="1684715"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請　求</a:t>
            </a:r>
          </a:p>
        </p:txBody>
      </p:sp>
      <p:sp>
        <p:nvSpPr>
          <p:cNvPr id="20" name="正方形/長方形 19">
            <a:extLst>
              <a:ext uri="{FF2B5EF4-FFF2-40B4-BE49-F238E27FC236}">
                <a16:creationId xmlns:a16="http://schemas.microsoft.com/office/drawing/2014/main" id="{3AB567FD-69DA-4AE2-9A2F-192838C377FF}"/>
              </a:ext>
            </a:extLst>
          </p:cNvPr>
          <p:cNvSpPr/>
          <p:nvPr/>
        </p:nvSpPr>
        <p:spPr>
          <a:xfrm>
            <a:off x="5827731" y="4021408"/>
            <a:ext cx="1651357"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履　行</a:t>
            </a:r>
          </a:p>
        </p:txBody>
      </p:sp>
      <p:sp>
        <p:nvSpPr>
          <p:cNvPr id="21" name="正方形/長方形 20">
            <a:extLst>
              <a:ext uri="{FF2B5EF4-FFF2-40B4-BE49-F238E27FC236}">
                <a16:creationId xmlns:a16="http://schemas.microsoft.com/office/drawing/2014/main" id="{594AC41E-30EB-43F5-BA39-2878AFD26FDC}"/>
              </a:ext>
            </a:extLst>
          </p:cNvPr>
          <p:cNvSpPr/>
          <p:nvPr/>
        </p:nvSpPr>
        <p:spPr>
          <a:xfrm>
            <a:off x="5794373" y="4602237"/>
            <a:ext cx="1684715"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譲　渡</a:t>
            </a:r>
          </a:p>
        </p:txBody>
      </p:sp>
      <p:cxnSp>
        <p:nvCxnSpPr>
          <p:cNvPr id="23" name="直線矢印コネクタ 22">
            <a:extLst>
              <a:ext uri="{FF2B5EF4-FFF2-40B4-BE49-F238E27FC236}">
                <a16:creationId xmlns:a16="http://schemas.microsoft.com/office/drawing/2014/main" id="{1994A08B-761B-4F39-9D48-9816FBC3F620}"/>
              </a:ext>
            </a:extLst>
          </p:cNvPr>
          <p:cNvCxnSpPr>
            <a:cxnSpLocks/>
            <a:endCxn id="19" idx="1"/>
          </p:cNvCxnSpPr>
          <p:nvPr/>
        </p:nvCxnSpPr>
        <p:spPr>
          <a:xfrm flipV="1">
            <a:off x="2896724" y="3694927"/>
            <a:ext cx="2906982" cy="4716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4373F4F-B595-4A9D-A09B-E88378D67725}"/>
              </a:ext>
            </a:extLst>
          </p:cNvPr>
          <p:cNvCxnSpPr>
            <a:cxnSpLocks/>
            <a:endCxn id="21" idx="1"/>
          </p:cNvCxnSpPr>
          <p:nvPr/>
        </p:nvCxnSpPr>
        <p:spPr>
          <a:xfrm>
            <a:off x="2910964" y="4374377"/>
            <a:ext cx="2883409" cy="498595"/>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8E4B7D3B-8815-43CB-A890-A76F04AB99F7}"/>
              </a:ext>
            </a:extLst>
          </p:cNvPr>
          <p:cNvCxnSpPr>
            <a:cxnSpLocks/>
            <a:endCxn id="20" idx="1"/>
          </p:cNvCxnSpPr>
          <p:nvPr/>
        </p:nvCxnSpPr>
        <p:spPr>
          <a:xfrm>
            <a:off x="2910964" y="4259567"/>
            <a:ext cx="2916767" cy="32576"/>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a16="http://schemas.microsoft.com/office/drawing/2014/main" id="{62FE2C65-A548-4596-B6B4-99F0240DBC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84845" y="1495729"/>
            <a:ext cx="1403949" cy="1690888"/>
          </a:xfrm>
          <a:prstGeom prst="rect">
            <a:avLst/>
          </a:prstGeom>
          <a:ln w="76200">
            <a:solidFill>
              <a:srgbClr val="00B0F0"/>
            </a:solidFill>
          </a:ln>
        </p:spPr>
      </p:pic>
      <p:sp>
        <p:nvSpPr>
          <p:cNvPr id="34" name="正方形/長方形 33">
            <a:extLst>
              <a:ext uri="{FF2B5EF4-FFF2-40B4-BE49-F238E27FC236}">
                <a16:creationId xmlns:a16="http://schemas.microsoft.com/office/drawing/2014/main" id="{43FB2339-E6E5-490D-BF8F-6BE7950488CD}"/>
              </a:ext>
            </a:extLst>
          </p:cNvPr>
          <p:cNvSpPr/>
          <p:nvPr/>
        </p:nvSpPr>
        <p:spPr>
          <a:xfrm>
            <a:off x="8109726" y="3452068"/>
            <a:ext cx="877105"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a:t>
            </a:r>
          </a:p>
        </p:txBody>
      </p:sp>
      <p:sp>
        <p:nvSpPr>
          <p:cNvPr id="35" name="正方形/長方形 34">
            <a:extLst>
              <a:ext uri="{FF2B5EF4-FFF2-40B4-BE49-F238E27FC236}">
                <a16:creationId xmlns:a16="http://schemas.microsoft.com/office/drawing/2014/main" id="{A6BAF7A7-56CA-4BC9-AF3F-0ECAC7FA77ED}"/>
              </a:ext>
            </a:extLst>
          </p:cNvPr>
          <p:cNvSpPr/>
          <p:nvPr/>
        </p:nvSpPr>
        <p:spPr>
          <a:xfrm>
            <a:off x="8109726" y="4021408"/>
            <a:ext cx="877106"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a:t>
            </a:r>
          </a:p>
        </p:txBody>
      </p:sp>
      <p:sp>
        <p:nvSpPr>
          <p:cNvPr id="36" name="正方形/長方形 35">
            <a:extLst>
              <a:ext uri="{FF2B5EF4-FFF2-40B4-BE49-F238E27FC236}">
                <a16:creationId xmlns:a16="http://schemas.microsoft.com/office/drawing/2014/main" id="{A368B217-EA6B-454E-93E7-93EA4E142217}"/>
              </a:ext>
            </a:extLst>
          </p:cNvPr>
          <p:cNvSpPr/>
          <p:nvPr/>
        </p:nvSpPr>
        <p:spPr>
          <a:xfrm>
            <a:off x="8120611" y="4586569"/>
            <a:ext cx="877106"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a:t>
            </a:r>
          </a:p>
        </p:txBody>
      </p:sp>
      <p:sp>
        <p:nvSpPr>
          <p:cNvPr id="37" name="正方形/長方形 36">
            <a:extLst>
              <a:ext uri="{FF2B5EF4-FFF2-40B4-BE49-F238E27FC236}">
                <a16:creationId xmlns:a16="http://schemas.microsoft.com/office/drawing/2014/main" id="{CBCB02E9-2296-4553-B33E-7BB66371CF54}"/>
              </a:ext>
            </a:extLst>
          </p:cNvPr>
          <p:cNvSpPr/>
          <p:nvPr/>
        </p:nvSpPr>
        <p:spPr>
          <a:xfrm>
            <a:off x="9523147" y="3396881"/>
            <a:ext cx="1830653"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取消せない</a:t>
            </a:r>
          </a:p>
        </p:txBody>
      </p:sp>
      <p:sp>
        <p:nvSpPr>
          <p:cNvPr id="38" name="正方形/長方形 37">
            <a:extLst>
              <a:ext uri="{FF2B5EF4-FFF2-40B4-BE49-F238E27FC236}">
                <a16:creationId xmlns:a16="http://schemas.microsoft.com/office/drawing/2014/main" id="{E852DCDD-BBA5-4DBC-89FA-0C323678A303}"/>
              </a:ext>
            </a:extLst>
          </p:cNvPr>
          <p:cNvSpPr/>
          <p:nvPr/>
        </p:nvSpPr>
        <p:spPr>
          <a:xfrm>
            <a:off x="9520727" y="3988186"/>
            <a:ext cx="1843959"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取消せない</a:t>
            </a:r>
          </a:p>
        </p:txBody>
      </p:sp>
      <p:sp>
        <p:nvSpPr>
          <p:cNvPr id="39" name="正方形/長方形 38">
            <a:extLst>
              <a:ext uri="{FF2B5EF4-FFF2-40B4-BE49-F238E27FC236}">
                <a16:creationId xmlns:a16="http://schemas.microsoft.com/office/drawing/2014/main" id="{ED584FC6-2D7E-4F01-954A-3DF778C23B3A}"/>
              </a:ext>
            </a:extLst>
          </p:cNvPr>
          <p:cNvSpPr/>
          <p:nvPr/>
        </p:nvSpPr>
        <p:spPr>
          <a:xfrm>
            <a:off x="9520727" y="4562540"/>
            <a:ext cx="1843959"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取消せない</a:t>
            </a:r>
          </a:p>
        </p:txBody>
      </p:sp>
      <p:sp>
        <p:nvSpPr>
          <p:cNvPr id="40" name="矢印: 右 39">
            <a:extLst>
              <a:ext uri="{FF2B5EF4-FFF2-40B4-BE49-F238E27FC236}">
                <a16:creationId xmlns:a16="http://schemas.microsoft.com/office/drawing/2014/main" id="{EC409155-9414-4F0D-8BB3-174222F72B99}"/>
              </a:ext>
            </a:extLst>
          </p:cNvPr>
          <p:cNvSpPr/>
          <p:nvPr/>
        </p:nvSpPr>
        <p:spPr>
          <a:xfrm>
            <a:off x="7546409" y="3567251"/>
            <a:ext cx="523010" cy="404435"/>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矢印: 右 40">
            <a:extLst>
              <a:ext uri="{FF2B5EF4-FFF2-40B4-BE49-F238E27FC236}">
                <a16:creationId xmlns:a16="http://schemas.microsoft.com/office/drawing/2014/main" id="{4A3BBF05-B038-43EF-A129-2C9012984445}"/>
              </a:ext>
            </a:extLst>
          </p:cNvPr>
          <p:cNvSpPr/>
          <p:nvPr/>
        </p:nvSpPr>
        <p:spPr>
          <a:xfrm>
            <a:off x="8986831" y="3573999"/>
            <a:ext cx="523010" cy="404435"/>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矢印: 右 41">
            <a:extLst>
              <a:ext uri="{FF2B5EF4-FFF2-40B4-BE49-F238E27FC236}">
                <a16:creationId xmlns:a16="http://schemas.microsoft.com/office/drawing/2014/main" id="{B3796B57-009E-47E6-B950-29B21B153A10}"/>
              </a:ext>
            </a:extLst>
          </p:cNvPr>
          <p:cNvSpPr/>
          <p:nvPr/>
        </p:nvSpPr>
        <p:spPr>
          <a:xfrm>
            <a:off x="7537857" y="4116359"/>
            <a:ext cx="523010" cy="404435"/>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 name="矢印: 右 42">
            <a:extLst>
              <a:ext uri="{FF2B5EF4-FFF2-40B4-BE49-F238E27FC236}">
                <a16:creationId xmlns:a16="http://schemas.microsoft.com/office/drawing/2014/main" id="{B3EF42CC-125E-4ADD-89A3-32AE4ECFF4F4}"/>
              </a:ext>
            </a:extLst>
          </p:cNvPr>
          <p:cNvSpPr/>
          <p:nvPr/>
        </p:nvSpPr>
        <p:spPr>
          <a:xfrm>
            <a:off x="7537857" y="4610227"/>
            <a:ext cx="523010" cy="404435"/>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矢印: 右 43">
            <a:extLst>
              <a:ext uri="{FF2B5EF4-FFF2-40B4-BE49-F238E27FC236}">
                <a16:creationId xmlns:a16="http://schemas.microsoft.com/office/drawing/2014/main" id="{B52D4312-B390-46AB-95DD-2556A2229454}"/>
              </a:ext>
            </a:extLst>
          </p:cNvPr>
          <p:cNvSpPr/>
          <p:nvPr/>
        </p:nvSpPr>
        <p:spPr>
          <a:xfrm>
            <a:off x="9006065" y="4100365"/>
            <a:ext cx="523010" cy="404435"/>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矢印: 右 44">
            <a:extLst>
              <a:ext uri="{FF2B5EF4-FFF2-40B4-BE49-F238E27FC236}">
                <a16:creationId xmlns:a16="http://schemas.microsoft.com/office/drawing/2014/main" id="{3B89F0F1-93B5-4C7D-8EA4-4EC2A5D0F08C}"/>
              </a:ext>
            </a:extLst>
          </p:cNvPr>
          <p:cNvSpPr/>
          <p:nvPr/>
        </p:nvSpPr>
        <p:spPr>
          <a:xfrm>
            <a:off x="9019531" y="4642807"/>
            <a:ext cx="523010" cy="404435"/>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00330534-1FD4-4869-9809-13817F05B330}"/>
              </a:ext>
            </a:extLst>
          </p:cNvPr>
          <p:cNvSpPr/>
          <p:nvPr/>
        </p:nvSpPr>
        <p:spPr>
          <a:xfrm>
            <a:off x="3062648" y="3809592"/>
            <a:ext cx="1826141" cy="584775"/>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法定追認</a:t>
            </a:r>
          </a:p>
        </p:txBody>
      </p:sp>
    </p:spTree>
    <p:extLst>
      <p:ext uri="{BB962C8B-B14F-4D97-AF65-F5344CB8AC3E}">
        <p14:creationId xmlns:p14="http://schemas.microsoft.com/office/powerpoint/2010/main" val="240144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inVertic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arn(inVertical)">
                                      <p:cBhvr>
                                        <p:cTn id="43" dur="500"/>
                                        <p:tgtEl>
                                          <p:spTgt spid="42"/>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childTnLst>
                          </p:cTn>
                        </p:par>
                        <p:par>
                          <p:cTn id="62" fill="hold">
                            <p:stCondLst>
                              <p:cond delay="500"/>
                            </p:stCondLst>
                            <p:childTnLst>
                              <p:par>
                                <p:cTn id="63" presetID="16" presetClass="entr" presetSubtype="21"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Vertic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barn(inVertical)">
                                      <p:cBhvr>
                                        <p:cTn id="70" dur="500"/>
                                        <p:tgtEl>
                                          <p:spTgt spid="43"/>
                                        </p:tgtEl>
                                      </p:cBhvr>
                                    </p:animEffect>
                                  </p:childTnLst>
                                </p:cTn>
                              </p:par>
                            </p:childTnLst>
                          </p:cTn>
                        </p:par>
                        <p:par>
                          <p:cTn id="71" fill="hold">
                            <p:stCondLst>
                              <p:cond delay="500"/>
                            </p:stCondLst>
                            <p:childTnLst>
                              <p:par>
                                <p:cTn id="72" presetID="16" presetClass="entr" presetSubtype="21"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inVertical)">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barn(inVertical)">
                                      <p:cBhvr>
                                        <p:cTn id="79" dur="500"/>
                                        <p:tgtEl>
                                          <p:spTgt spid="45"/>
                                        </p:tgtEl>
                                      </p:cBhvr>
                                    </p:animEffect>
                                  </p:childTnLst>
                                </p:cTn>
                              </p:par>
                            </p:childTnLst>
                          </p:cTn>
                        </p:par>
                        <p:par>
                          <p:cTn id="80" fill="hold">
                            <p:stCondLst>
                              <p:cond delay="500"/>
                            </p:stCondLst>
                            <p:childTnLst>
                              <p:par>
                                <p:cTn id="81" presetID="16" presetClass="entr" presetSubtype="21"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barn(inVertical)">
                                      <p:cBhvr>
                                        <p:cTn id="83" dur="500"/>
                                        <p:tgtEl>
                                          <p:spTgt spid="39"/>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1000"/>
                                        <p:tgtEl>
                                          <p:spTgt spid="46"/>
                                        </p:tgtEl>
                                      </p:cBhvr>
                                    </p:animEffect>
                                    <p:anim calcmode="lin" valueType="num">
                                      <p:cBhvr>
                                        <p:cTn id="89" dur="1000" fill="hold"/>
                                        <p:tgtEl>
                                          <p:spTgt spid="46"/>
                                        </p:tgtEl>
                                        <p:attrNameLst>
                                          <p:attrName>ppt_x</p:attrName>
                                        </p:attrNameLst>
                                      </p:cBhvr>
                                      <p:tavLst>
                                        <p:tav tm="0">
                                          <p:val>
                                            <p:strVal val="#ppt_x"/>
                                          </p:val>
                                        </p:tav>
                                        <p:tav tm="100000">
                                          <p:val>
                                            <p:strVal val="#ppt_x"/>
                                          </p:val>
                                        </p:tav>
                                      </p:tavLst>
                                    </p:anim>
                                    <p:anim calcmode="lin" valueType="num">
                                      <p:cBhvr>
                                        <p:cTn id="90" dur="1000" fill="hold"/>
                                        <p:tgtEl>
                                          <p:spTgt spid="46"/>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27" presetClass="emph" presetSubtype="0" fill="remove" grpId="0" nodeType="afterEffect">
                                  <p:stCondLst>
                                    <p:cond delay="0"/>
                                  </p:stCondLst>
                                  <p:childTnLst>
                                    <p:animClr clrSpc="rgb" dir="cw">
                                      <p:cBhvr override="childStyle">
                                        <p:cTn id="93" dur="250" autoRev="1" fill="remove"/>
                                        <p:tgtEl>
                                          <p:spTgt spid="10"/>
                                        </p:tgtEl>
                                        <p:attrNameLst>
                                          <p:attrName>style.color</p:attrName>
                                        </p:attrNameLst>
                                      </p:cBhvr>
                                      <p:to>
                                        <a:schemeClr val="bg1"/>
                                      </p:to>
                                    </p:animClr>
                                    <p:animClr clrSpc="rgb" dir="cw">
                                      <p:cBhvr>
                                        <p:cTn id="94" dur="250" autoRev="1" fill="remove"/>
                                        <p:tgtEl>
                                          <p:spTgt spid="10"/>
                                        </p:tgtEl>
                                        <p:attrNameLst>
                                          <p:attrName>fillcolor</p:attrName>
                                        </p:attrNameLst>
                                      </p:cBhvr>
                                      <p:to>
                                        <a:schemeClr val="bg1"/>
                                      </p:to>
                                    </p:animClr>
                                    <p:set>
                                      <p:cBhvr>
                                        <p:cTn id="95" dur="250" autoRev="1" fill="remove"/>
                                        <p:tgtEl>
                                          <p:spTgt spid="10"/>
                                        </p:tgtEl>
                                        <p:attrNameLst>
                                          <p:attrName>fill.type</p:attrName>
                                        </p:attrNameLst>
                                      </p:cBhvr>
                                      <p:to>
                                        <p:strVal val="solid"/>
                                      </p:to>
                                    </p:set>
                                    <p:set>
                                      <p:cBhvr>
                                        <p:cTn id="96"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534FEF-E948-48E0-958C-0AA176CBAC62}"/>
              </a:ext>
            </a:extLst>
          </p:cNvPr>
          <p:cNvSpPr>
            <a:spLocks noGrp="1"/>
          </p:cNvSpPr>
          <p:nvPr>
            <p:ph type="title"/>
          </p:nvPr>
        </p:nvSpPr>
        <p:spPr>
          <a:xfrm>
            <a:off x="838200" y="365126"/>
            <a:ext cx="10515600" cy="1079362"/>
          </a:xfrm>
          <a:solidFill>
            <a:schemeClr val="tx1"/>
          </a:solidFill>
        </p:spPr>
        <p:txBody>
          <a:bodyPr/>
          <a:lstStyle/>
          <a:p>
            <a:pPr algn="ctr"/>
            <a:r>
              <a:rPr lang="ja-JP" altLang="en-US" dirty="0">
                <a:solidFill>
                  <a:schemeClr val="bg1"/>
                </a:solidFill>
                <a:latin typeface="HGSｺﾞｼｯｸE" panose="020B0900000000000000" pitchFamily="50" charset="-128"/>
                <a:ea typeface="HGSｺﾞｼｯｸE" panose="020B0900000000000000" pitchFamily="50" charset="-128"/>
              </a:rPr>
              <a:t>取消権の喪失　</a:t>
            </a:r>
            <a:r>
              <a:rPr lang="en-US" altLang="ja-JP" dirty="0">
                <a:solidFill>
                  <a:schemeClr val="bg1"/>
                </a:solidFill>
                <a:latin typeface="HGSｺﾞｼｯｸE" panose="020B0900000000000000" pitchFamily="50" charset="-128"/>
                <a:ea typeface="HGSｺﾞｼｯｸE" panose="020B0900000000000000" pitchFamily="50" charset="-128"/>
              </a:rPr>
              <a:t>P29</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7" name="コンテンツ プレースホルダー 6">
            <a:extLst>
              <a:ext uri="{FF2B5EF4-FFF2-40B4-BE49-F238E27FC236}">
                <a16:creationId xmlns:a16="http://schemas.microsoft.com/office/drawing/2014/main" id="{695AA7AD-B4A8-45B6-BEDB-B6E4774465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4036" y="1577918"/>
            <a:ext cx="9087254" cy="4842550"/>
          </a:xfrm>
        </p:spPr>
      </p:pic>
    </p:spTree>
    <p:extLst>
      <p:ext uri="{BB962C8B-B14F-4D97-AF65-F5344CB8AC3E}">
        <p14:creationId xmlns:p14="http://schemas.microsoft.com/office/powerpoint/2010/main" val="2152519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963CF-ACA7-4862-BA28-F363E8F6332C}"/>
              </a:ext>
            </a:extLst>
          </p:cNvPr>
          <p:cNvSpPr>
            <a:spLocks noGrp="1"/>
          </p:cNvSpPr>
          <p:nvPr>
            <p:ph type="title"/>
          </p:nvPr>
        </p:nvSpPr>
        <p:spPr>
          <a:xfrm>
            <a:off x="838200" y="365126"/>
            <a:ext cx="10515600" cy="782410"/>
          </a:xfrm>
          <a:solidFill>
            <a:schemeClr val="bg2">
              <a:lumMod val="10000"/>
            </a:schemeClr>
          </a:solidFill>
        </p:spPr>
        <p:txBody>
          <a:bodyPr/>
          <a:lstStyle/>
          <a:p>
            <a:pPr algn="ctr"/>
            <a:r>
              <a:rPr kumimoji="1" lang="ja-JP" altLang="en-US" dirty="0"/>
              <a:t>　</a:t>
            </a:r>
            <a:r>
              <a:rPr kumimoji="1" lang="ja-JP" altLang="en-US" sz="3200" b="1" dirty="0">
                <a:solidFill>
                  <a:schemeClr val="bg1"/>
                </a:solidFill>
                <a:latin typeface="BIZ UDPゴシック" panose="020B0400000000000000" pitchFamily="50" charset="-128"/>
                <a:ea typeface="BIZ UDPゴシック" panose="020B0400000000000000" pitchFamily="50" charset="-128"/>
              </a:rPr>
              <a:t>取消権の消滅</a:t>
            </a:r>
            <a:r>
              <a:rPr kumimoji="1" lang="en-US" altLang="ja-JP" sz="3200" b="1" dirty="0">
                <a:solidFill>
                  <a:schemeClr val="bg1"/>
                </a:solidFill>
                <a:latin typeface="BIZ UDPゴシック" panose="020B0400000000000000" pitchFamily="50" charset="-128"/>
                <a:ea typeface="BIZ UDPゴシック" panose="020B0400000000000000" pitchFamily="50" charset="-128"/>
              </a:rPr>
              <a:t>(</a:t>
            </a:r>
            <a:r>
              <a:rPr kumimoji="1" lang="ja-JP" altLang="en-US" sz="3200" b="1" dirty="0">
                <a:solidFill>
                  <a:schemeClr val="bg1"/>
                </a:solidFill>
                <a:latin typeface="BIZ UDPゴシック" panose="020B0400000000000000" pitchFamily="50" charset="-128"/>
                <a:ea typeface="BIZ UDPゴシック" panose="020B0400000000000000" pitchFamily="50" charset="-128"/>
              </a:rPr>
              <a:t>時効</a:t>
            </a:r>
            <a:r>
              <a:rPr kumimoji="1" lang="en-US" altLang="ja-JP" sz="3200" b="1" dirty="0">
                <a:solidFill>
                  <a:schemeClr val="bg1"/>
                </a:solidFill>
                <a:latin typeface="BIZ UDPゴシック" panose="020B0400000000000000" pitchFamily="50" charset="-128"/>
                <a:ea typeface="BIZ UDPゴシック" panose="020B0400000000000000" pitchFamily="50" charset="-128"/>
              </a:rPr>
              <a:t>) P29</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D15E0ED2-F3A5-45AA-A1DF-1C5EABF49768}"/>
              </a:ext>
            </a:extLst>
          </p:cNvPr>
          <p:cNvSpPr/>
          <p:nvPr/>
        </p:nvSpPr>
        <p:spPr>
          <a:xfrm>
            <a:off x="838200" y="1228091"/>
            <a:ext cx="10515600" cy="1817913"/>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追認し得る時から</a:t>
            </a:r>
            <a:r>
              <a:rPr kumimoji="1" lang="en-US" altLang="ja-JP" sz="2400" b="0" i="0" u="none" strike="noStrike" kern="1200" cap="none" spc="0" normalizeH="0" baseline="0" noProof="0" dirty="0">
                <a:ln>
                  <a:noFill/>
                </a:ln>
                <a:solidFill>
                  <a:srgbClr val="FFFF00"/>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2400" b="0" i="0" u="none" strike="noStrike" kern="1200" cap="none" spc="0" normalizeH="0" baseline="0" noProof="0" dirty="0">
                <a:ln>
                  <a:noFill/>
                </a:ln>
                <a:solidFill>
                  <a:srgbClr val="FFFF00"/>
                </a:solidFill>
                <a:effectLst/>
                <a:uLnTx/>
                <a:uFillTx/>
                <a:latin typeface="BIZ UDPゴシック" panose="020B0400000000000000" pitchFamily="50" charset="-128"/>
                <a:ea typeface="BIZ UDPゴシック" panose="020B0400000000000000" pitchFamily="50" charset="-128"/>
                <a:cs typeface="+mn-cs"/>
              </a:rPr>
              <a:t>年間</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行為の時から</a:t>
            </a:r>
            <a:r>
              <a:rPr kumimoji="1" lang="en-US" altLang="ja-JP" sz="2400" b="0" i="0" u="none" strike="noStrike" kern="1200" cap="none" spc="0" normalizeH="0" baseline="0" noProof="0" dirty="0">
                <a:ln>
                  <a:noFill/>
                </a:ln>
                <a:solidFill>
                  <a:srgbClr val="FFFF00"/>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2400" b="0" i="0" u="none" strike="noStrike" kern="1200" cap="none" spc="0" normalizeH="0" baseline="0" noProof="0" dirty="0">
                <a:ln>
                  <a:noFill/>
                </a:ln>
                <a:solidFill>
                  <a:srgbClr val="FFFF00"/>
                </a:solidFill>
                <a:effectLst/>
                <a:uLnTx/>
                <a:uFillTx/>
                <a:latin typeface="BIZ UDPゴシック" panose="020B0400000000000000" pitchFamily="50" charset="-128"/>
                <a:ea typeface="BIZ UDPゴシック" panose="020B0400000000000000" pitchFamily="50" charset="-128"/>
                <a:cs typeface="+mn-cs"/>
              </a:rPr>
              <a:t>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この間、権利を行使しないと取消権は消滅する。そして、この</a:t>
            </a:r>
            <a:r>
              <a:rPr kumimoji="1" lang="en-US" altLang="ja-JP"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年のうち先にその期間が到来した時点で取消権は消滅する</a:t>
            </a:r>
          </a:p>
        </p:txBody>
      </p:sp>
      <p:sp>
        <p:nvSpPr>
          <p:cNvPr id="7" name="矢印: 上向き折線 6">
            <a:extLst>
              <a:ext uri="{FF2B5EF4-FFF2-40B4-BE49-F238E27FC236}">
                <a16:creationId xmlns:a16="http://schemas.microsoft.com/office/drawing/2014/main" id="{9BAEA1FF-2D2F-431D-AD7E-71A4BB2DEDA9}"/>
              </a:ext>
            </a:extLst>
          </p:cNvPr>
          <p:cNvSpPr/>
          <p:nvPr/>
        </p:nvSpPr>
        <p:spPr>
          <a:xfrm rot="10800000" flipH="1">
            <a:off x="4495800" y="1782807"/>
            <a:ext cx="849087" cy="354240"/>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二等辺三角形 7">
            <a:extLst>
              <a:ext uri="{FF2B5EF4-FFF2-40B4-BE49-F238E27FC236}">
                <a16:creationId xmlns:a16="http://schemas.microsoft.com/office/drawing/2014/main" id="{8B2EC44E-F8E1-4345-83C3-1CDBAFB3DBC2}"/>
              </a:ext>
            </a:extLst>
          </p:cNvPr>
          <p:cNvSpPr/>
          <p:nvPr/>
        </p:nvSpPr>
        <p:spPr>
          <a:xfrm>
            <a:off x="2978024" y="3094291"/>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Ａ</a:t>
            </a:r>
          </a:p>
        </p:txBody>
      </p:sp>
      <p:sp>
        <p:nvSpPr>
          <p:cNvPr id="9" name="スマイル 8">
            <a:extLst>
              <a:ext uri="{FF2B5EF4-FFF2-40B4-BE49-F238E27FC236}">
                <a16:creationId xmlns:a16="http://schemas.microsoft.com/office/drawing/2014/main" id="{2D199B43-84F4-40D4-A4BC-190B43F393F2}"/>
              </a:ext>
            </a:extLst>
          </p:cNvPr>
          <p:cNvSpPr/>
          <p:nvPr/>
        </p:nvSpPr>
        <p:spPr>
          <a:xfrm>
            <a:off x="3079921" y="2871553"/>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二等辺三角形 9">
            <a:extLst>
              <a:ext uri="{FF2B5EF4-FFF2-40B4-BE49-F238E27FC236}">
                <a16:creationId xmlns:a16="http://schemas.microsoft.com/office/drawing/2014/main" id="{42B385FA-6676-4EB4-8FD1-2208B57C7C1D}"/>
              </a:ext>
            </a:extLst>
          </p:cNvPr>
          <p:cNvSpPr/>
          <p:nvPr/>
        </p:nvSpPr>
        <p:spPr>
          <a:xfrm>
            <a:off x="7164292" y="3109063"/>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B</a:t>
            </a:r>
            <a:endPar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endParaRPr>
          </a:p>
        </p:txBody>
      </p:sp>
      <p:sp>
        <p:nvSpPr>
          <p:cNvPr id="11" name="スマイル 10">
            <a:extLst>
              <a:ext uri="{FF2B5EF4-FFF2-40B4-BE49-F238E27FC236}">
                <a16:creationId xmlns:a16="http://schemas.microsoft.com/office/drawing/2014/main" id="{D43CA9B8-648A-4EDA-9D3A-292C0FC243DA}"/>
              </a:ext>
            </a:extLst>
          </p:cNvPr>
          <p:cNvSpPr/>
          <p:nvPr/>
        </p:nvSpPr>
        <p:spPr>
          <a:xfrm>
            <a:off x="7254369" y="2911537"/>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2" name="直線コネクタ 11">
            <a:extLst>
              <a:ext uri="{FF2B5EF4-FFF2-40B4-BE49-F238E27FC236}">
                <a16:creationId xmlns:a16="http://schemas.microsoft.com/office/drawing/2014/main" id="{2056AF22-18DF-4A1F-9566-0007148B89A9}"/>
              </a:ext>
            </a:extLst>
          </p:cNvPr>
          <p:cNvCxnSpPr>
            <a:cxnSpLocks/>
          </p:cNvCxnSpPr>
          <p:nvPr/>
        </p:nvCxnSpPr>
        <p:spPr>
          <a:xfrm>
            <a:off x="4096217" y="3962736"/>
            <a:ext cx="310059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6ED5F199-9DBD-4298-ABEE-52FEFE7AD8DE}"/>
              </a:ext>
            </a:extLst>
          </p:cNvPr>
          <p:cNvSpPr/>
          <p:nvPr/>
        </p:nvSpPr>
        <p:spPr>
          <a:xfrm>
            <a:off x="4733445" y="3325104"/>
            <a:ext cx="1826141" cy="584775"/>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a:t>
            </a:r>
          </a:p>
        </p:txBody>
      </p:sp>
      <p:sp>
        <p:nvSpPr>
          <p:cNvPr id="15" name="正方形/長方形 14">
            <a:extLst>
              <a:ext uri="{FF2B5EF4-FFF2-40B4-BE49-F238E27FC236}">
                <a16:creationId xmlns:a16="http://schemas.microsoft.com/office/drawing/2014/main" id="{6180ECB2-EBC2-4F8B-A714-49305C67B984}"/>
              </a:ext>
            </a:extLst>
          </p:cNvPr>
          <p:cNvSpPr/>
          <p:nvPr/>
        </p:nvSpPr>
        <p:spPr>
          <a:xfrm>
            <a:off x="2378399" y="4188980"/>
            <a:ext cx="2317444" cy="313189"/>
          </a:xfrm>
          <a:prstGeom prst="rect">
            <a:avLst/>
          </a:prstGeom>
          <a:solidFill>
            <a:schemeClr val="accent2">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制限行為能力者</a:t>
            </a:r>
          </a:p>
        </p:txBody>
      </p:sp>
      <p:sp>
        <p:nvSpPr>
          <p:cNvPr id="16" name="正方形/長方形 15">
            <a:extLst>
              <a:ext uri="{FF2B5EF4-FFF2-40B4-BE49-F238E27FC236}">
                <a16:creationId xmlns:a16="http://schemas.microsoft.com/office/drawing/2014/main" id="{72FFF95E-E36D-4C91-AC9F-D3E41F47C52B}"/>
              </a:ext>
            </a:extLst>
          </p:cNvPr>
          <p:cNvSpPr/>
          <p:nvPr/>
        </p:nvSpPr>
        <p:spPr>
          <a:xfrm>
            <a:off x="6505990" y="4134919"/>
            <a:ext cx="2317444" cy="313189"/>
          </a:xfrm>
          <a:prstGeom prst="rect">
            <a:avLst/>
          </a:prstGeom>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相　手</a:t>
            </a:r>
          </a:p>
        </p:txBody>
      </p:sp>
      <p:sp>
        <p:nvSpPr>
          <p:cNvPr id="17" name="矢印: 右 16">
            <a:extLst>
              <a:ext uri="{FF2B5EF4-FFF2-40B4-BE49-F238E27FC236}">
                <a16:creationId xmlns:a16="http://schemas.microsoft.com/office/drawing/2014/main" id="{68264D76-5D3C-49ED-9727-0E333C4DFC09}"/>
              </a:ext>
            </a:extLst>
          </p:cNvPr>
          <p:cNvSpPr/>
          <p:nvPr/>
        </p:nvSpPr>
        <p:spPr>
          <a:xfrm>
            <a:off x="925286" y="5137110"/>
            <a:ext cx="10428514" cy="2932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DB428943-041E-4B76-9FEA-39B81EA60546}"/>
              </a:ext>
            </a:extLst>
          </p:cNvPr>
          <p:cNvSpPr/>
          <p:nvPr/>
        </p:nvSpPr>
        <p:spPr>
          <a:xfrm>
            <a:off x="2957352" y="4713303"/>
            <a:ext cx="1042273" cy="523220"/>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17</a:t>
            </a:r>
            <a:r>
              <a:rPr kumimoji="1" lang="ja-JP" alt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歳</a:t>
            </a:r>
          </a:p>
        </p:txBody>
      </p:sp>
      <p:sp>
        <p:nvSpPr>
          <p:cNvPr id="20" name="正方形/長方形 19">
            <a:extLst>
              <a:ext uri="{FF2B5EF4-FFF2-40B4-BE49-F238E27FC236}">
                <a16:creationId xmlns:a16="http://schemas.microsoft.com/office/drawing/2014/main" id="{BBFDE110-EA2E-4698-9D32-D26F0CBE40E0}"/>
              </a:ext>
            </a:extLst>
          </p:cNvPr>
          <p:cNvSpPr/>
          <p:nvPr/>
        </p:nvSpPr>
        <p:spPr>
          <a:xfrm>
            <a:off x="5030483" y="4699898"/>
            <a:ext cx="1042273" cy="523220"/>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18</a:t>
            </a:r>
            <a:r>
              <a:rPr kumimoji="1" lang="ja-JP" alt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歳</a:t>
            </a:r>
          </a:p>
        </p:txBody>
      </p:sp>
      <p:sp>
        <p:nvSpPr>
          <p:cNvPr id="21" name="正方形/長方形 20">
            <a:extLst>
              <a:ext uri="{FF2B5EF4-FFF2-40B4-BE49-F238E27FC236}">
                <a16:creationId xmlns:a16="http://schemas.microsoft.com/office/drawing/2014/main" id="{BBEB247A-D853-4FD1-9D47-977372BE5E76}"/>
              </a:ext>
            </a:extLst>
          </p:cNvPr>
          <p:cNvSpPr/>
          <p:nvPr/>
        </p:nvSpPr>
        <p:spPr>
          <a:xfrm>
            <a:off x="7334454" y="4664366"/>
            <a:ext cx="1088761" cy="523220"/>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23</a:t>
            </a:r>
            <a:r>
              <a:rPr kumimoji="1" lang="ja-JP" alt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歳</a:t>
            </a:r>
          </a:p>
        </p:txBody>
      </p:sp>
      <p:sp>
        <p:nvSpPr>
          <p:cNvPr id="22" name="正方形/長方形 21">
            <a:extLst>
              <a:ext uri="{FF2B5EF4-FFF2-40B4-BE49-F238E27FC236}">
                <a16:creationId xmlns:a16="http://schemas.microsoft.com/office/drawing/2014/main" id="{870087D5-88CE-42DB-BE48-ADE5C819D5D0}"/>
              </a:ext>
            </a:extLst>
          </p:cNvPr>
          <p:cNvSpPr/>
          <p:nvPr/>
        </p:nvSpPr>
        <p:spPr>
          <a:xfrm>
            <a:off x="9683997" y="5379876"/>
            <a:ext cx="1088761" cy="523220"/>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37</a:t>
            </a:r>
            <a:r>
              <a:rPr kumimoji="1" lang="ja-JP" alt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歳</a:t>
            </a:r>
          </a:p>
        </p:txBody>
      </p:sp>
      <p:sp>
        <p:nvSpPr>
          <p:cNvPr id="25" name="正方形/長方形 24">
            <a:extLst>
              <a:ext uri="{FF2B5EF4-FFF2-40B4-BE49-F238E27FC236}">
                <a16:creationId xmlns:a16="http://schemas.microsoft.com/office/drawing/2014/main" id="{68035F89-781A-429D-84C4-D19D97436F3E}"/>
              </a:ext>
            </a:extLst>
          </p:cNvPr>
          <p:cNvSpPr/>
          <p:nvPr/>
        </p:nvSpPr>
        <p:spPr>
          <a:xfrm>
            <a:off x="3232267" y="5430352"/>
            <a:ext cx="492443" cy="830997"/>
          </a:xfrm>
          <a:prstGeom prst="rect">
            <a:avLst/>
          </a:prstGeom>
          <a:solidFill>
            <a:schemeClr val="accent6">
              <a:lumMod val="20000"/>
              <a:lumOff val="80000"/>
            </a:schemeClr>
          </a:solidFill>
          <a:ln w="381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契</a:t>
            </a:r>
            <a:endPar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約</a:t>
            </a:r>
          </a:p>
        </p:txBody>
      </p:sp>
      <p:sp>
        <p:nvSpPr>
          <p:cNvPr id="26" name="正方形/長方形 25">
            <a:extLst>
              <a:ext uri="{FF2B5EF4-FFF2-40B4-BE49-F238E27FC236}">
                <a16:creationId xmlns:a16="http://schemas.microsoft.com/office/drawing/2014/main" id="{1D974ACB-3F64-442A-8DFC-AB8798D1FF93}"/>
              </a:ext>
            </a:extLst>
          </p:cNvPr>
          <p:cNvSpPr/>
          <p:nvPr/>
        </p:nvSpPr>
        <p:spPr>
          <a:xfrm>
            <a:off x="4495800" y="5417322"/>
            <a:ext cx="2162064" cy="369332"/>
          </a:xfrm>
          <a:prstGeom prst="rect">
            <a:avLst/>
          </a:prstGeom>
          <a:solidFill>
            <a:schemeClr val="accent2">
              <a:lumMod val="20000"/>
              <a:lumOff val="80000"/>
            </a:schemeClr>
          </a:solidFill>
          <a:ln w="38100">
            <a:solidFill>
              <a:schemeClr val="tx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単独で追認できる</a:t>
            </a:r>
          </a:p>
        </p:txBody>
      </p:sp>
      <p:sp>
        <p:nvSpPr>
          <p:cNvPr id="27" name="矢印: 上向き折線 26">
            <a:extLst>
              <a:ext uri="{FF2B5EF4-FFF2-40B4-BE49-F238E27FC236}">
                <a16:creationId xmlns:a16="http://schemas.microsoft.com/office/drawing/2014/main" id="{B6DA27A7-26EB-43A0-AAF9-AEB99871B68A}"/>
              </a:ext>
            </a:extLst>
          </p:cNvPr>
          <p:cNvSpPr/>
          <p:nvPr/>
        </p:nvSpPr>
        <p:spPr>
          <a:xfrm>
            <a:off x="6692112" y="5350340"/>
            <a:ext cx="1284684" cy="338553"/>
          </a:xfrm>
          <a:prstGeom prst="bentUp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5947A993-99DE-4FAC-B9F7-998EA3620368}"/>
              </a:ext>
            </a:extLst>
          </p:cNvPr>
          <p:cNvSpPr/>
          <p:nvPr/>
        </p:nvSpPr>
        <p:spPr>
          <a:xfrm>
            <a:off x="6919961" y="5508885"/>
            <a:ext cx="750526" cy="338554"/>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5</a:t>
            </a:r>
            <a:r>
              <a:rPr kumimoji="1" lang="ja-JP" alt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年間</a:t>
            </a:r>
          </a:p>
        </p:txBody>
      </p:sp>
      <p:sp>
        <p:nvSpPr>
          <p:cNvPr id="29" name="矢印: 上向き折線 28">
            <a:extLst>
              <a:ext uri="{FF2B5EF4-FFF2-40B4-BE49-F238E27FC236}">
                <a16:creationId xmlns:a16="http://schemas.microsoft.com/office/drawing/2014/main" id="{D993AB54-3729-42CA-BC51-02D0C503CBE0}"/>
              </a:ext>
            </a:extLst>
          </p:cNvPr>
          <p:cNvSpPr/>
          <p:nvPr/>
        </p:nvSpPr>
        <p:spPr>
          <a:xfrm>
            <a:off x="3775617" y="5925973"/>
            <a:ext cx="6573557" cy="284549"/>
          </a:xfrm>
          <a:prstGeom prst="bentUp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8B09FF16-4818-4522-AEAD-393C8522B3F7}"/>
              </a:ext>
            </a:extLst>
          </p:cNvPr>
          <p:cNvSpPr/>
          <p:nvPr/>
        </p:nvSpPr>
        <p:spPr>
          <a:xfrm>
            <a:off x="6360873" y="6079000"/>
            <a:ext cx="906017" cy="338554"/>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20</a:t>
            </a:r>
            <a:r>
              <a:rPr kumimoji="1" lang="ja-JP" alt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年間</a:t>
            </a:r>
          </a:p>
        </p:txBody>
      </p:sp>
    </p:spTree>
    <p:extLst>
      <p:ext uri="{BB962C8B-B14F-4D97-AF65-F5344CB8AC3E}">
        <p14:creationId xmlns:p14="http://schemas.microsoft.com/office/powerpoint/2010/main" val="363030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6" grpId="0" animBg="1"/>
      <p:bldP spid="27"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a:extLst>
              <a:ext uri="{FF2B5EF4-FFF2-40B4-BE49-F238E27FC236}">
                <a16:creationId xmlns:a16="http://schemas.microsoft.com/office/drawing/2014/main" id="{4301DC29-7229-4A2F-A505-6C027A911D13}"/>
              </a:ext>
            </a:extLst>
          </p:cNvPr>
          <p:cNvSpPr>
            <a:spLocks noGrp="1" noChangeArrowheads="1"/>
          </p:cNvSpPr>
          <p:nvPr>
            <p:ph type="title"/>
          </p:nvPr>
        </p:nvSpPr>
        <p:spPr>
          <a:xfrm>
            <a:off x="869248" y="365126"/>
            <a:ext cx="10484544" cy="995363"/>
          </a:xfrm>
          <a:solidFill>
            <a:schemeClr val="tx1"/>
          </a:solidFill>
          <a:ln>
            <a:solidFill>
              <a:schemeClr val="tx1"/>
            </a:solidFill>
          </a:ln>
        </p:spPr>
        <p:txBody>
          <a:bodyPr>
            <a:normAutofit/>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制限行為能力者制度の趣旨 </a:t>
            </a:r>
            <a:r>
              <a:rPr lang="en-US" altLang="ja-JP" sz="4000" b="1" dirty="0">
                <a:solidFill>
                  <a:schemeClr val="bg1"/>
                </a:solidFill>
                <a:latin typeface="ＭＳ Ｐゴシック" panose="020B0600070205080204" pitchFamily="50" charset="-128"/>
                <a:ea typeface="ＭＳ Ｐゴシック" panose="020B0600070205080204" pitchFamily="50" charset="-128"/>
              </a:rPr>
              <a:t>P10</a:t>
            </a:r>
            <a:endParaRPr lang="ja-JP" altLang="en-US" sz="4000" b="1" dirty="0">
              <a:solidFill>
                <a:schemeClr val="bg1"/>
              </a:solidFill>
              <a:latin typeface="ＭＳ Ｐゴシック" panose="020B0600070205080204" pitchFamily="50" charset="-128"/>
              <a:ea typeface="ＭＳ Ｐゴシック" panose="020B0600070205080204" pitchFamily="50" charset="-128"/>
            </a:endParaRPr>
          </a:p>
        </p:txBody>
      </p:sp>
      <p:sp>
        <p:nvSpPr>
          <p:cNvPr id="62467" name="コンテンツ プレースホルダー 2">
            <a:extLst>
              <a:ext uri="{FF2B5EF4-FFF2-40B4-BE49-F238E27FC236}">
                <a16:creationId xmlns:a16="http://schemas.microsoft.com/office/drawing/2014/main" id="{A4176C3E-226B-4418-951B-E85F88EC47D4}"/>
              </a:ext>
            </a:extLst>
          </p:cNvPr>
          <p:cNvSpPr>
            <a:spLocks noGrp="1" noChangeArrowheads="1"/>
          </p:cNvSpPr>
          <p:nvPr>
            <p:ph sz="half" idx="1"/>
          </p:nvPr>
        </p:nvSpPr>
        <p:spPr>
          <a:xfrm>
            <a:off x="1981201" y="1557339"/>
            <a:ext cx="4043363" cy="4568825"/>
          </a:xfrm>
        </p:spPr>
        <p:txBody>
          <a:bodyPr/>
          <a:lstStyle/>
          <a:p>
            <a:pPr marL="0" indent="0" eaLnBrk="1" hangingPunct="1">
              <a:buNone/>
            </a:pPr>
            <a:endParaRPr lang="ja-JP" altLang="en-US" dirty="0"/>
          </a:p>
          <a:p>
            <a:pPr marL="0" indent="0" eaLnBrk="1" hangingPunct="1">
              <a:buNone/>
            </a:pPr>
            <a:endParaRPr lang="ja-JP" altLang="en-US" dirty="0"/>
          </a:p>
          <a:p>
            <a:pPr marL="0" indent="0" eaLnBrk="1" hangingPunct="1">
              <a:buNone/>
            </a:pPr>
            <a:r>
              <a:rPr lang="en-US" altLang="ja-JP" dirty="0"/>
              <a:t>   </a:t>
            </a:r>
            <a:r>
              <a:rPr lang="en-US" altLang="ja-JP" dirty="0">
                <a:latin typeface="HGｺﾞｼｯｸE" panose="020B0909000000000000" pitchFamily="49" charset="-128"/>
                <a:ea typeface="HGｺﾞｼｯｸE" panose="020B0909000000000000" pitchFamily="49" charset="-128"/>
              </a:rPr>
              <a:t>A    </a:t>
            </a:r>
            <a:r>
              <a:rPr lang="ja-JP" altLang="en-US" dirty="0">
                <a:latin typeface="HGｺﾞｼｯｸE" panose="020B0909000000000000" pitchFamily="49" charset="-128"/>
                <a:ea typeface="HGｺﾞｼｯｸE" panose="020B0909000000000000" pitchFamily="49" charset="-128"/>
              </a:rPr>
              <a:t>売買契約</a:t>
            </a:r>
            <a:r>
              <a:rPr lang="en-US" altLang="ja-JP" dirty="0">
                <a:latin typeface="HGｺﾞｼｯｸE" panose="020B0909000000000000" pitchFamily="49" charset="-128"/>
                <a:ea typeface="HGｺﾞｼｯｸE" panose="020B0909000000000000" pitchFamily="49" charset="-128"/>
              </a:rPr>
              <a:t>   B</a:t>
            </a:r>
            <a:endParaRPr lang="ja-JP" altLang="en-US" dirty="0">
              <a:latin typeface="HGｺﾞｼｯｸE" panose="020B0909000000000000" pitchFamily="49" charset="-128"/>
              <a:ea typeface="HGｺﾞｼｯｸE" panose="020B0909000000000000" pitchFamily="49" charset="-128"/>
            </a:endParaRPr>
          </a:p>
          <a:p>
            <a:pPr marL="0" indent="0" eaLnBrk="1" hangingPunct="1">
              <a:buNone/>
            </a:pPr>
            <a:r>
              <a:rPr lang="ja-JP" altLang="en-US" dirty="0">
                <a:latin typeface="HGｺﾞｼｯｸE" panose="020B0909000000000000" pitchFamily="49" charset="-128"/>
                <a:ea typeface="HGｺﾞｼｯｸE" panose="020B0909000000000000" pitchFamily="49" charset="-128"/>
              </a:rPr>
              <a:t>売主　　　　　　買主</a:t>
            </a:r>
            <a:r>
              <a:rPr lang="ja-JP" altLang="en-US" dirty="0"/>
              <a:t>　　　　　</a:t>
            </a:r>
          </a:p>
        </p:txBody>
      </p:sp>
      <p:sp>
        <p:nvSpPr>
          <p:cNvPr id="4" name="コンテンツ プレースホルダー 3">
            <a:extLst>
              <a:ext uri="{FF2B5EF4-FFF2-40B4-BE49-F238E27FC236}">
                <a16:creationId xmlns:a16="http://schemas.microsoft.com/office/drawing/2014/main" id="{EE510005-18CC-4567-AF72-1E920B26A69A}"/>
              </a:ext>
            </a:extLst>
          </p:cNvPr>
          <p:cNvSpPr>
            <a:spLocks noGrp="1"/>
          </p:cNvSpPr>
          <p:nvPr>
            <p:ph sz="half" idx="2"/>
          </p:nvPr>
        </p:nvSpPr>
        <p:spPr/>
        <p:txBody>
          <a:bodyPr rtlCol="0">
            <a:normAutofit/>
          </a:bodyPr>
          <a:lstStyle/>
          <a:p>
            <a:pPr marL="0" indent="0" eaLnBrk="1" fontAlgn="auto" hangingPunct="1">
              <a:spcAft>
                <a:spcPts val="0"/>
              </a:spcAft>
              <a:buNone/>
              <a:defRPr/>
            </a:pPr>
            <a:r>
              <a:rPr lang="ja-JP" altLang="en-US" dirty="0"/>
              <a:t>　   　　　</a:t>
            </a:r>
            <a:r>
              <a:rPr lang="en-US" altLang="ja-JP" sz="3600" b="1" dirty="0"/>
              <a:t>B</a:t>
            </a:r>
          </a:p>
          <a:p>
            <a:pPr marL="0" indent="0" eaLnBrk="1" fontAlgn="auto" hangingPunct="1">
              <a:spcAft>
                <a:spcPts val="0"/>
              </a:spcAft>
              <a:buNone/>
              <a:defRPr/>
            </a:pPr>
            <a:r>
              <a:rPr lang="en-US" altLang="ja-JP" sz="3600" b="1" dirty="0"/>
              <a:t>          </a:t>
            </a:r>
            <a:r>
              <a:rPr lang="ja-JP" altLang="en-US" sz="3600" b="1" dirty="0"/>
              <a:t>買主</a:t>
            </a:r>
          </a:p>
        </p:txBody>
      </p:sp>
      <p:pic>
        <p:nvPicPr>
          <p:cNvPr id="62469" name="Picture 2" descr="C:\Users\takumeikan-note\AppData\Local\Microsoft\Windows\INetCache\IE\PFPKXIBR\gi01a201502222000[1].jpg">
            <a:extLst>
              <a:ext uri="{FF2B5EF4-FFF2-40B4-BE49-F238E27FC236}">
                <a16:creationId xmlns:a16="http://schemas.microsoft.com/office/drawing/2014/main" id="{B45A0496-3909-427B-8905-18C11E13D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256" y="3172620"/>
            <a:ext cx="16732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5" name="Picture 3" descr="C:\Users\takumeikan-note\AppData\Local\Microsoft\Windows\INetCache\IE\RW8R8QYL\DanielPortman[1].jpg">
            <a:extLst>
              <a:ext uri="{FF2B5EF4-FFF2-40B4-BE49-F238E27FC236}">
                <a16:creationId xmlns:a16="http://schemas.microsoft.com/office/drawing/2014/main" id="{DE80A8A4-AF70-4787-B538-B602D8D1F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523" y="3013076"/>
            <a:ext cx="172878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コネクタ 5">
            <a:extLst>
              <a:ext uri="{FF2B5EF4-FFF2-40B4-BE49-F238E27FC236}">
                <a16:creationId xmlns:a16="http://schemas.microsoft.com/office/drawing/2014/main" id="{B4D94A7B-117B-4FA1-9188-506268A704BD}"/>
              </a:ext>
            </a:extLst>
          </p:cNvPr>
          <p:cNvCxnSpPr/>
          <p:nvPr/>
        </p:nvCxnSpPr>
        <p:spPr>
          <a:xfrm>
            <a:off x="6096000" y="1628775"/>
            <a:ext cx="41036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A2A2D94-A988-48DF-8DF6-2D259DA71147}"/>
              </a:ext>
            </a:extLst>
          </p:cNvPr>
          <p:cNvCxnSpPr/>
          <p:nvPr/>
        </p:nvCxnSpPr>
        <p:spPr>
          <a:xfrm>
            <a:off x="10199688" y="1628775"/>
            <a:ext cx="0" cy="4464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2B854F2-5B2D-4AB4-AD0D-8D4EFB408E29}"/>
              </a:ext>
            </a:extLst>
          </p:cNvPr>
          <p:cNvCxnSpPr/>
          <p:nvPr/>
        </p:nvCxnSpPr>
        <p:spPr>
          <a:xfrm>
            <a:off x="6096000" y="1628775"/>
            <a:ext cx="0" cy="4464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946D880-E460-401D-A4FE-3C8370FBA75F}"/>
              </a:ext>
            </a:extLst>
          </p:cNvPr>
          <p:cNvCxnSpPr/>
          <p:nvPr/>
        </p:nvCxnSpPr>
        <p:spPr>
          <a:xfrm>
            <a:off x="6096000" y="6092825"/>
            <a:ext cx="41036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2B9FBB63-937D-458E-92E2-6194B7EEE76F}"/>
              </a:ext>
            </a:extLst>
          </p:cNvPr>
          <p:cNvSpPr/>
          <p:nvPr/>
        </p:nvSpPr>
        <p:spPr>
          <a:xfrm>
            <a:off x="2651241" y="5015608"/>
            <a:ext cx="2441694" cy="769441"/>
          </a:xfrm>
          <a:prstGeom prst="rect">
            <a:avLst/>
          </a:prstGeom>
          <a:solidFill>
            <a:srgbClr val="00B0F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創英角ｺﾞｼｯｸUB" panose="020B0900000000000000" pitchFamily="50" charset="-128"/>
                <a:ea typeface="HGS創英角ｺﾞｼｯｸUB" panose="020B0900000000000000" pitchFamily="50" charset="-128"/>
                <a:cs typeface="+mn-cs"/>
              </a:rPr>
              <a:t>法律行為</a:t>
            </a:r>
          </a:p>
        </p:txBody>
      </p:sp>
      <p:cxnSp>
        <p:nvCxnSpPr>
          <p:cNvPr id="5" name="直線コネクタ 4">
            <a:extLst>
              <a:ext uri="{FF2B5EF4-FFF2-40B4-BE49-F238E27FC236}">
                <a16:creationId xmlns:a16="http://schemas.microsoft.com/office/drawing/2014/main" id="{7955DB53-00B1-436F-9B0F-FA7FEDD6471C}"/>
              </a:ext>
            </a:extLst>
          </p:cNvPr>
          <p:cNvCxnSpPr/>
          <p:nvPr/>
        </p:nvCxnSpPr>
        <p:spPr>
          <a:xfrm>
            <a:off x="2731911" y="2980267"/>
            <a:ext cx="228035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07BDFFDC-9CD7-406E-B1C2-1B25AAF8510D}"/>
              </a:ext>
            </a:extLst>
          </p:cNvPr>
          <p:cNvSpPr/>
          <p:nvPr/>
        </p:nvSpPr>
        <p:spPr>
          <a:xfrm>
            <a:off x="6891279" y="5048946"/>
            <a:ext cx="2441694" cy="769441"/>
          </a:xfrm>
          <a:prstGeom prst="rect">
            <a:avLst/>
          </a:prstGeom>
          <a:solidFill>
            <a:srgbClr val="00B0F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創英角ｺﾞｼｯｸUB" panose="020B0900000000000000" pitchFamily="50" charset="-128"/>
                <a:ea typeface="HGS創英角ｺﾞｼｯｸUB" panose="020B0900000000000000" pitchFamily="50" charset="-128"/>
                <a:cs typeface="+mn-cs"/>
              </a:rPr>
              <a:t>行為能力</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172035"/>
                                        </p:tgtEl>
                                        <p:attrNameLst>
                                          <p:attrName>style.visibility</p:attrName>
                                        </p:attrNameLst>
                                      </p:cBhvr>
                                      <p:to>
                                        <p:strVal val="visible"/>
                                      </p:to>
                                    </p:set>
                                    <p:animEffect transition="in" filter="wipe(down)">
                                      <p:cBhvr>
                                        <p:cTn id="14"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2793" y="1282976"/>
            <a:ext cx="10515600" cy="2387600"/>
          </a:xfrm>
        </p:spPr>
        <p:txBody>
          <a:bodyPr rtlCol="0" anchor="ctr" anchorCtr="0">
            <a:normAutofit/>
          </a:bodyPr>
          <a:lstStyle/>
          <a:p>
            <a:pPr algn="ctr" rtl="0"/>
            <a:r>
              <a:rPr lang="ja-JP" altLang="en-US" sz="7200" dirty="0">
                <a:solidFill>
                  <a:schemeClr val="bg1"/>
                </a:solidFill>
                <a:latin typeface="HGPｺﾞｼｯｸE" panose="020B0900000000000000" pitchFamily="50" charset="-128"/>
                <a:ea typeface="HGPｺﾞｼｯｸE" panose="020B0900000000000000" pitchFamily="50" charset="-128"/>
              </a:rPr>
              <a:t>要点講義</a:t>
            </a:r>
            <a:br>
              <a:rPr lang="ja-JP" altLang="en-US" sz="6600" dirty="0">
                <a:solidFill>
                  <a:schemeClr val="bg1"/>
                </a:solidFill>
                <a:latin typeface="HGPｺﾞｼｯｸE" panose="020B0900000000000000" pitchFamily="50" charset="-128"/>
                <a:ea typeface="HGPｺﾞｼｯｸE" panose="020B0900000000000000" pitchFamily="50" charset="-128"/>
              </a:rPr>
            </a:br>
            <a:endParaRPr lang="ja-JP" altLang="en-US" sz="4000" dirty="0">
              <a:solidFill>
                <a:schemeClr val="bg1"/>
              </a:solidFill>
              <a:latin typeface="HGPｺﾞｼｯｸE" panose="020B0900000000000000" pitchFamily="50" charset="-128"/>
              <a:ea typeface="HGPｺﾞｼｯｸE" panose="020B0900000000000000" pitchFamily="50" charset="-128"/>
            </a:endParaRPr>
          </a:p>
        </p:txBody>
      </p:sp>
      <p:sp>
        <p:nvSpPr>
          <p:cNvPr id="3" name="サブタイトル 2"/>
          <p:cNvSpPr>
            <a:spLocks noGrp="1"/>
          </p:cNvSpPr>
          <p:nvPr>
            <p:ph type="subTitle" idx="4294967295"/>
          </p:nvPr>
        </p:nvSpPr>
        <p:spPr>
          <a:xfrm>
            <a:off x="759926" y="3811834"/>
            <a:ext cx="10818929" cy="1137793"/>
          </a:xfrm>
        </p:spPr>
        <p:txBody>
          <a:bodyPr rtlCol="0">
            <a:normAutofit fontScale="40000" lnSpcReduction="20000"/>
          </a:bodyPr>
          <a:lstStyle/>
          <a:p>
            <a:pPr marL="0" indent="0" algn="ctr" rtl="0">
              <a:buNone/>
            </a:pPr>
            <a:endParaRPr lang="en-US" altLang="ja-JP" sz="2400" dirty="0">
              <a:solidFill>
                <a:schemeClr val="bg1"/>
              </a:solidFill>
            </a:endParaRPr>
          </a:p>
          <a:p>
            <a:pPr marL="0" indent="0" algn="ctr" rtl="0">
              <a:buNone/>
            </a:pPr>
            <a:r>
              <a:rPr lang="ja-JP" altLang="en-US" sz="13500" b="1" dirty="0">
                <a:solidFill>
                  <a:schemeClr val="bg1"/>
                </a:solidFill>
              </a:rPr>
              <a:t>意思表示</a:t>
            </a:r>
            <a:r>
              <a:rPr lang="ja-JP" altLang="en-US" sz="17600" dirty="0">
                <a:solidFill>
                  <a:schemeClr val="bg1"/>
                </a:solidFill>
              </a:rPr>
              <a:t>　　</a:t>
            </a:r>
            <a:r>
              <a:rPr lang="ja-JP" altLang="en-US" sz="9600" dirty="0">
                <a:solidFill>
                  <a:schemeClr val="bg1"/>
                </a:solidFill>
              </a:rPr>
              <a:t>　</a:t>
            </a:r>
          </a:p>
          <a:p>
            <a:pPr marL="0" indent="0" algn="ctr" rtl="0">
              <a:buNone/>
            </a:pPr>
            <a:endParaRPr lang="ja-JP" altLang="en-US" sz="9600" dirty="0">
              <a:solidFill>
                <a:schemeClr val="bg1"/>
              </a:solidFill>
            </a:endParaRPr>
          </a:p>
          <a:p>
            <a:pPr marL="0" indent="0" rtl="0">
              <a:buNone/>
            </a:pPr>
            <a:endParaRPr lang="ja-JP" altLang="en-US" sz="2400" dirty="0">
              <a:solidFill>
                <a:schemeClr val="bg1"/>
              </a:solidFill>
              <a:latin typeface="Meiryo UI" panose="020B0604030504040204" pitchFamily="50" charset="-128"/>
              <a:ea typeface="Meiryo UI" panose="020B0604030504040204" pitchFamily="50" charset="-128"/>
            </a:endParaRPr>
          </a:p>
        </p:txBody>
      </p:sp>
      <mc:AlternateContent xmlns:mc="http://schemas.openxmlformats.org/markup-compatibility/2006" xmlns:p14="http://schemas.microsoft.com/office/powerpoint/2010/main">
        <mc:Choice Requires="p14">
          <p:contentPart p14:bwMode="auto" r:id="rId3">
            <p14:nvContentPartPr>
              <p14:cNvPr id="4" name="インク 3">
                <a:extLst>
                  <a:ext uri="{FF2B5EF4-FFF2-40B4-BE49-F238E27FC236}">
                    <a16:creationId xmlns:a16="http://schemas.microsoft.com/office/drawing/2014/main" id="{92637C2E-8F61-48B1-B827-117E0214BE6D}"/>
                  </a:ext>
                </a:extLst>
              </p14:cNvPr>
              <p14:cNvContentPartPr/>
              <p14:nvPr/>
            </p14:nvContentPartPr>
            <p14:xfrm>
              <a:off x="3928613" y="4975067"/>
              <a:ext cx="4323960" cy="155160"/>
            </p14:xfrm>
          </p:contentPart>
        </mc:Choice>
        <mc:Fallback xmlns="">
          <p:pic>
            <p:nvPicPr>
              <p:cNvPr id="4" name="インク 3">
                <a:extLst>
                  <a:ext uri="{FF2B5EF4-FFF2-40B4-BE49-F238E27FC236}">
                    <a16:creationId xmlns:a16="http://schemas.microsoft.com/office/drawing/2014/main" id="{92637C2E-8F61-48B1-B827-117E0214BE6D}"/>
                  </a:ext>
                </a:extLst>
              </p:cNvPr>
              <p:cNvPicPr/>
              <p:nvPr/>
            </p:nvPicPr>
            <p:blipFill>
              <a:blip r:embed="rId4"/>
              <a:stretch>
                <a:fillRect/>
              </a:stretch>
            </p:blipFill>
            <p:spPr>
              <a:xfrm>
                <a:off x="3919613" y="4966067"/>
                <a:ext cx="4341600" cy="172800"/>
              </a:xfrm>
              <a:prstGeom prst="rect">
                <a:avLst/>
              </a:prstGeom>
            </p:spPr>
          </p:pic>
        </mc:Fallback>
      </mc:AlternateContent>
    </p:spTree>
    <p:extLst>
      <p:ext uri="{BB962C8B-B14F-4D97-AF65-F5344CB8AC3E}">
        <p14:creationId xmlns:p14="http://schemas.microsoft.com/office/powerpoint/2010/main" val="1587351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a:extLst>
              <a:ext uri="{FF2B5EF4-FFF2-40B4-BE49-F238E27FC236}">
                <a16:creationId xmlns:a16="http://schemas.microsoft.com/office/drawing/2014/main" id="{EAA1C96A-1CF9-46E0-89B7-C3EA09C03EC0}"/>
              </a:ext>
            </a:extLst>
          </p:cNvPr>
          <p:cNvSpPr>
            <a:spLocks noGrp="1" noChangeArrowheads="1"/>
          </p:cNvSpPr>
          <p:nvPr>
            <p:ph type="title"/>
          </p:nvPr>
        </p:nvSpPr>
        <p:spPr>
          <a:xfrm>
            <a:off x="614362" y="557213"/>
            <a:ext cx="10983471" cy="995363"/>
          </a:xfrm>
          <a:solidFill>
            <a:schemeClr val="bg2">
              <a:lumMod val="10000"/>
            </a:schemeClr>
          </a:solidFill>
          <a:ln w="76200">
            <a:solidFill>
              <a:schemeClr val="tx1"/>
            </a:solidFill>
            <a:miter lim="800000"/>
            <a:headEnd/>
            <a:tailEnd/>
          </a:ln>
        </p:spPr>
        <p:txBody>
          <a:bodyPr/>
          <a:lstStyle/>
          <a:p>
            <a:pPr algn="ctr" eaLnBrk="1" hangingPunct="1"/>
            <a:r>
              <a:rPr lang="ja-JP" altLang="en-US" sz="4000" dirty="0">
                <a:solidFill>
                  <a:schemeClr val="bg1"/>
                </a:solidFill>
                <a:latin typeface="ＭＳ Ｐゴシック" panose="020B0600070205080204" pitchFamily="50" charset="-128"/>
                <a:ea typeface="ＭＳ Ｐゴシック" panose="020B0600070205080204" pitchFamily="50" charset="-128"/>
              </a:rPr>
              <a:t>契約の成立　Ｐ３３</a:t>
            </a:r>
          </a:p>
        </p:txBody>
      </p:sp>
      <p:sp>
        <p:nvSpPr>
          <p:cNvPr id="73731" name="Rectangle 3">
            <a:extLst>
              <a:ext uri="{FF2B5EF4-FFF2-40B4-BE49-F238E27FC236}">
                <a16:creationId xmlns:a16="http://schemas.microsoft.com/office/drawing/2014/main" id="{51BBB360-20B6-488F-B338-AC837D691613}"/>
              </a:ext>
            </a:extLst>
          </p:cNvPr>
          <p:cNvSpPr>
            <a:spLocks noGrp="1" noChangeArrowheads="1"/>
          </p:cNvSpPr>
          <p:nvPr>
            <p:ph idx="1"/>
          </p:nvPr>
        </p:nvSpPr>
        <p:spPr>
          <a:xfrm>
            <a:off x="772407" y="1769883"/>
            <a:ext cx="10983471" cy="3806184"/>
          </a:xfrm>
          <a:ln w="57150">
            <a:solidFill>
              <a:schemeClr val="tx1"/>
            </a:solidFill>
            <a:miter lim="800000"/>
            <a:headEnd/>
            <a:tailEnd/>
          </a:ln>
        </p:spPr>
        <p:txBody>
          <a:bodyPr rtlCol="0">
            <a:normAutofit fontScale="62500" lnSpcReduction="20000"/>
          </a:bodyPr>
          <a:lstStyle/>
          <a:p>
            <a:pPr eaLnBrk="1" fontAlgn="auto" hangingPunct="1">
              <a:spcAft>
                <a:spcPts val="0"/>
              </a:spcAft>
              <a:buNone/>
              <a:defRPr/>
            </a:pPr>
            <a:endParaRPr lang="en-US" altLang="ja-JP" sz="2800" dirty="0"/>
          </a:p>
          <a:p>
            <a:pPr eaLnBrk="1" fontAlgn="auto" hangingPunct="1">
              <a:spcAft>
                <a:spcPts val="0"/>
              </a:spcAft>
              <a:buNone/>
              <a:defRPr/>
            </a:pPr>
            <a:r>
              <a:rPr lang="ja-JP" altLang="en-US" sz="2800" dirty="0"/>
              <a:t>　　　　　</a:t>
            </a:r>
            <a:r>
              <a:rPr lang="ja-JP" altLang="en-US" sz="3900" dirty="0">
                <a:latin typeface="HGSｺﾞｼｯｸE" panose="020B0900000000000000" pitchFamily="50" charset="-128"/>
                <a:ea typeface="HGSｺﾞｼｯｸE" panose="020B0900000000000000" pitchFamily="50" charset="-128"/>
              </a:rPr>
              <a:t>      　　 　　　   </a:t>
            </a:r>
            <a:r>
              <a:rPr lang="en-US" altLang="ja-JP" sz="3900" dirty="0">
                <a:latin typeface="HGSｺﾞｼｯｸE" panose="020B0900000000000000" pitchFamily="50" charset="-128"/>
                <a:ea typeface="HGSｺﾞｼｯｸE" panose="020B0900000000000000" pitchFamily="50" charset="-128"/>
              </a:rPr>
              <a:t>B</a:t>
            </a:r>
            <a:r>
              <a:rPr lang="ja-JP" altLang="en-US" sz="3900" dirty="0">
                <a:latin typeface="HGSｺﾞｼｯｸE" panose="020B0900000000000000" pitchFamily="50" charset="-128"/>
                <a:ea typeface="HGSｺﾞｼｯｸE" panose="020B0900000000000000" pitchFamily="50" charset="-128"/>
              </a:rPr>
              <a:t>　　　　 契約　　　　 </a:t>
            </a:r>
            <a:r>
              <a:rPr lang="en-US" altLang="ja-JP" sz="3900" dirty="0">
                <a:latin typeface="HGSｺﾞｼｯｸE" panose="020B0900000000000000" pitchFamily="50" charset="-128"/>
                <a:ea typeface="HGSｺﾞｼｯｸE" panose="020B0900000000000000" pitchFamily="50" charset="-128"/>
              </a:rPr>
              <a:t>A</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売り主　　　　　   　　買い主</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承諾　　　</a:t>
            </a:r>
            <a:r>
              <a:rPr lang="en-US" altLang="ja-JP" sz="3900" dirty="0">
                <a:latin typeface="HGSｺﾞｼｯｸE" panose="020B0900000000000000" pitchFamily="50" charset="-128"/>
                <a:ea typeface="HGSｺﾞｼｯｸE" panose="020B0900000000000000" pitchFamily="50" charset="-128"/>
              </a:rPr>
              <a:t>1000</a:t>
            </a:r>
            <a:r>
              <a:rPr lang="ja-JP" altLang="en-US" sz="3900" dirty="0">
                <a:latin typeface="HGSｺﾞｼｯｸE" panose="020B0900000000000000" pitchFamily="50" charset="-128"/>
                <a:ea typeface="HGSｺﾞｼｯｸE" panose="020B0900000000000000" pitchFamily="50" charset="-128"/>
              </a:rPr>
              <a:t>万円　　 申込</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a:t>
            </a:r>
            <a:endParaRPr lang="en-US" altLang="ja-JP" sz="39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①意思＝本人の本心</a:t>
            </a:r>
            <a:r>
              <a:rPr lang="en-US" altLang="ja-JP" sz="3900" dirty="0">
                <a:latin typeface="HGSｺﾞｼｯｸE" panose="020B0900000000000000" pitchFamily="50" charset="-128"/>
                <a:ea typeface="HGSｺﾞｼｯｸE" panose="020B0900000000000000" pitchFamily="50" charset="-128"/>
              </a:rPr>
              <a:t>(</a:t>
            </a:r>
            <a:r>
              <a:rPr lang="ja-JP" altLang="en-US" sz="3900" dirty="0">
                <a:latin typeface="HGSｺﾞｼｯｸE" panose="020B0900000000000000" pitchFamily="50" charset="-128"/>
                <a:ea typeface="HGSｺﾞｼｯｸE" panose="020B0900000000000000" pitchFamily="50" charset="-128"/>
              </a:rPr>
              <a:t>申込・承諾</a:t>
            </a:r>
            <a:r>
              <a:rPr lang="en-US" altLang="ja-JP" sz="3900" dirty="0">
                <a:latin typeface="HGSｺﾞｼｯｸE" panose="020B0900000000000000" pitchFamily="50" charset="-128"/>
                <a:ea typeface="HGSｺﾞｼｯｸE" panose="020B0900000000000000" pitchFamily="50" charset="-128"/>
              </a:rPr>
              <a:t>)</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②意思＝表示</a:t>
            </a:r>
            <a:r>
              <a:rPr lang="en-US" altLang="ja-JP" sz="3900" dirty="0">
                <a:latin typeface="HGSｺﾞｼｯｸE" panose="020B0900000000000000" pitchFamily="50" charset="-128"/>
                <a:ea typeface="HGSｺﾞｼｯｸE" panose="020B0900000000000000" pitchFamily="50" charset="-128"/>
              </a:rPr>
              <a:t>(</a:t>
            </a:r>
            <a:r>
              <a:rPr lang="ja-JP" altLang="en-US" sz="3900" dirty="0">
                <a:latin typeface="HGSｺﾞｼｯｸE" panose="020B0900000000000000" pitchFamily="50" charset="-128"/>
                <a:ea typeface="HGSｺﾞｼｯｸE" panose="020B0900000000000000" pitchFamily="50" charset="-128"/>
              </a:rPr>
              <a:t>申込・承諾</a:t>
            </a:r>
            <a:r>
              <a:rPr lang="en-US" altLang="ja-JP" sz="3900" dirty="0">
                <a:latin typeface="HGSｺﾞｼｯｸE" panose="020B0900000000000000" pitchFamily="50" charset="-128"/>
                <a:ea typeface="HGSｺﾞｼｯｸE" panose="020B0900000000000000" pitchFamily="50" charset="-128"/>
              </a:rPr>
              <a:t>)</a:t>
            </a:r>
            <a:endParaRPr lang="ja-JP" altLang="en-US" sz="39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③互いの意思が合致　→有効に契約は成立</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④例　外　→公序良俗に違反するような契約</a:t>
            </a:r>
            <a:r>
              <a:rPr lang="en-US" altLang="ja-JP" sz="3900" dirty="0">
                <a:latin typeface="HGSｺﾞｼｯｸE" panose="020B0900000000000000" pitchFamily="50" charset="-128"/>
                <a:ea typeface="HGSｺﾞｼｯｸE" panose="020B0900000000000000" pitchFamily="50" charset="-128"/>
              </a:rPr>
              <a:t>×</a:t>
            </a:r>
            <a:endParaRPr lang="ja-JP" altLang="en-US" sz="2800" dirty="0"/>
          </a:p>
          <a:p>
            <a:pPr eaLnBrk="1" fontAlgn="auto" hangingPunct="1">
              <a:spcAft>
                <a:spcPts val="0"/>
              </a:spcAft>
              <a:buNone/>
              <a:defRPr/>
            </a:pPr>
            <a:endParaRPr lang="ja-JP" altLang="en-US" sz="2800" dirty="0"/>
          </a:p>
          <a:p>
            <a:pPr eaLnBrk="1" fontAlgn="auto" hangingPunct="1">
              <a:spcAft>
                <a:spcPts val="0"/>
              </a:spcAft>
              <a:buNone/>
              <a:defRPr/>
            </a:pPr>
            <a:endParaRPr lang="en-US" altLang="ja-JP" sz="2800" dirty="0"/>
          </a:p>
        </p:txBody>
      </p:sp>
      <p:sp>
        <p:nvSpPr>
          <p:cNvPr id="99334" name="Line 4">
            <a:extLst>
              <a:ext uri="{FF2B5EF4-FFF2-40B4-BE49-F238E27FC236}">
                <a16:creationId xmlns:a16="http://schemas.microsoft.com/office/drawing/2014/main" id="{6F9959EF-F2AF-4328-8E16-09B555A41AA2}"/>
              </a:ext>
            </a:extLst>
          </p:cNvPr>
          <p:cNvSpPr>
            <a:spLocks noChangeShapeType="1"/>
          </p:cNvSpPr>
          <p:nvPr/>
        </p:nvSpPr>
        <p:spPr bwMode="auto">
          <a:xfrm>
            <a:off x="4838701" y="2258892"/>
            <a:ext cx="863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9335" name="Line 5">
            <a:extLst>
              <a:ext uri="{FF2B5EF4-FFF2-40B4-BE49-F238E27FC236}">
                <a16:creationId xmlns:a16="http://schemas.microsoft.com/office/drawing/2014/main" id="{BD9CDB56-D159-4D07-9DDA-65CBDD5E7DA9}"/>
              </a:ext>
            </a:extLst>
          </p:cNvPr>
          <p:cNvSpPr>
            <a:spLocks noChangeShapeType="1"/>
          </p:cNvSpPr>
          <p:nvPr/>
        </p:nvSpPr>
        <p:spPr bwMode="auto">
          <a:xfrm>
            <a:off x="6752221" y="2258892"/>
            <a:ext cx="100806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9336" name="Line 6">
            <a:extLst>
              <a:ext uri="{FF2B5EF4-FFF2-40B4-BE49-F238E27FC236}">
                <a16:creationId xmlns:a16="http://schemas.microsoft.com/office/drawing/2014/main" id="{792600B0-1CBC-43CA-BB34-8608BBC92519}"/>
              </a:ext>
            </a:extLst>
          </p:cNvPr>
          <p:cNvSpPr>
            <a:spLocks noChangeShapeType="1"/>
          </p:cNvSpPr>
          <p:nvPr/>
        </p:nvSpPr>
        <p:spPr bwMode="auto">
          <a:xfrm flipH="1">
            <a:off x="7085067" y="2893295"/>
            <a:ext cx="539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9337" name="Line 7">
            <a:extLst>
              <a:ext uri="{FF2B5EF4-FFF2-40B4-BE49-F238E27FC236}">
                <a16:creationId xmlns:a16="http://schemas.microsoft.com/office/drawing/2014/main" id="{8AA81125-B4E2-4298-8550-A90B7436ED2A}"/>
              </a:ext>
            </a:extLst>
          </p:cNvPr>
          <p:cNvSpPr>
            <a:spLocks noChangeShapeType="1"/>
          </p:cNvSpPr>
          <p:nvPr/>
        </p:nvSpPr>
        <p:spPr bwMode="auto">
          <a:xfrm flipH="1">
            <a:off x="4817269" y="2893295"/>
            <a:ext cx="906463"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pic>
        <p:nvPicPr>
          <p:cNvPr id="99338" name="Picture 9" descr="MP900433248[1]">
            <a:extLst>
              <a:ext uri="{FF2B5EF4-FFF2-40B4-BE49-F238E27FC236}">
                <a16:creationId xmlns:a16="http://schemas.microsoft.com/office/drawing/2014/main" id="{6277A14E-942E-414F-91B6-7C4CB747F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85" y="1961796"/>
            <a:ext cx="160813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1BD4FC-2B99-4C6E-9EA0-905577C53764}"/>
              </a:ext>
            </a:extLst>
          </p:cNvPr>
          <p:cNvSpPr>
            <a:spLocks noGrp="1"/>
          </p:cNvSpPr>
          <p:nvPr>
            <p:ph type="title"/>
          </p:nvPr>
        </p:nvSpPr>
        <p:spPr>
          <a:solidFill>
            <a:schemeClr val="tx1"/>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人の能力　Ｐ３４</a:t>
            </a:r>
          </a:p>
        </p:txBody>
      </p:sp>
      <p:pic>
        <p:nvPicPr>
          <p:cNvPr id="5" name="コンテンツ プレースホルダー 4">
            <a:extLst>
              <a:ext uri="{FF2B5EF4-FFF2-40B4-BE49-F238E27FC236}">
                <a16:creationId xmlns:a16="http://schemas.microsoft.com/office/drawing/2014/main" id="{0389EB96-8BC3-4211-9EE6-6B9A82BDA3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3053" y="2004313"/>
            <a:ext cx="10404361" cy="2206443"/>
          </a:xfrm>
        </p:spPr>
      </p:pic>
      <p:cxnSp>
        <p:nvCxnSpPr>
          <p:cNvPr id="6" name="直線コネクタ 5">
            <a:extLst>
              <a:ext uri="{FF2B5EF4-FFF2-40B4-BE49-F238E27FC236}">
                <a16:creationId xmlns:a16="http://schemas.microsoft.com/office/drawing/2014/main" id="{72AF8CE3-45FE-41A6-B239-D2F31A9BC8DB}"/>
              </a:ext>
            </a:extLst>
          </p:cNvPr>
          <p:cNvCxnSpPr>
            <a:cxnSpLocks/>
          </p:cNvCxnSpPr>
          <p:nvPr/>
        </p:nvCxnSpPr>
        <p:spPr>
          <a:xfrm>
            <a:off x="2743199" y="2387601"/>
            <a:ext cx="59831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FC05CF2-6B16-46C1-B5B6-0CDB4538A0B3}"/>
              </a:ext>
            </a:extLst>
          </p:cNvPr>
          <p:cNvCxnSpPr>
            <a:cxnSpLocks/>
          </p:cNvCxnSpPr>
          <p:nvPr/>
        </p:nvCxnSpPr>
        <p:spPr>
          <a:xfrm>
            <a:off x="2980266" y="3674534"/>
            <a:ext cx="43462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8631029C-9EDE-456C-9493-324F10652D8A}"/>
              </a:ext>
            </a:extLst>
          </p:cNvPr>
          <p:cNvCxnSpPr>
            <a:cxnSpLocks/>
          </p:cNvCxnSpPr>
          <p:nvPr/>
        </p:nvCxnSpPr>
        <p:spPr>
          <a:xfrm>
            <a:off x="1957448" y="3264396"/>
            <a:ext cx="10228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45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98096-5A28-44B1-B587-EAC6B37F5660}"/>
              </a:ext>
            </a:extLst>
          </p:cNvPr>
          <p:cNvSpPr>
            <a:spLocks noGrp="1"/>
          </p:cNvSpPr>
          <p:nvPr>
            <p:ph type="title"/>
          </p:nvPr>
        </p:nvSpPr>
        <p:spPr>
          <a:solidFill>
            <a:schemeClr val="tx1"/>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意思主義と表示主義　Ｐ３４</a:t>
            </a:r>
          </a:p>
        </p:txBody>
      </p:sp>
      <p:pic>
        <p:nvPicPr>
          <p:cNvPr id="5" name="コンテンツ プレースホルダー 4">
            <a:extLst>
              <a:ext uri="{FF2B5EF4-FFF2-40B4-BE49-F238E27FC236}">
                <a16:creationId xmlns:a16="http://schemas.microsoft.com/office/drawing/2014/main" id="{3C01F4E8-25B1-4F27-A25C-603E77A777B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420656">
            <a:off x="4490763" y="2880735"/>
            <a:ext cx="2422596" cy="2422596"/>
          </a:xfrm>
        </p:spPr>
      </p:pic>
      <p:sp>
        <p:nvSpPr>
          <p:cNvPr id="6" name="正方形/長方形 5">
            <a:extLst>
              <a:ext uri="{FF2B5EF4-FFF2-40B4-BE49-F238E27FC236}">
                <a16:creationId xmlns:a16="http://schemas.microsoft.com/office/drawing/2014/main" id="{35C7237F-33DD-4B8D-9A0D-9F961F702A5B}"/>
              </a:ext>
            </a:extLst>
          </p:cNvPr>
          <p:cNvSpPr/>
          <p:nvPr/>
        </p:nvSpPr>
        <p:spPr>
          <a:xfrm>
            <a:off x="2392474" y="3606918"/>
            <a:ext cx="2283699" cy="55527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契約</a:t>
            </a:r>
          </a:p>
        </p:txBody>
      </p:sp>
      <p:sp>
        <p:nvSpPr>
          <p:cNvPr id="10" name="矢印: 上カーブ 9">
            <a:extLst>
              <a:ext uri="{FF2B5EF4-FFF2-40B4-BE49-F238E27FC236}">
                <a16:creationId xmlns:a16="http://schemas.microsoft.com/office/drawing/2014/main" id="{B406593C-6C2B-4727-8A79-54ACE89FEF53}"/>
              </a:ext>
            </a:extLst>
          </p:cNvPr>
          <p:cNvSpPr/>
          <p:nvPr/>
        </p:nvSpPr>
        <p:spPr>
          <a:xfrm rot="21421189">
            <a:off x="5262061" y="5119940"/>
            <a:ext cx="1410937" cy="48981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矢印: 右カーブ 12">
            <a:extLst>
              <a:ext uri="{FF2B5EF4-FFF2-40B4-BE49-F238E27FC236}">
                <a16:creationId xmlns:a16="http://schemas.microsoft.com/office/drawing/2014/main" id="{0DA0CA90-507B-4E57-965F-DCC748C01F25}"/>
              </a:ext>
            </a:extLst>
          </p:cNvPr>
          <p:cNvSpPr/>
          <p:nvPr/>
        </p:nvSpPr>
        <p:spPr>
          <a:xfrm rot="5400000">
            <a:off x="5516865" y="1954345"/>
            <a:ext cx="555585" cy="14410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吹き出し: 角を丸めた四角形 13">
            <a:extLst>
              <a:ext uri="{FF2B5EF4-FFF2-40B4-BE49-F238E27FC236}">
                <a16:creationId xmlns:a16="http://schemas.microsoft.com/office/drawing/2014/main" id="{A123FFA4-33F8-4163-8D8D-E5F9C5762A83}"/>
              </a:ext>
            </a:extLst>
          </p:cNvPr>
          <p:cNvSpPr/>
          <p:nvPr/>
        </p:nvSpPr>
        <p:spPr>
          <a:xfrm>
            <a:off x="6974875" y="2397077"/>
            <a:ext cx="1115829" cy="555585"/>
          </a:xfrm>
          <a:prstGeom prst="wedgeRoundRectCallout">
            <a:avLst>
              <a:gd name="adj1" fmla="val -107968"/>
              <a:gd name="adj2" fmla="val 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申込</a:t>
            </a:r>
          </a:p>
        </p:txBody>
      </p:sp>
      <p:sp>
        <p:nvSpPr>
          <p:cNvPr id="15" name="吹き出し: 角を丸めた四角形 14">
            <a:extLst>
              <a:ext uri="{FF2B5EF4-FFF2-40B4-BE49-F238E27FC236}">
                <a16:creationId xmlns:a16="http://schemas.microsoft.com/office/drawing/2014/main" id="{EB13946B-C8B0-4119-BBBF-6AB0B2A57436}"/>
              </a:ext>
            </a:extLst>
          </p:cNvPr>
          <p:cNvSpPr/>
          <p:nvPr/>
        </p:nvSpPr>
        <p:spPr>
          <a:xfrm>
            <a:off x="3723935" y="4949889"/>
            <a:ext cx="1115829" cy="555585"/>
          </a:xfrm>
          <a:prstGeom prst="wedgeRoundRectCallout">
            <a:avLst>
              <a:gd name="adj1" fmla="val 89123"/>
              <a:gd name="adj2" fmla="val 187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承諾</a:t>
            </a:r>
          </a:p>
        </p:txBody>
      </p:sp>
    </p:spTree>
    <p:extLst>
      <p:ext uri="{BB962C8B-B14F-4D97-AF65-F5344CB8AC3E}">
        <p14:creationId xmlns:p14="http://schemas.microsoft.com/office/powerpoint/2010/main" val="393610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2BC5201-5903-414D-9358-4A7EC50A29C8}"/>
              </a:ext>
            </a:extLst>
          </p:cNvPr>
          <p:cNvSpPr>
            <a:spLocks noGrp="1" noChangeArrowheads="1"/>
          </p:cNvSpPr>
          <p:nvPr>
            <p:ph type="title"/>
          </p:nvPr>
        </p:nvSpPr>
        <p:spPr>
          <a:xfrm>
            <a:off x="711200" y="308682"/>
            <a:ext cx="10747022" cy="974725"/>
          </a:xfrm>
          <a:solidFill>
            <a:schemeClr val="bg2">
              <a:lumMod val="10000"/>
            </a:schemeClr>
          </a:solidFill>
          <a:ln>
            <a:solidFill>
              <a:schemeClr val="tx2"/>
            </a:solidFill>
            <a:miter lim="800000"/>
            <a:headEnd/>
            <a:tailEnd/>
          </a:ln>
        </p:spPr>
        <p:txBody>
          <a:bodyPr/>
          <a:lstStyle/>
          <a:p>
            <a:pPr algn="ctr" eaLnBrk="1" hangingPunct="1"/>
            <a:r>
              <a:rPr lang="ja-JP" altLang="en-US" sz="4000" dirty="0">
                <a:solidFill>
                  <a:schemeClr val="bg1"/>
                </a:solidFill>
                <a:latin typeface="ＭＳ Ｐゴシック" panose="020B0600070205080204" pitchFamily="50" charset="-128"/>
                <a:ea typeface="ＭＳ Ｐゴシック" panose="020B0600070205080204" pitchFamily="50" charset="-128"/>
              </a:rPr>
              <a:t>意思主義と表示主義　Ｐ３５</a:t>
            </a:r>
          </a:p>
        </p:txBody>
      </p:sp>
      <p:sp>
        <p:nvSpPr>
          <p:cNvPr id="102403" name="Rectangle 3">
            <a:extLst>
              <a:ext uri="{FF2B5EF4-FFF2-40B4-BE49-F238E27FC236}">
                <a16:creationId xmlns:a16="http://schemas.microsoft.com/office/drawing/2014/main" id="{75816626-04DB-4E8F-A6D3-68044FA04D5E}"/>
              </a:ext>
            </a:extLst>
          </p:cNvPr>
          <p:cNvSpPr>
            <a:spLocks noGrp="1" noChangeArrowheads="1"/>
          </p:cNvSpPr>
          <p:nvPr>
            <p:ph idx="1"/>
          </p:nvPr>
        </p:nvSpPr>
        <p:spPr>
          <a:xfrm>
            <a:off x="912813" y="1566864"/>
            <a:ext cx="8229600" cy="4525962"/>
          </a:xfrm>
        </p:spPr>
        <p:txBody>
          <a:bodyPr/>
          <a:lstStyle/>
          <a:p>
            <a:pPr eaLnBrk="1" hangingPunct="1">
              <a:buFontTx/>
              <a:buNone/>
            </a:pPr>
            <a:r>
              <a:rPr lang="ja-JP" altLang="en-US" sz="3600" b="1" dirty="0">
                <a:highlight>
                  <a:srgbClr val="FFFF00"/>
                </a:highlight>
              </a:rPr>
              <a:t>表示主義</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心裡留保</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虚偽表示</a:t>
            </a:r>
            <a:r>
              <a:rPr lang="ja-JP" altLang="en-US" sz="3600" dirty="0"/>
              <a:t>　　　　　　</a:t>
            </a:r>
            <a:r>
              <a:rPr lang="ja-JP" altLang="en-US" sz="3600" b="1" dirty="0"/>
              <a:t>無効か有効</a:t>
            </a:r>
            <a:r>
              <a:rPr lang="ja-JP" altLang="en-US" sz="3600" dirty="0"/>
              <a:t>　　</a:t>
            </a:r>
          </a:p>
          <a:p>
            <a:pPr eaLnBrk="1" hangingPunct="1">
              <a:buFontTx/>
              <a:buNone/>
            </a:pPr>
            <a:r>
              <a:rPr lang="ja-JP" altLang="en-US" sz="3600" dirty="0"/>
              <a:t>　　　　　　</a:t>
            </a:r>
          </a:p>
          <a:p>
            <a:pPr eaLnBrk="1" hangingPunct="1">
              <a:buFontTx/>
              <a:buNone/>
            </a:pPr>
            <a:r>
              <a:rPr lang="ja-JP" altLang="en-US" sz="3600" b="1" dirty="0">
                <a:highlight>
                  <a:srgbClr val="FFFF00"/>
                </a:highlight>
              </a:rPr>
              <a:t>意思主義</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詐　欺　　　　　　　　　　　取消し</a:t>
            </a:r>
            <a:endParaRPr lang="en-US" altLang="ja-JP" sz="3600" dirty="0">
              <a:latin typeface="HGPｺﾞｼｯｸE" panose="020B0900000000000000" pitchFamily="50" charset="-128"/>
              <a:ea typeface="HGPｺﾞｼｯｸE" panose="020B0900000000000000" pitchFamily="50" charset="-128"/>
            </a:endParaRP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強　迫</a:t>
            </a:r>
          </a:p>
        </p:txBody>
      </p:sp>
      <p:sp>
        <p:nvSpPr>
          <p:cNvPr id="102404" name="AutoShape 4">
            <a:extLst>
              <a:ext uri="{FF2B5EF4-FFF2-40B4-BE49-F238E27FC236}">
                <a16:creationId xmlns:a16="http://schemas.microsoft.com/office/drawing/2014/main" id="{6CBF2DC1-3002-486C-9B8E-D5692C2EB1C4}"/>
              </a:ext>
            </a:extLst>
          </p:cNvPr>
          <p:cNvSpPr>
            <a:spLocks/>
          </p:cNvSpPr>
          <p:nvPr/>
        </p:nvSpPr>
        <p:spPr bwMode="auto">
          <a:xfrm>
            <a:off x="3323431" y="2330471"/>
            <a:ext cx="288925" cy="1296988"/>
          </a:xfrm>
          <a:prstGeom prst="rightBrace">
            <a:avLst>
              <a:gd name="adj1" fmla="val 37408"/>
              <a:gd name="adj2" fmla="val 50000"/>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2405" name="AutoShape 5">
            <a:extLst>
              <a:ext uri="{FF2B5EF4-FFF2-40B4-BE49-F238E27FC236}">
                <a16:creationId xmlns:a16="http://schemas.microsoft.com/office/drawing/2014/main" id="{E6E486AA-51B5-4F9F-B04D-97502B956DC2}"/>
              </a:ext>
            </a:extLst>
          </p:cNvPr>
          <p:cNvSpPr>
            <a:spLocks/>
          </p:cNvSpPr>
          <p:nvPr/>
        </p:nvSpPr>
        <p:spPr bwMode="auto">
          <a:xfrm>
            <a:off x="3354430" y="4580731"/>
            <a:ext cx="234908" cy="1008063"/>
          </a:xfrm>
          <a:prstGeom prst="rightBrace">
            <a:avLst>
              <a:gd name="adj1" fmla="val 58796"/>
              <a:gd name="adj2" fmla="val 50000"/>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2406" name="AutoShape 6">
            <a:extLst>
              <a:ext uri="{FF2B5EF4-FFF2-40B4-BE49-F238E27FC236}">
                <a16:creationId xmlns:a16="http://schemas.microsoft.com/office/drawing/2014/main" id="{DC086FDB-AB1F-4122-97AA-B7066DB395E8}"/>
              </a:ext>
            </a:extLst>
          </p:cNvPr>
          <p:cNvSpPr>
            <a:spLocks noChangeArrowheads="1"/>
          </p:cNvSpPr>
          <p:nvPr/>
        </p:nvSpPr>
        <p:spPr bwMode="auto">
          <a:xfrm>
            <a:off x="3711752" y="2690834"/>
            <a:ext cx="1504774" cy="5762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2407" name="AutoShape 7">
            <a:extLst>
              <a:ext uri="{FF2B5EF4-FFF2-40B4-BE49-F238E27FC236}">
                <a16:creationId xmlns:a16="http://schemas.microsoft.com/office/drawing/2014/main" id="{8D22FC0D-1393-4477-9BDF-5C369E42563B}"/>
              </a:ext>
            </a:extLst>
          </p:cNvPr>
          <p:cNvSpPr>
            <a:spLocks noChangeArrowheads="1"/>
          </p:cNvSpPr>
          <p:nvPr/>
        </p:nvSpPr>
        <p:spPr bwMode="auto">
          <a:xfrm>
            <a:off x="3817892" y="4779168"/>
            <a:ext cx="1398634" cy="5762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cxnSp>
        <p:nvCxnSpPr>
          <p:cNvPr id="3" name="直線コネクタ 2">
            <a:extLst>
              <a:ext uri="{FF2B5EF4-FFF2-40B4-BE49-F238E27FC236}">
                <a16:creationId xmlns:a16="http://schemas.microsoft.com/office/drawing/2014/main" id="{25526BD5-EB6C-4A85-8397-97908E10AD67}"/>
              </a:ext>
            </a:extLst>
          </p:cNvPr>
          <p:cNvCxnSpPr/>
          <p:nvPr/>
        </p:nvCxnSpPr>
        <p:spPr>
          <a:xfrm>
            <a:off x="5608814" y="3300434"/>
            <a:ext cx="23050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FF616FC1-CA75-4870-8DF8-6E24B47E8ED3}"/>
              </a:ext>
            </a:extLst>
          </p:cNvPr>
          <p:cNvCxnSpPr>
            <a:cxnSpLocks/>
          </p:cNvCxnSpPr>
          <p:nvPr/>
        </p:nvCxnSpPr>
        <p:spPr>
          <a:xfrm>
            <a:off x="5604934" y="5141207"/>
            <a:ext cx="121355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descr="C:\Users\takumeikan-note\AppData\Local\Microsoft\Windows\INetCache\IE\8DYD25AH\fingers-157937_960_720[1].png">
            <a:extLst>
              <a:ext uri="{FF2B5EF4-FFF2-40B4-BE49-F238E27FC236}">
                <a16:creationId xmlns:a16="http://schemas.microsoft.com/office/drawing/2014/main" id="{DD535606-EFF1-48C7-8668-F82D015BA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868" y="3208348"/>
            <a:ext cx="1504774"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93A8C60C-AB8F-459B-966E-B450D5C91997}"/>
              </a:ext>
            </a:extLst>
          </p:cNvPr>
          <p:cNvSpPr/>
          <p:nvPr/>
        </p:nvSpPr>
        <p:spPr>
          <a:xfrm>
            <a:off x="1070857" y="3304294"/>
            <a:ext cx="2157765" cy="646331"/>
          </a:xfrm>
          <a:prstGeom prst="rect">
            <a:avLst/>
          </a:prstGeom>
          <a:solidFill>
            <a:srgbClr val="00B0F0"/>
          </a:solidFill>
          <a:ln w="9525">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22225">
                  <a:solidFill>
                    <a:srgbClr val="ED7D31"/>
                  </a:solidFill>
                  <a:prstDash val="solid"/>
                </a:ln>
                <a:solidFill>
                  <a:prstClr val="white"/>
                </a:solidFill>
                <a:effectLst/>
                <a:uLnTx/>
                <a:uFillTx/>
                <a:latin typeface="游ゴシック" panose="020F0502020204030204"/>
                <a:ea typeface="游ゴシック" panose="020B0400000000000000" pitchFamily="50" charset="-128"/>
                <a:cs typeface="+mn-cs"/>
              </a:rPr>
              <a:t>錯　誤</a:t>
            </a:r>
          </a:p>
        </p:txBody>
      </p:sp>
      <p:sp>
        <p:nvSpPr>
          <p:cNvPr id="2" name="正方形/長方形 1">
            <a:extLst>
              <a:ext uri="{FF2B5EF4-FFF2-40B4-BE49-F238E27FC236}">
                <a16:creationId xmlns:a16="http://schemas.microsoft.com/office/drawing/2014/main" id="{1B4FB8E5-ED43-4C12-A587-DF6824A7D9E7}"/>
              </a:ext>
            </a:extLst>
          </p:cNvPr>
          <p:cNvSpPr/>
          <p:nvPr/>
        </p:nvSpPr>
        <p:spPr>
          <a:xfrm>
            <a:off x="5604934" y="3429000"/>
            <a:ext cx="2173253" cy="622087"/>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取消し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13B6A-97EE-4D51-992E-722BD492B760}"/>
              </a:ext>
            </a:extLst>
          </p:cNvPr>
          <p:cNvSpPr>
            <a:spLocks noGrp="1"/>
          </p:cNvSpPr>
          <p:nvPr>
            <p:ph type="title"/>
          </p:nvPr>
        </p:nvSpPr>
        <p:spPr/>
        <p:txBody>
          <a:bodyPr/>
          <a:lstStyle/>
          <a:p>
            <a:r>
              <a:rPr kumimoji="1" lang="ja-JP" altLang="en-US" sz="4000" dirty="0">
                <a:latin typeface="HGPｺﾞｼｯｸE" panose="020B0900000000000000" pitchFamily="50" charset="-128"/>
                <a:ea typeface="HGPｺﾞｼｯｸE" panose="020B0900000000000000" pitchFamily="50" charset="-128"/>
              </a:rPr>
              <a:t> 心裡留保</a:t>
            </a:r>
          </a:p>
        </p:txBody>
      </p:sp>
      <p:sp>
        <p:nvSpPr>
          <p:cNvPr id="3" name="コンテンツ プレースホルダー 2">
            <a:extLst>
              <a:ext uri="{FF2B5EF4-FFF2-40B4-BE49-F238E27FC236}">
                <a16:creationId xmlns:a16="http://schemas.microsoft.com/office/drawing/2014/main" id="{29DA962D-3F4F-42DA-A643-BF2B7E4CAAE2}"/>
              </a:ext>
            </a:extLst>
          </p:cNvPr>
          <p:cNvSpPr>
            <a:spLocks noGrp="1"/>
          </p:cNvSpPr>
          <p:nvPr>
            <p:ph idx="1"/>
          </p:nvPr>
        </p:nvSpPr>
        <p:spPr/>
        <p:txBody>
          <a:bodyPr/>
          <a:lstStyle/>
          <a:p>
            <a:pPr marL="0" indent="0">
              <a:buNone/>
            </a:pPr>
            <a:endParaRPr kumimoji="1" lang="ja-JP" altLang="en-US" sz="2400" dirty="0">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8EAAAA6E-0E50-4EEB-B1A6-BE8DC593C389}"/>
              </a:ext>
            </a:extLst>
          </p:cNvPr>
          <p:cNvSpPr/>
          <p:nvPr/>
        </p:nvSpPr>
        <p:spPr>
          <a:xfrm>
            <a:off x="838200" y="767643"/>
            <a:ext cx="87489" cy="6208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89850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a:extLst>
              <a:ext uri="{FF2B5EF4-FFF2-40B4-BE49-F238E27FC236}">
                <a16:creationId xmlns:a16="http://schemas.microsoft.com/office/drawing/2014/main" id="{61D4320B-DF69-44E1-BD7E-78CA299B4111}"/>
              </a:ext>
            </a:extLst>
          </p:cNvPr>
          <p:cNvSpPr>
            <a:spLocks noGrp="1" noChangeArrowheads="1"/>
          </p:cNvSpPr>
          <p:nvPr>
            <p:ph type="title"/>
          </p:nvPr>
        </p:nvSpPr>
        <p:spPr>
          <a:xfrm>
            <a:off x="575733" y="317623"/>
            <a:ext cx="11017956" cy="819150"/>
          </a:xfrm>
          <a:solidFill>
            <a:schemeClr val="tx1"/>
          </a:solidFill>
          <a:ln w="76200">
            <a:solidFill>
              <a:schemeClr val="tx2"/>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心裡留保　Ｐ３６．Ｐ３７</a:t>
            </a:r>
          </a:p>
        </p:txBody>
      </p:sp>
      <p:sp>
        <p:nvSpPr>
          <p:cNvPr id="27651" name="Rectangle 3">
            <a:extLst>
              <a:ext uri="{FF2B5EF4-FFF2-40B4-BE49-F238E27FC236}">
                <a16:creationId xmlns:a16="http://schemas.microsoft.com/office/drawing/2014/main" id="{673737CF-E473-4D70-AA1A-2EB22A11B909}"/>
              </a:ext>
            </a:extLst>
          </p:cNvPr>
          <p:cNvSpPr>
            <a:spLocks noGrp="1" noChangeArrowheads="1"/>
          </p:cNvSpPr>
          <p:nvPr>
            <p:ph idx="1"/>
          </p:nvPr>
        </p:nvSpPr>
        <p:spPr/>
        <p:txBody>
          <a:bodyPr/>
          <a:lstStyle/>
          <a:p>
            <a:pPr eaLnBrk="1" hangingPunct="1">
              <a:buFontTx/>
              <a:buNone/>
            </a:pPr>
            <a:endParaRPr lang="en-US" altLang="ja-JP" dirty="0"/>
          </a:p>
          <a:p>
            <a:pPr eaLnBrk="1" hangingPunct="1">
              <a:buFontTx/>
              <a:buNone/>
            </a:pPr>
            <a:r>
              <a:rPr lang="ja-JP" altLang="en-US" dirty="0"/>
              <a:t>　　</a:t>
            </a:r>
            <a:r>
              <a:rPr lang="ja-JP" altLang="en-US" sz="3600" dirty="0">
                <a:highlight>
                  <a:srgbClr val="FFFF00"/>
                </a:highlight>
                <a:latin typeface="HGPｺﾞｼｯｸE" panose="020B0900000000000000" pitchFamily="50" charset="-128"/>
                <a:ea typeface="HGPｺﾞｼｯｸE" panose="020B0900000000000000" pitchFamily="50" charset="-128"/>
              </a:rPr>
              <a:t>Ａ</a:t>
            </a:r>
            <a:r>
              <a:rPr lang="ja-JP" altLang="en-US" sz="3600" dirty="0">
                <a:latin typeface="HGPｺﾞｼｯｸE" panose="020B0900000000000000" pitchFamily="50" charset="-128"/>
                <a:ea typeface="HGPｺﾞｼｯｸE" panose="020B0900000000000000" pitchFamily="50" charset="-128"/>
              </a:rPr>
              <a:t>　　　　　　　　　　　Ｂ　宝石店</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 買　主　　　　　　　　売　主</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　　　　　　　　　　　　　</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　　　　　　　　　　　　　</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　  </a:t>
            </a:r>
            <a:r>
              <a:rPr lang="zh-TW" altLang="en-US" sz="3600" dirty="0">
                <a:latin typeface="HGPｺﾞｼｯｸE" panose="020B0900000000000000" pitchFamily="50" charset="-128"/>
                <a:ea typeface="HGPｺﾞｼｯｸE" panose="020B0900000000000000" pitchFamily="50" charset="-128"/>
              </a:rPr>
              <a:t>Ｃ　買主（善意）   </a:t>
            </a:r>
            <a:endParaRPr lang="ja-JP" altLang="en-US" sz="3600" dirty="0">
              <a:latin typeface="HGPｺﾞｼｯｸE" panose="020B0900000000000000" pitchFamily="50" charset="-128"/>
              <a:ea typeface="HGPｺﾞｼｯｸE" panose="020B0900000000000000" pitchFamily="50" charset="-128"/>
            </a:endParaRP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　　</a:t>
            </a:r>
          </a:p>
        </p:txBody>
      </p:sp>
      <p:sp>
        <p:nvSpPr>
          <p:cNvPr id="103429" name="Line 4">
            <a:extLst>
              <a:ext uri="{FF2B5EF4-FFF2-40B4-BE49-F238E27FC236}">
                <a16:creationId xmlns:a16="http://schemas.microsoft.com/office/drawing/2014/main" id="{3D21062F-1A0B-46AF-A223-78D5D5D14F83}"/>
              </a:ext>
            </a:extLst>
          </p:cNvPr>
          <p:cNvSpPr>
            <a:spLocks noChangeShapeType="1"/>
          </p:cNvSpPr>
          <p:nvPr/>
        </p:nvSpPr>
        <p:spPr bwMode="auto">
          <a:xfrm flipV="1">
            <a:off x="1991767" y="2494845"/>
            <a:ext cx="3178538" cy="2769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pic>
        <p:nvPicPr>
          <p:cNvPr id="103430" name="Picture 5" descr="MCj04326130000[1]">
            <a:extLst>
              <a:ext uri="{FF2B5EF4-FFF2-40B4-BE49-F238E27FC236}">
                <a16:creationId xmlns:a16="http://schemas.microsoft.com/office/drawing/2014/main" id="{3F1C7F17-59EF-4040-BA72-7E8DC151C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386" y="1184275"/>
            <a:ext cx="15113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Line 6">
            <a:extLst>
              <a:ext uri="{FF2B5EF4-FFF2-40B4-BE49-F238E27FC236}">
                <a16:creationId xmlns:a16="http://schemas.microsoft.com/office/drawing/2014/main" id="{52BE387B-EFDD-4FF0-A4A4-8D20F0589E51}"/>
              </a:ext>
            </a:extLst>
          </p:cNvPr>
          <p:cNvSpPr>
            <a:spLocks noChangeShapeType="1"/>
          </p:cNvSpPr>
          <p:nvPr/>
        </p:nvSpPr>
        <p:spPr bwMode="auto">
          <a:xfrm>
            <a:off x="1686338" y="2898200"/>
            <a:ext cx="0" cy="165576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5A3704F3-08EA-4C97-AAA1-920112E7647B}"/>
              </a:ext>
            </a:extLst>
          </p:cNvPr>
          <p:cNvSpPr/>
          <p:nvPr/>
        </p:nvSpPr>
        <p:spPr>
          <a:xfrm>
            <a:off x="7721600" y="3508879"/>
            <a:ext cx="2339102" cy="52322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対抗できない</a:t>
            </a:r>
          </a:p>
        </p:txBody>
      </p:sp>
      <p:sp>
        <p:nvSpPr>
          <p:cNvPr id="4" name="四角形: 角を丸くする 3">
            <a:extLst>
              <a:ext uri="{FF2B5EF4-FFF2-40B4-BE49-F238E27FC236}">
                <a16:creationId xmlns:a16="http://schemas.microsoft.com/office/drawing/2014/main" id="{294300BE-679C-4589-9BA5-6CA264D45708}"/>
              </a:ext>
            </a:extLst>
          </p:cNvPr>
          <p:cNvSpPr/>
          <p:nvPr/>
        </p:nvSpPr>
        <p:spPr>
          <a:xfrm>
            <a:off x="4656141" y="3388745"/>
            <a:ext cx="2557460" cy="1578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❶善意無過失</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❷善意有過失</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❸悪意</a:t>
            </a:r>
          </a:p>
        </p:txBody>
      </p:sp>
      <p:cxnSp>
        <p:nvCxnSpPr>
          <p:cNvPr id="6" name="直線矢印コネクタ 5">
            <a:extLst>
              <a:ext uri="{FF2B5EF4-FFF2-40B4-BE49-F238E27FC236}">
                <a16:creationId xmlns:a16="http://schemas.microsoft.com/office/drawing/2014/main" id="{15B2DC60-2217-4E12-9645-B6730AC2A571}"/>
              </a:ext>
            </a:extLst>
          </p:cNvPr>
          <p:cNvCxnSpPr/>
          <p:nvPr/>
        </p:nvCxnSpPr>
        <p:spPr>
          <a:xfrm>
            <a:off x="7078133" y="3770489"/>
            <a:ext cx="64346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F12B5AF0-D0A3-4FD6-AF5C-2D9842BE71B1}"/>
              </a:ext>
            </a:extLst>
          </p:cNvPr>
          <p:cNvCxnSpPr/>
          <p:nvPr/>
        </p:nvCxnSpPr>
        <p:spPr>
          <a:xfrm>
            <a:off x="7078132" y="4195107"/>
            <a:ext cx="64346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C82E9CA-254C-4129-BFC6-929908001AEA}"/>
              </a:ext>
            </a:extLst>
          </p:cNvPr>
          <p:cNvCxnSpPr>
            <a:cxnSpLocks/>
          </p:cNvCxnSpPr>
          <p:nvPr/>
        </p:nvCxnSpPr>
        <p:spPr>
          <a:xfrm>
            <a:off x="6084711" y="4611511"/>
            <a:ext cx="16368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0AD419B-9C29-4535-B94C-235CF3734CF1}"/>
              </a:ext>
            </a:extLst>
          </p:cNvPr>
          <p:cNvSpPr/>
          <p:nvPr/>
        </p:nvSpPr>
        <p:spPr>
          <a:xfrm>
            <a:off x="7751817" y="4162803"/>
            <a:ext cx="1980030" cy="52322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対抗できる</a:t>
            </a:r>
          </a:p>
        </p:txBody>
      </p:sp>
      <p:sp>
        <p:nvSpPr>
          <p:cNvPr id="16" name="Line 4">
            <a:extLst>
              <a:ext uri="{FF2B5EF4-FFF2-40B4-BE49-F238E27FC236}">
                <a16:creationId xmlns:a16="http://schemas.microsoft.com/office/drawing/2014/main" id="{4F874641-C564-4B6F-A297-0B200830E7A8}"/>
              </a:ext>
            </a:extLst>
          </p:cNvPr>
          <p:cNvSpPr>
            <a:spLocks noChangeShapeType="1"/>
          </p:cNvSpPr>
          <p:nvPr/>
        </p:nvSpPr>
        <p:spPr bwMode="auto">
          <a:xfrm flipH="1">
            <a:off x="1991767" y="2898200"/>
            <a:ext cx="2763084" cy="1713309"/>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 name="吹き出し: 角を丸めた四角形 7">
            <a:extLst>
              <a:ext uri="{FF2B5EF4-FFF2-40B4-BE49-F238E27FC236}">
                <a16:creationId xmlns:a16="http://schemas.microsoft.com/office/drawing/2014/main" id="{A2EA44CF-7DFF-4028-AFA7-1D3741130982}"/>
              </a:ext>
            </a:extLst>
          </p:cNvPr>
          <p:cNvSpPr/>
          <p:nvPr/>
        </p:nvSpPr>
        <p:spPr>
          <a:xfrm>
            <a:off x="5578293" y="1337930"/>
            <a:ext cx="1511300" cy="778403"/>
          </a:xfrm>
          <a:prstGeom prst="wedgeRoundRectCallout">
            <a:avLst>
              <a:gd name="adj1" fmla="val -63722"/>
              <a:gd name="adj2" fmla="val 77370"/>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C</a:t>
            </a:r>
            <a:r>
              <a:rPr kumimoji="1" lang="ja-JP" altLang="en-US" sz="20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に対抗できるのか</a:t>
            </a:r>
            <a:r>
              <a:rPr kumimoji="1" lang="en-US" altLang="ja-JP" sz="20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a:t>
            </a:r>
            <a:endParaRPr kumimoji="1" lang="ja-JP" altLang="en-US" sz="20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endParaRPr>
          </a:p>
        </p:txBody>
      </p:sp>
      <p:sp>
        <p:nvSpPr>
          <p:cNvPr id="9" name="四角形: 角を丸くする 8">
            <a:extLst>
              <a:ext uri="{FF2B5EF4-FFF2-40B4-BE49-F238E27FC236}">
                <a16:creationId xmlns:a16="http://schemas.microsoft.com/office/drawing/2014/main" id="{4ECE125C-ED4A-48E7-BA29-21C94FBF294B}"/>
              </a:ext>
            </a:extLst>
          </p:cNvPr>
          <p:cNvSpPr/>
          <p:nvPr/>
        </p:nvSpPr>
        <p:spPr>
          <a:xfrm>
            <a:off x="2598674" y="3322900"/>
            <a:ext cx="1549468" cy="8063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対抗できない</a:t>
            </a:r>
            <a:r>
              <a:rPr kumimoji="1" lang="en-US" altLang="ja-JP" sz="24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a:t>
            </a:r>
            <a:endParaRPr kumimoji="1" lang="ja-JP" altLang="en-US" sz="24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endParaRPr>
          </a:p>
        </p:txBody>
      </p:sp>
      <p:sp>
        <p:nvSpPr>
          <p:cNvPr id="2" name="吹き出し: 折線 (枠付き、強調線付き) 1">
            <a:extLst>
              <a:ext uri="{FF2B5EF4-FFF2-40B4-BE49-F238E27FC236}">
                <a16:creationId xmlns:a16="http://schemas.microsoft.com/office/drawing/2014/main" id="{85D93133-C30E-41BD-9854-C65A3E3FE1D4}"/>
              </a:ext>
            </a:extLst>
          </p:cNvPr>
          <p:cNvSpPr/>
          <p:nvPr/>
        </p:nvSpPr>
        <p:spPr>
          <a:xfrm>
            <a:off x="2674586" y="5527044"/>
            <a:ext cx="7318713" cy="634560"/>
          </a:xfrm>
          <a:prstGeom prst="accentBorderCallout2">
            <a:avLst>
              <a:gd name="adj1" fmla="val 18750"/>
              <a:gd name="adj2" fmla="val -8333"/>
              <a:gd name="adj3" fmla="val 18750"/>
              <a:gd name="adj4" fmla="val -16667"/>
              <a:gd name="adj5" fmla="val -56506"/>
              <a:gd name="adj6" fmla="val -12328"/>
            </a:avLst>
          </a:prstGeom>
          <a:solidFill>
            <a:schemeClr val="accent5">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心裡留保による無効は、善意の第三者に対して対抗できない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7654"/>
                                        </p:tgtEl>
                                        <p:attrNameLst>
                                          <p:attrName>style.visibility</p:attrName>
                                        </p:attrNameLst>
                                      </p:cBhvr>
                                      <p:to>
                                        <p:strVal val="visible"/>
                                      </p:to>
                                    </p:set>
                                    <p:animEffect transition="in" filter="wipe(down)">
                                      <p:cBhvr>
                                        <p:cTn id="28" dur="500"/>
                                        <p:tgtEl>
                                          <p:spTgt spid="27654"/>
                                        </p:tgtEl>
                                      </p:cBhvr>
                                    </p:animEffect>
                                  </p:childTnLst>
                                </p:cTn>
                              </p:par>
                            </p:childTnLst>
                          </p:cTn>
                        </p:par>
                        <p:par>
                          <p:cTn id="29" fill="hold">
                            <p:stCondLst>
                              <p:cond delay="500"/>
                            </p:stCondLst>
                            <p:childTnLst>
                              <p:par>
                                <p:cTn id="30" presetID="16" presetClass="entr" presetSubtype="21" fill="hold" nodeType="after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barn(inVertical)">
                                      <p:cBhvr>
                                        <p:cTn id="32" dur="500"/>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1)">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3" grpId="0"/>
      <p:bldP spid="14" grpId="0"/>
      <p:bldP spid="16" grpId="0" animBg="1"/>
      <p:bldP spid="8" grpId="0" animBg="1"/>
      <p:bldP spid="9"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タイトル 1">
            <a:extLst>
              <a:ext uri="{FF2B5EF4-FFF2-40B4-BE49-F238E27FC236}">
                <a16:creationId xmlns:a16="http://schemas.microsoft.com/office/drawing/2014/main" id="{2AEBE55B-DFBA-4D66-8C28-0957050AE457}"/>
              </a:ext>
            </a:extLst>
          </p:cNvPr>
          <p:cNvSpPr>
            <a:spLocks noGrp="1" noChangeArrowheads="1"/>
          </p:cNvSpPr>
          <p:nvPr>
            <p:ph type="title"/>
          </p:nvPr>
        </p:nvSpPr>
        <p:spPr/>
        <p:txBody>
          <a:bodyPr/>
          <a:lstStyle/>
          <a:p>
            <a:r>
              <a:rPr lang="ja-JP" altLang="en-US" dirty="0">
                <a:latin typeface="HGSｺﾞｼｯｸE" panose="020B0900000000000000" pitchFamily="50" charset="-128"/>
                <a:ea typeface="HGSｺﾞｼｯｸE" panose="020B0900000000000000" pitchFamily="50" charset="-128"/>
              </a:rPr>
              <a:t> </a:t>
            </a:r>
            <a:r>
              <a:rPr lang="ja-JP" altLang="en-US" dirty="0">
                <a:latin typeface="ＭＳ Ｐゴシック" panose="020B0600070205080204" pitchFamily="50" charset="-128"/>
                <a:ea typeface="ＭＳ Ｐゴシック" panose="020B0600070205080204" pitchFamily="50" charset="-128"/>
              </a:rPr>
              <a:t>心裡留保のまとめ　Ｐ３７</a:t>
            </a:r>
          </a:p>
        </p:txBody>
      </p:sp>
      <p:pic>
        <p:nvPicPr>
          <p:cNvPr id="104451" name="コンテンツ プレースホルダー 4">
            <a:extLst>
              <a:ext uri="{FF2B5EF4-FFF2-40B4-BE49-F238E27FC236}">
                <a16:creationId xmlns:a16="http://schemas.microsoft.com/office/drawing/2014/main" id="{12DF31D1-9C8B-4591-B051-44BDFE4549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3551" y="1694256"/>
            <a:ext cx="10933253" cy="2708195"/>
          </a:xfrm>
        </p:spPr>
      </p:pic>
      <p:sp>
        <p:nvSpPr>
          <p:cNvPr id="2" name="正方形/長方形 1">
            <a:extLst>
              <a:ext uri="{FF2B5EF4-FFF2-40B4-BE49-F238E27FC236}">
                <a16:creationId xmlns:a16="http://schemas.microsoft.com/office/drawing/2014/main" id="{711EB3B4-FA86-419F-B234-FC870E8E4C48}"/>
              </a:ext>
            </a:extLst>
          </p:cNvPr>
          <p:cNvSpPr/>
          <p:nvPr/>
        </p:nvSpPr>
        <p:spPr>
          <a:xfrm>
            <a:off x="898002" y="790626"/>
            <a:ext cx="104172" cy="4745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3A3657F3-CD0A-485F-ACF0-964C993AE4B2}"/>
              </a:ext>
            </a:extLst>
          </p:cNvPr>
          <p:cNvSpPr/>
          <p:nvPr/>
        </p:nvSpPr>
        <p:spPr>
          <a:xfrm>
            <a:off x="5565626" y="2184578"/>
            <a:ext cx="406195" cy="461665"/>
          </a:xfrm>
          <a:prstGeom prst="rect">
            <a:avLst/>
          </a:prstGeom>
          <a:noFill/>
        </p:spPr>
        <p:txBody>
          <a:bodyPr wrap="square" lIns="91440" tIns="45720" rIns="91440" bIns="45720">
            <a:spAutoFit/>
          </a:bodyPr>
          <a:lstStyle/>
          <a:p>
            <a:pPr algn="ctr"/>
            <a:r>
              <a:rPr lang="en-US" altLang="ja-JP" sz="2400" b="0" cap="none" spc="0" dirty="0">
                <a:ln w="0"/>
                <a:solidFill>
                  <a:schemeClr val="tx1"/>
                </a:solidFill>
                <a:effectLst>
                  <a:outerShdw blurRad="38100" dist="19050" dir="2700000" algn="tl" rotWithShape="0">
                    <a:schemeClr val="dk1">
                      <a:alpha val="40000"/>
                    </a:schemeClr>
                  </a:outerShdw>
                </a:effectLst>
                <a:highlight>
                  <a:srgbClr val="FFFF00"/>
                </a:highlight>
              </a:rPr>
              <a:t>B</a:t>
            </a:r>
            <a:endParaRPr lang="ja-JP" altLang="en-US" sz="2400" b="0"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正方形/長方形 5">
            <a:extLst>
              <a:ext uri="{FF2B5EF4-FFF2-40B4-BE49-F238E27FC236}">
                <a16:creationId xmlns:a16="http://schemas.microsoft.com/office/drawing/2014/main" id="{304AEB59-CF25-49EA-8CA6-3564E31891BB}"/>
              </a:ext>
            </a:extLst>
          </p:cNvPr>
          <p:cNvSpPr/>
          <p:nvPr/>
        </p:nvSpPr>
        <p:spPr>
          <a:xfrm>
            <a:off x="5565626" y="2680110"/>
            <a:ext cx="406195" cy="461665"/>
          </a:xfrm>
          <a:prstGeom prst="rect">
            <a:avLst/>
          </a:prstGeom>
          <a:noFill/>
        </p:spPr>
        <p:txBody>
          <a:bodyPr wrap="square" lIns="91440" tIns="45720" rIns="91440" bIns="45720">
            <a:spAutoFit/>
          </a:bodyPr>
          <a:lstStyle/>
          <a:p>
            <a:pPr algn="ctr"/>
            <a:r>
              <a:rPr lang="en-US" altLang="ja-JP" sz="2400" b="0" cap="none" spc="0" dirty="0">
                <a:ln w="0"/>
                <a:solidFill>
                  <a:schemeClr val="tx1"/>
                </a:solidFill>
                <a:effectLst>
                  <a:outerShdw blurRad="38100" dist="19050" dir="2700000" algn="tl" rotWithShape="0">
                    <a:schemeClr val="dk1">
                      <a:alpha val="40000"/>
                    </a:schemeClr>
                  </a:outerShdw>
                </a:effectLst>
                <a:highlight>
                  <a:srgbClr val="FFFF00"/>
                </a:highlight>
              </a:rPr>
              <a:t>B</a:t>
            </a:r>
            <a:endParaRPr lang="ja-JP" altLang="en-US" sz="2400" b="0"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13B6A-97EE-4D51-992E-722BD492B760}"/>
              </a:ext>
            </a:extLst>
          </p:cNvPr>
          <p:cNvSpPr>
            <a:spLocks noGrp="1"/>
          </p:cNvSpPr>
          <p:nvPr>
            <p:ph type="title"/>
          </p:nvPr>
        </p:nvSpPr>
        <p:spPr/>
        <p:txBody>
          <a:bodyPr/>
          <a:lstStyle/>
          <a:p>
            <a:r>
              <a:rPr kumimoji="1" lang="ja-JP" altLang="en-US" sz="4000" dirty="0">
                <a:latin typeface="HGPｺﾞｼｯｸE" panose="020B0900000000000000" pitchFamily="50" charset="-128"/>
                <a:ea typeface="HGPｺﾞｼｯｸE" panose="020B0900000000000000" pitchFamily="50" charset="-128"/>
              </a:rPr>
              <a:t>　</a:t>
            </a:r>
            <a:r>
              <a:rPr kumimoji="1" lang="ja-JP" altLang="en-US" sz="4400" dirty="0">
                <a:latin typeface="HGPｺﾞｼｯｸE" panose="020B0900000000000000" pitchFamily="50" charset="-128"/>
                <a:ea typeface="HGPｺﾞｼｯｸE" panose="020B0900000000000000" pitchFamily="50" charset="-128"/>
              </a:rPr>
              <a:t>虚偽表示</a:t>
            </a:r>
          </a:p>
        </p:txBody>
      </p:sp>
      <p:sp>
        <p:nvSpPr>
          <p:cNvPr id="3" name="コンテンツ プレースホルダー 2">
            <a:extLst>
              <a:ext uri="{FF2B5EF4-FFF2-40B4-BE49-F238E27FC236}">
                <a16:creationId xmlns:a16="http://schemas.microsoft.com/office/drawing/2014/main" id="{29DA962D-3F4F-42DA-A643-BF2B7E4CAAE2}"/>
              </a:ext>
            </a:extLst>
          </p:cNvPr>
          <p:cNvSpPr>
            <a:spLocks noGrp="1"/>
          </p:cNvSpPr>
          <p:nvPr>
            <p:ph idx="1"/>
          </p:nvPr>
        </p:nvSpPr>
        <p:spPr/>
        <p:txBody>
          <a:bodyPr/>
          <a:lstStyle/>
          <a:p>
            <a:pPr marL="0" indent="0">
              <a:buNone/>
            </a:pPr>
            <a:endParaRPr kumimoji="1" lang="ja-JP" altLang="en-US" sz="2400" dirty="0">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8EAAAA6E-0E50-4EEB-B1A6-BE8DC593C389}"/>
              </a:ext>
            </a:extLst>
          </p:cNvPr>
          <p:cNvSpPr/>
          <p:nvPr/>
        </p:nvSpPr>
        <p:spPr>
          <a:xfrm>
            <a:off x="838200" y="767643"/>
            <a:ext cx="87489" cy="6208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E4CA3F2B-9552-454A-8F8C-F8EA734497C3}"/>
              </a:ext>
            </a:extLst>
          </p:cNvPr>
          <p:cNvCxnSpPr>
            <a:cxnSpLocks/>
          </p:cNvCxnSpPr>
          <p:nvPr/>
        </p:nvCxnSpPr>
        <p:spPr>
          <a:xfrm>
            <a:off x="870656" y="1388532"/>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833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FEE3BE1B-87F7-48D5-BBC3-E842A0F74872}"/>
              </a:ext>
            </a:extLst>
          </p:cNvPr>
          <p:cNvSpPr>
            <a:spLocks noGrp="1" noChangeArrowheads="1"/>
          </p:cNvSpPr>
          <p:nvPr>
            <p:ph type="title"/>
          </p:nvPr>
        </p:nvSpPr>
        <p:spPr>
          <a:xfrm>
            <a:off x="752354" y="353550"/>
            <a:ext cx="10601446" cy="1081711"/>
          </a:xfrm>
          <a:solidFill>
            <a:schemeClr val="tx1">
              <a:lumMod val="75000"/>
              <a:lumOff val="25000"/>
            </a:schemeClr>
          </a:solidFill>
          <a:ln w="76200">
            <a:solidFill>
              <a:schemeClr val="tx1"/>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通謀虚偽表示　Ｐ３８</a:t>
            </a:r>
          </a:p>
        </p:txBody>
      </p:sp>
      <p:sp>
        <p:nvSpPr>
          <p:cNvPr id="105475" name="Rectangle 3">
            <a:extLst>
              <a:ext uri="{FF2B5EF4-FFF2-40B4-BE49-F238E27FC236}">
                <a16:creationId xmlns:a16="http://schemas.microsoft.com/office/drawing/2014/main" id="{D898509F-3D74-40B7-A961-E3FB034B00CC}"/>
              </a:ext>
            </a:extLst>
          </p:cNvPr>
          <p:cNvSpPr>
            <a:spLocks noGrp="1" noChangeArrowheads="1"/>
          </p:cNvSpPr>
          <p:nvPr>
            <p:ph idx="1"/>
          </p:nvPr>
        </p:nvSpPr>
        <p:spPr>
          <a:xfrm>
            <a:off x="838200" y="1848774"/>
            <a:ext cx="10515600" cy="4351338"/>
          </a:xfrm>
        </p:spPr>
        <p:txBody>
          <a:bodyPr/>
          <a:lstStyle/>
          <a:p>
            <a:pPr eaLnBrk="1" hangingPunct="1">
              <a:buFontTx/>
              <a:buNone/>
            </a:pPr>
            <a:r>
              <a:rPr lang="en-US" altLang="ja-JP" dirty="0"/>
              <a:t>                                         </a:t>
            </a:r>
            <a:r>
              <a:rPr lang="en-US" altLang="ja-JP" dirty="0">
                <a:latin typeface="HGSｺﾞｼｯｸE" panose="020B0900000000000000" pitchFamily="50" charset="-128"/>
                <a:ea typeface="HGSｺﾞｼｯｸE" panose="020B0900000000000000" pitchFamily="50" charset="-128"/>
              </a:rPr>
              <a:t>1500</a:t>
            </a:r>
            <a:r>
              <a:rPr lang="ja-JP" altLang="en-US" dirty="0">
                <a:latin typeface="HGSｺﾞｼｯｸE" panose="020B0900000000000000" pitchFamily="50" charset="-128"/>
                <a:ea typeface="HGSｺﾞｼｯｸE" panose="020B0900000000000000" pitchFamily="50" charset="-128"/>
              </a:rPr>
              <a:t>万円で契約</a:t>
            </a:r>
            <a:endParaRPr lang="en-US" altLang="ja-JP"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Ａ　　　　仮装売買　　　　　Ｂ</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売り主　　　　　　　　　　　買い主</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r>
              <a:rPr lang="en-US" altLang="ja-JP" sz="3200" dirty="0">
                <a:latin typeface="HGSｺﾞｼｯｸE" panose="020B0900000000000000" pitchFamily="50" charset="-128"/>
                <a:ea typeface="HGSｺﾞｼｯｸE" panose="020B0900000000000000" pitchFamily="50" charset="-128"/>
              </a:rPr>
              <a:t>1500</a:t>
            </a:r>
            <a:r>
              <a:rPr lang="ja-JP" altLang="en-US" sz="3200" dirty="0">
                <a:latin typeface="HGSｺﾞｼｯｸE" panose="020B0900000000000000" pitchFamily="50" charset="-128"/>
                <a:ea typeface="HGSｺﾞｼｯｸE" panose="020B0900000000000000" pitchFamily="50" charset="-128"/>
              </a:rPr>
              <a:t>万　　　　　　　　　　</a:t>
            </a:r>
            <a:r>
              <a:rPr lang="en-US" altLang="ja-JP" sz="3200" dirty="0">
                <a:solidFill>
                  <a:prstClr val="black"/>
                </a:solidFill>
                <a:latin typeface="HGSｺﾞｼｯｸE" panose="020B0900000000000000" pitchFamily="50" charset="-128"/>
                <a:ea typeface="HGSｺﾞｼｯｸE" panose="020B0900000000000000" pitchFamily="50" charset="-128"/>
              </a:rPr>
              <a:t> </a:t>
            </a:r>
            <a:r>
              <a:rPr lang="ja-JP" altLang="en-US" sz="3200" dirty="0">
                <a:solidFill>
                  <a:prstClr val="black"/>
                </a:solidFill>
                <a:latin typeface="HGSｺﾞｼｯｸE" panose="020B0900000000000000" pitchFamily="50" charset="-128"/>
                <a:ea typeface="HGSｺﾞｼｯｸE" panose="020B0900000000000000" pitchFamily="50" charset="-128"/>
              </a:rPr>
              <a:t> </a:t>
            </a:r>
            <a:r>
              <a:rPr lang="en-US" altLang="ja-JP" sz="3200" dirty="0">
                <a:solidFill>
                  <a:prstClr val="black"/>
                </a:solidFill>
                <a:latin typeface="HGSｺﾞｼｯｸE" panose="020B0900000000000000" pitchFamily="50" charset="-128"/>
                <a:ea typeface="HGSｺﾞｼｯｸE" panose="020B0900000000000000" pitchFamily="50" charset="-128"/>
              </a:rPr>
              <a:t>1500</a:t>
            </a:r>
            <a:r>
              <a:rPr lang="ja-JP" altLang="en-US" sz="3200" dirty="0">
                <a:solidFill>
                  <a:prstClr val="black"/>
                </a:solidFill>
                <a:latin typeface="HGSｺﾞｼｯｸE" panose="020B0900000000000000" pitchFamily="50" charset="-128"/>
                <a:ea typeface="HGSｺﾞｼｯｸE" panose="020B0900000000000000" pitchFamily="50" charset="-128"/>
              </a:rPr>
              <a:t>万</a:t>
            </a: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r>
              <a:rPr lang="ja-JP" altLang="en-US" sz="3200" dirty="0">
                <a:highlight>
                  <a:srgbClr val="00FFFF"/>
                </a:highlight>
                <a:latin typeface="HGSｺﾞｼｯｸE" panose="020B0900000000000000" pitchFamily="50" charset="-128"/>
                <a:ea typeface="HGSｺﾞｼｯｸE" panose="020B0900000000000000" pitchFamily="50" charset="-128"/>
              </a:rPr>
              <a:t>売る意思なし</a:t>
            </a:r>
            <a:r>
              <a:rPr lang="ja-JP" altLang="en-US" sz="3200" dirty="0">
                <a:latin typeface="HGSｺﾞｼｯｸE" panose="020B0900000000000000" pitchFamily="50" charset="-128"/>
                <a:ea typeface="HGSｺﾞｼｯｸE" panose="020B0900000000000000" pitchFamily="50" charset="-128"/>
              </a:rPr>
              <a:t>　　　　　　　　</a:t>
            </a:r>
            <a:r>
              <a:rPr lang="ja-JP" altLang="en-US" sz="3200" dirty="0">
                <a:highlight>
                  <a:srgbClr val="C0C0C0"/>
                </a:highlight>
                <a:latin typeface="HGSｺﾞｼｯｸE" panose="020B0900000000000000" pitchFamily="50" charset="-128"/>
                <a:ea typeface="HGSｺﾞｼｯｸE" panose="020B0900000000000000" pitchFamily="50" charset="-128"/>
              </a:rPr>
              <a:t>買う意思なし</a:t>
            </a:r>
          </a:p>
        </p:txBody>
      </p:sp>
      <p:pic>
        <p:nvPicPr>
          <p:cNvPr id="105476" name="Picture 4" descr="MP900385345[1]">
            <a:extLst>
              <a:ext uri="{FF2B5EF4-FFF2-40B4-BE49-F238E27FC236}">
                <a16:creationId xmlns:a16="http://schemas.microsoft.com/office/drawing/2014/main" id="{A3359ADC-1C22-4569-A60E-E657EF1BD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709" y="2725161"/>
            <a:ext cx="1574882" cy="160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Line 5">
            <a:extLst>
              <a:ext uri="{FF2B5EF4-FFF2-40B4-BE49-F238E27FC236}">
                <a16:creationId xmlns:a16="http://schemas.microsoft.com/office/drawing/2014/main" id="{F7588CC3-1DCA-4430-B6E0-6B215B6D1932}"/>
              </a:ext>
            </a:extLst>
          </p:cNvPr>
          <p:cNvSpPr>
            <a:spLocks noChangeShapeType="1"/>
          </p:cNvSpPr>
          <p:nvPr/>
        </p:nvSpPr>
        <p:spPr bwMode="auto">
          <a:xfrm>
            <a:off x="2627453" y="2507998"/>
            <a:ext cx="1493135" cy="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5478" name="Line 6">
            <a:extLst>
              <a:ext uri="{FF2B5EF4-FFF2-40B4-BE49-F238E27FC236}">
                <a16:creationId xmlns:a16="http://schemas.microsoft.com/office/drawing/2014/main" id="{A7643474-584B-4E77-8DAB-9120DC72353C}"/>
              </a:ext>
            </a:extLst>
          </p:cNvPr>
          <p:cNvSpPr>
            <a:spLocks noChangeShapeType="1"/>
          </p:cNvSpPr>
          <p:nvPr/>
        </p:nvSpPr>
        <p:spPr bwMode="auto">
          <a:xfrm>
            <a:off x="5869591" y="2507998"/>
            <a:ext cx="193126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5479" name="WordArt 7">
            <a:extLst>
              <a:ext uri="{FF2B5EF4-FFF2-40B4-BE49-F238E27FC236}">
                <a16:creationId xmlns:a16="http://schemas.microsoft.com/office/drawing/2014/main" id="{E3C964CC-6CF5-40B9-8D18-43E63EE9C693}"/>
              </a:ext>
            </a:extLst>
          </p:cNvPr>
          <p:cNvSpPr>
            <a:spLocks noChangeArrowheads="1" noChangeShapeType="1" noTextEdit="1"/>
          </p:cNvSpPr>
          <p:nvPr/>
        </p:nvSpPr>
        <p:spPr bwMode="auto">
          <a:xfrm>
            <a:off x="3128067" y="4547844"/>
            <a:ext cx="4114800" cy="457200"/>
          </a:xfrm>
          <a:prstGeom prst="rect">
            <a:avLst/>
          </a:prstGeom>
          <a:solidFill>
            <a:srgbClr val="FFFF00"/>
          </a:solidFill>
          <a:ln w="57150">
            <a:solidFill>
              <a:schemeClr val="tx1"/>
            </a:solidFill>
          </a:ln>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0" cap="none" spc="0" normalizeH="0" baseline="0" noProof="0" dirty="0">
                <a:ln w="9525">
                  <a:solidFill>
                    <a:srgbClr val="000000"/>
                  </a:solidFill>
                  <a:round/>
                  <a:headEnd/>
                  <a:tailEnd/>
                </a:ln>
                <a:solidFill>
                  <a:srgbClr val="FFFFFF"/>
                </a:solidFill>
                <a:effectLst/>
                <a:uLnTx/>
                <a:uFillTx/>
                <a:latin typeface="ＭＳ Ｐゴシック" panose="020B0600070205080204" pitchFamily="50" charset="-128"/>
                <a:ea typeface="ＭＳ Ｐゴシック" panose="020B0600070205080204" pitchFamily="50" charset="-128"/>
                <a:cs typeface="+mn-cs"/>
              </a:rPr>
              <a:t>意思の不存在＝無効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arn(inVertical)">
                                      <p:cBhvr>
                                        <p:cTn id="7" dur="500"/>
                                        <p:tgtEl>
                                          <p:spTgt spid="105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030F2A-5F2F-4CDB-AF97-DD18F7596D4F}"/>
              </a:ext>
            </a:extLst>
          </p:cNvPr>
          <p:cNvSpPr>
            <a:spLocks noGrp="1"/>
          </p:cNvSpPr>
          <p:nvPr>
            <p:ph type="title"/>
          </p:nvPr>
        </p:nvSpPr>
        <p:spPr>
          <a:xfrm>
            <a:off x="539750" y="448056"/>
            <a:ext cx="10911515" cy="703850"/>
          </a:xfrm>
          <a:solidFill>
            <a:schemeClr val="tx1"/>
          </a:solidFill>
        </p:spPr>
        <p:txBody>
          <a:bodyPr>
            <a:normAutofit/>
          </a:bodyPr>
          <a:lstStyle/>
          <a:p>
            <a:r>
              <a:rPr kumimoji="1" lang="ja-JP" altLang="en-US" sz="3600" dirty="0"/>
              <a:t>　</a:t>
            </a:r>
            <a:r>
              <a:rPr kumimoji="1" lang="ja-JP" altLang="en-US" sz="3600" dirty="0">
                <a:solidFill>
                  <a:schemeClr val="bg1"/>
                </a:solidFill>
                <a:latin typeface="HG創英角ｺﾞｼｯｸUB" panose="020B0909000000000000" pitchFamily="49" charset="-128"/>
                <a:ea typeface="HG創英角ｺﾞｼｯｸUB" panose="020B0909000000000000" pitchFamily="49" charset="-128"/>
              </a:rPr>
              <a:t>取消と無効の違い</a:t>
            </a:r>
          </a:p>
        </p:txBody>
      </p:sp>
      <p:graphicFrame>
        <p:nvGraphicFramePr>
          <p:cNvPr id="4" name="コンテンツ プレースホルダー 3">
            <a:extLst>
              <a:ext uri="{FF2B5EF4-FFF2-40B4-BE49-F238E27FC236}">
                <a16:creationId xmlns:a16="http://schemas.microsoft.com/office/drawing/2014/main" id="{F8E78930-202E-49BE-B681-1D81B891C020}"/>
              </a:ext>
            </a:extLst>
          </p:cNvPr>
          <p:cNvGraphicFramePr>
            <a:graphicFrameLocks noGrp="1"/>
          </p:cNvGraphicFramePr>
          <p:nvPr>
            <p:ph sz="quarter" idx="10"/>
            <p:extLst/>
          </p:nvPr>
        </p:nvGraphicFramePr>
        <p:xfrm>
          <a:off x="539750" y="1435100"/>
          <a:ext cx="10996614" cy="3083737"/>
        </p:xfrm>
        <a:graphic>
          <a:graphicData uri="http://schemas.openxmlformats.org/drawingml/2006/table">
            <a:tbl>
              <a:tblPr firstRow="1" bandRow="1">
                <a:tableStyleId>{93296810-A885-4BE3-A3E7-6D5BEEA58F35}</a:tableStyleId>
              </a:tblPr>
              <a:tblGrid>
                <a:gridCol w="5498307">
                  <a:extLst>
                    <a:ext uri="{9D8B030D-6E8A-4147-A177-3AD203B41FA5}">
                      <a16:colId xmlns:a16="http://schemas.microsoft.com/office/drawing/2014/main" val="598520113"/>
                    </a:ext>
                  </a:extLst>
                </a:gridCol>
                <a:gridCol w="5498307">
                  <a:extLst>
                    <a:ext uri="{9D8B030D-6E8A-4147-A177-3AD203B41FA5}">
                      <a16:colId xmlns:a16="http://schemas.microsoft.com/office/drawing/2014/main" val="536557877"/>
                    </a:ext>
                  </a:extLst>
                </a:gridCol>
              </a:tblGrid>
              <a:tr h="797737">
                <a:tc>
                  <a:txBody>
                    <a:bodyPr/>
                    <a:lstStyle/>
                    <a:p>
                      <a:pPr algn="ctr"/>
                      <a:r>
                        <a:rPr kumimoji="1" lang="ja-JP" altLang="en-US" sz="4400" dirty="0"/>
                        <a:t>無効</a:t>
                      </a:r>
                    </a:p>
                  </a:txBody>
                  <a:tcPr>
                    <a:solidFill>
                      <a:schemeClr val="accent6">
                        <a:lumMod val="50000"/>
                      </a:schemeClr>
                    </a:solidFill>
                  </a:tcPr>
                </a:tc>
                <a:tc>
                  <a:txBody>
                    <a:bodyPr/>
                    <a:lstStyle/>
                    <a:p>
                      <a:pPr algn="ctr"/>
                      <a:r>
                        <a:rPr kumimoji="1" lang="ja-JP" altLang="en-US" sz="4400" dirty="0"/>
                        <a:t>取消</a:t>
                      </a:r>
                    </a:p>
                  </a:txBody>
                  <a:tcPr>
                    <a:solidFill>
                      <a:schemeClr val="accent6">
                        <a:lumMod val="50000"/>
                      </a:schemeClr>
                    </a:solidFill>
                  </a:tcPr>
                </a:tc>
                <a:extLst>
                  <a:ext uri="{0D108BD9-81ED-4DB2-BD59-A6C34878D82A}">
                    <a16:rowId xmlns:a16="http://schemas.microsoft.com/office/drawing/2014/main" val="175996087"/>
                  </a:ext>
                </a:extLst>
              </a:tr>
              <a:tr h="1552501">
                <a:tc>
                  <a:txBody>
                    <a:bodyPr/>
                    <a:lstStyle/>
                    <a:p>
                      <a:r>
                        <a:rPr kumimoji="1" lang="ja-JP" altLang="en-US" sz="2400" b="1" dirty="0"/>
                        <a:t>・法律行為の効力が初めから生じない</a:t>
                      </a:r>
                    </a:p>
                    <a:p>
                      <a:endParaRPr kumimoji="1" lang="ja-JP" altLang="en-US" sz="2400" b="1" dirty="0"/>
                    </a:p>
                    <a:p>
                      <a:r>
                        <a:rPr kumimoji="1" lang="ja-JP" altLang="en-US" sz="2400" b="1" dirty="0"/>
                        <a:t>・主張は不要</a:t>
                      </a:r>
                    </a:p>
                    <a:p>
                      <a:r>
                        <a:rPr kumimoji="1" lang="ja-JP" altLang="en-US" sz="2400" b="1" dirty="0"/>
                        <a:t>・期間の制限もない</a:t>
                      </a:r>
                    </a:p>
                    <a:p>
                      <a:r>
                        <a:rPr kumimoji="1" lang="ja-JP" altLang="en-US" sz="2400" b="1" dirty="0"/>
                        <a:t>・</a:t>
                      </a:r>
                      <a:r>
                        <a:rPr kumimoji="1" lang="ja-JP" altLang="en-US" sz="2400" b="1" dirty="0">
                          <a:solidFill>
                            <a:srgbClr val="FF0000"/>
                          </a:solidFill>
                        </a:rPr>
                        <a:t>追認</a:t>
                      </a:r>
                      <a:r>
                        <a:rPr kumimoji="1" lang="ja-JP" altLang="en-US" sz="2400" b="1" dirty="0"/>
                        <a:t>しても</a:t>
                      </a:r>
                      <a:r>
                        <a:rPr kumimoji="1" lang="ja-JP" altLang="en-US" sz="2400" b="1" dirty="0">
                          <a:solidFill>
                            <a:srgbClr val="FF0000"/>
                          </a:solidFill>
                        </a:rPr>
                        <a:t>効力は生じない</a:t>
                      </a:r>
                    </a:p>
                  </a:txBody>
                  <a:tcPr/>
                </a:tc>
                <a:tc>
                  <a:txBody>
                    <a:bodyPr/>
                    <a:lstStyle/>
                    <a:p>
                      <a:r>
                        <a:rPr kumimoji="1" lang="ja-JP" altLang="en-US" sz="2400" b="1" dirty="0"/>
                        <a:t>・初めに</a:t>
                      </a:r>
                      <a:r>
                        <a:rPr kumimoji="1" lang="ja-JP" altLang="en-US" sz="2400" b="1" dirty="0">
                          <a:solidFill>
                            <a:srgbClr val="FF0000"/>
                          </a:solidFill>
                        </a:rPr>
                        <a:t>さかのぼって</a:t>
                      </a:r>
                      <a:r>
                        <a:rPr kumimoji="1" lang="ja-JP" altLang="en-US" sz="2400" b="1" dirty="0"/>
                        <a:t>効力を否定する</a:t>
                      </a:r>
                      <a:endParaRPr kumimoji="1" lang="en-US" altLang="ja-JP" sz="2400" b="1" dirty="0"/>
                    </a:p>
                    <a:p>
                      <a:r>
                        <a:rPr kumimoji="1" lang="ja-JP" altLang="en-US" sz="2400" b="1" dirty="0"/>
                        <a:t>　こと</a:t>
                      </a:r>
                    </a:p>
                    <a:p>
                      <a:r>
                        <a:rPr kumimoji="1" lang="ja-JP" altLang="en-US" sz="2400" b="1" dirty="0"/>
                        <a:t>・取消すまでは</a:t>
                      </a:r>
                      <a:r>
                        <a:rPr kumimoji="1" lang="ja-JP" altLang="en-US" sz="2400" b="1" dirty="0">
                          <a:solidFill>
                            <a:srgbClr val="FF0000"/>
                          </a:solidFill>
                        </a:rPr>
                        <a:t>一応有効</a:t>
                      </a:r>
                    </a:p>
                    <a:p>
                      <a:r>
                        <a:rPr kumimoji="1" lang="ja-JP" altLang="en-US" sz="2400" b="1" dirty="0"/>
                        <a:t>・取消権者の取消が必要</a:t>
                      </a:r>
                    </a:p>
                    <a:p>
                      <a:r>
                        <a:rPr kumimoji="1" lang="ja-JP" altLang="en-US" sz="2400" b="1" dirty="0"/>
                        <a:t>・</a:t>
                      </a:r>
                      <a:r>
                        <a:rPr kumimoji="1" lang="ja-JP" altLang="en-US" sz="2400" b="1" dirty="0">
                          <a:solidFill>
                            <a:srgbClr val="FF0000"/>
                          </a:solidFill>
                        </a:rPr>
                        <a:t>期間の制限</a:t>
                      </a:r>
                      <a:r>
                        <a:rPr kumimoji="1" lang="ja-JP" altLang="en-US" sz="2400" b="1" dirty="0"/>
                        <a:t>がある</a:t>
                      </a:r>
                    </a:p>
                    <a:p>
                      <a:r>
                        <a:rPr kumimoji="1" lang="ja-JP" altLang="en-US" sz="2400" b="1" dirty="0"/>
                        <a:t>・</a:t>
                      </a:r>
                      <a:r>
                        <a:rPr kumimoji="1" lang="ja-JP" altLang="en-US" sz="2400" b="1" dirty="0">
                          <a:solidFill>
                            <a:srgbClr val="FF0000"/>
                          </a:solidFill>
                        </a:rPr>
                        <a:t>追認</a:t>
                      </a:r>
                      <a:r>
                        <a:rPr kumimoji="1" lang="ja-JP" altLang="en-US" sz="2400" b="1" dirty="0"/>
                        <a:t>により有効が確定</a:t>
                      </a:r>
                    </a:p>
                  </a:txBody>
                  <a:tcPr/>
                </a:tc>
                <a:extLst>
                  <a:ext uri="{0D108BD9-81ED-4DB2-BD59-A6C34878D82A}">
                    <a16:rowId xmlns:a16="http://schemas.microsoft.com/office/drawing/2014/main" val="2986895831"/>
                  </a:ext>
                </a:extLst>
              </a:tr>
            </a:tbl>
          </a:graphicData>
        </a:graphic>
      </p:graphicFrame>
    </p:spTree>
    <p:extLst>
      <p:ext uri="{BB962C8B-B14F-4D97-AF65-F5344CB8AC3E}">
        <p14:creationId xmlns:p14="http://schemas.microsoft.com/office/powerpoint/2010/main" val="1199193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BD43C1B-3C4D-4EB0-B14F-8893D7F6B816}"/>
              </a:ext>
            </a:extLst>
          </p:cNvPr>
          <p:cNvSpPr>
            <a:spLocks noGrp="1" noChangeArrowheads="1"/>
          </p:cNvSpPr>
          <p:nvPr>
            <p:ph type="title"/>
          </p:nvPr>
        </p:nvSpPr>
        <p:spPr>
          <a:xfrm>
            <a:off x="838200" y="260350"/>
            <a:ext cx="10423967" cy="1143000"/>
          </a:xfrm>
          <a:solidFill>
            <a:schemeClr val="tx1"/>
          </a:solidFill>
          <a:ln>
            <a:solidFill>
              <a:schemeClr val="tx1"/>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虚偽表示による第三者</a:t>
            </a:r>
            <a:r>
              <a:rPr lang="en-US" altLang="ja-JP" sz="4000" b="1" dirty="0">
                <a:solidFill>
                  <a:schemeClr val="bg1"/>
                </a:solidFill>
                <a:latin typeface="ＭＳ Ｐゴシック" panose="020B0600070205080204" pitchFamily="50" charset="-128"/>
                <a:ea typeface="ＭＳ Ｐゴシック" panose="020B0600070205080204" pitchFamily="50" charset="-128"/>
              </a:rPr>
              <a:t>(94</a:t>
            </a:r>
            <a:r>
              <a:rPr lang="ja-JP" altLang="en-US" sz="4000" b="1" dirty="0">
                <a:solidFill>
                  <a:schemeClr val="bg1"/>
                </a:solidFill>
                <a:latin typeface="ＭＳ Ｐゴシック" panose="020B0600070205080204" pitchFamily="50" charset="-128"/>
                <a:ea typeface="ＭＳ Ｐゴシック" panose="020B0600070205080204" pitchFamily="50" charset="-128"/>
              </a:rPr>
              <a:t>条</a:t>
            </a:r>
            <a:r>
              <a:rPr lang="en-US" altLang="ja-JP" sz="4000" b="1" dirty="0">
                <a:solidFill>
                  <a:schemeClr val="bg1"/>
                </a:solidFill>
                <a:latin typeface="ＭＳ Ｐゴシック" panose="020B0600070205080204" pitchFamily="50" charset="-128"/>
                <a:ea typeface="ＭＳ Ｐゴシック" panose="020B0600070205080204" pitchFamily="50" charset="-128"/>
              </a:rPr>
              <a:t>2</a:t>
            </a:r>
            <a:r>
              <a:rPr lang="ja-JP" altLang="en-US" sz="4000" b="1" dirty="0">
                <a:solidFill>
                  <a:schemeClr val="bg1"/>
                </a:solidFill>
                <a:latin typeface="ＭＳ Ｐゴシック" panose="020B0600070205080204" pitchFamily="50" charset="-128"/>
                <a:ea typeface="ＭＳ Ｐゴシック" panose="020B0600070205080204" pitchFamily="50" charset="-128"/>
              </a:rPr>
              <a:t>項</a:t>
            </a:r>
            <a:r>
              <a:rPr lang="en-US" altLang="ja-JP" sz="4000" b="1" dirty="0">
                <a:solidFill>
                  <a:schemeClr val="bg1"/>
                </a:solidFill>
                <a:latin typeface="ＭＳ Ｐゴシック" panose="020B0600070205080204" pitchFamily="50" charset="-128"/>
                <a:ea typeface="ＭＳ Ｐゴシック" panose="020B0600070205080204" pitchFamily="50" charset="-128"/>
              </a:rPr>
              <a:t>)</a:t>
            </a:r>
            <a:r>
              <a:rPr lang="ja-JP" altLang="en-US" sz="4000" b="1" dirty="0">
                <a:solidFill>
                  <a:schemeClr val="bg1"/>
                </a:solidFill>
                <a:latin typeface="ＭＳ Ｐゴシック" panose="020B0600070205080204" pitchFamily="50" charset="-128"/>
                <a:ea typeface="ＭＳ Ｐゴシック" panose="020B0600070205080204" pitchFamily="50" charset="-128"/>
              </a:rPr>
              <a:t>　Ｐ３８</a:t>
            </a:r>
          </a:p>
        </p:txBody>
      </p:sp>
      <p:sp>
        <p:nvSpPr>
          <p:cNvPr id="28675" name="Rectangle 3">
            <a:extLst>
              <a:ext uri="{FF2B5EF4-FFF2-40B4-BE49-F238E27FC236}">
                <a16:creationId xmlns:a16="http://schemas.microsoft.com/office/drawing/2014/main" id="{2F0273B1-3E65-47AF-A1F6-E0510417FE1A}"/>
              </a:ext>
            </a:extLst>
          </p:cNvPr>
          <p:cNvSpPr>
            <a:spLocks noGrp="1" noChangeArrowheads="1"/>
          </p:cNvSpPr>
          <p:nvPr>
            <p:ph idx="1"/>
          </p:nvPr>
        </p:nvSpPr>
        <p:spPr>
          <a:solidFill>
            <a:schemeClr val="bg1"/>
          </a:solidFill>
          <a:ln>
            <a:solidFill>
              <a:schemeClr val="tx2"/>
            </a:solidFill>
            <a:miter lim="800000"/>
            <a:headEnd/>
            <a:tailEnd/>
          </a:ln>
        </p:spPr>
        <p:txBody>
          <a:bodyPr/>
          <a:lstStyle/>
          <a:p>
            <a:pPr eaLnBrk="1" hangingPunct="1">
              <a:buFontTx/>
              <a:buNone/>
            </a:pPr>
            <a:endParaRPr lang="en-US" altLang="ja-JP" dirty="0"/>
          </a:p>
          <a:p>
            <a:pPr eaLnBrk="1" hangingPunct="1">
              <a:buFontTx/>
              <a:buNone/>
            </a:pPr>
            <a:r>
              <a:rPr lang="ja-JP" altLang="en-US" dirty="0"/>
              <a:t>　　　　　</a:t>
            </a:r>
            <a:r>
              <a:rPr lang="ja-JP" altLang="en-US" sz="3200" dirty="0">
                <a:latin typeface="HGSｺﾞｼｯｸE" panose="020B0900000000000000" pitchFamily="50" charset="-128"/>
                <a:ea typeface="HGSｺﾞｼｯｸE" panose="020B0900000000000000" pitchFamily="50" charset="-128"/>
              </a:rPr>
              <a:t>Ａ　　　　偽の契約　　　　　Ｂ</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売主　　　　　　　　　　　　買主</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endParaRPr lang="ja-JP" altLang="en-US" sz="3200" dirty="0">
              <a:solidFill>
                <a:srgbClr val="FF0000"/>
              </a:solidFill>
              <a:latin typeface="HGSｺﾞｼｯｸE" panose="020B0900000000000000" pitchFamily="50" charset="-128"/>
              <a:ea typeface="HGSｺﾞｼｯｸE" panose="020B0900000000000000" pitchFamily="50" charset="-128"/>
            </a:endParaRPr>
          </a:p>
          <a:p>
            <a:pPr eaLnBrk="1" hangingPunct="1">
              <a:buFontTx/>
              <a:buNone/>
            </a:pP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Ｃ（善意）</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買主</a:t>
            </a:r>
          </a:p>
        </p:txBody>
      </p:sp>
      <p:sp>
        <p:nvSpPr>
          <p:cNvPr id="28676" name="Line 4">
            <a:extLst>
              <a:ext uri="{FF2B5EF4-FFF2-40B4-BE49-F238E27FC236}">
                <a16:creationId xmlns:a16="http://schemas.microsoft.com/office/drawing/2014/main" id="{BEDC3377-2DDF-4F5F-B038-A8CEC0CD2142}"/>
              </a:ext>
            </a:extLst>
          </p:cNvPr>
          <p:cNvSpPr>
            <a:spLocks noChangeShapeType="1"/>
          </p:cNvSpPr>
          <p:nvPr/>
        </p:nvSpPr>
        <p:spPr bwMode="auto">
          <a:xfrm>
            <a:off x="8149321" y="3284536"/>
            <a:ext cx="0" cy="108108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6501" name="Line 5">
            <a:extLst>
              <a:ext uri="{FF2B5EF4-FFF2-40B4-BE49-F238E27FC236}">
                <a16:creationId xmlns:a16="http://schemas.microsoft.com/office/drawing/2014/main" id="{DA7CFDEF-B76C-4214-A1D9-A26C7DC75B1D}"/>
              </a:ext>
            </a:extLst>
          </p:cNvPr>
          <p:cNvSpPr>
            <a:spLocks noChangeShapeType="1"/>
          </p:cNvSpPr>
          <p:nvPr/>
        </p:nvSpPr>
        <p:spPr bwMode="auto">
          <a:xfrm>
            <a:off x="6096001" y="2420938"/>
            <a:ext cx="1786358" cy="952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6502" name="Line 6">
            <a:extLst>
              <a:ext uri="{FF2B5EF4-FFF2-40B4-BE49-F238E27FC236}">
                <a16:creationId xmlns:a16="http://schemas.microsoft.com/office/drawing/2014/main" id="{476E26F0-B9CC-438C-B8FC-AF0DF5BC702F}"/>
              </a:ext>
            </a:extLst>
          </p:cNvPr>
          <p:cNvSpPr>
            <a:spLocks noChangeShapeType="1"/>
          </p:cNvSpPr>
          <p:nvPr/>
        </p:nvSpPr>
        <p:spPr bwMode="auto">
          <a:xfrm flipV="1">
            <a:off x="2711450" y="2439333"/>
            <a:ext cx="1513309" cy="1815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pic>
        <p:nvPicPr>
          <p:cNvPr id="78855" name="Picture 7" descr="MCj04261340000[1]">
            <a:extLst>
              <a:ext uri="{FF2B5EF4-FFF2-40B4-BE49-F238E27FC236}">
                <a16:creationId xmlns:a16="http://schemas.microsoft.com/office/drawing/2014/main" id="{08211C0D-84FC-4B6B-B4E1-12A284539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050" y="3284536"/>
            <a:ext cx="20383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4">
            <a:extLst>
              <a:ext uri="{FF2B5EF4-FFF2-40B4-BE49-F238E27FC236}">
                <a16:creationId xmlns:a16="http://schemas.microsoft.com/office/drawing/2014/main" id="{360A75E6-9E4E-4A0C-9CAF-092593AAAA34}"/>
              </a:ext>
            </a:extLst>
          </p:cNvPr>
          <p:cNvSpPr>
            <a:spLocks noChangeShapeType="1"/>
          </p:cNvSpPr>
          <p:nvPr/>
        </p:nvSpPr>
        <p:spPr bwMode="auto">
          <a:xfrm>
            <a:off x="2804060" y="2708452"/>
            <a:ext cx="5078299" cy="182994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9201E556-83B5-45EA-97A6-31310866A754}"/>
              </a:ext>
            </a:extLst>
          </p:cNvPr>
          <p:cNvSpPr/>
          <p:nvPr/>
        </p:nvSpPr>
        <p:spPr>
          <a:xfrm>
            <a:off x="4043801" y="4015177"/>
            <a:ext cx="2598788" cy="52322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対抗できない</a:t>
            </a:r>
            <a:r>
              <a:rPr kumimoji="1" lang="en-US" altLang="ja-JP"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a:t>
            </a:r>
            <a:endParaRPr kumimoji="1" lang="ja-JP"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FFD92C66-C075-48FE-9569-941EC42B571B}"/>
              </a:ext>
            </a:extLst>
          </p:cNvPr>
          <p:cNvSpPr/>
          <p:nvPr/>
        </p:nvSpPr>
        <p:spPr>
          <a:xfrm>
            <a:off x="4422011" y="2741717"/>
            <a:ext cx="1628172" cy="4603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無効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4" fill="hold" nodeType="afterEffect">
                                  <p:stCondLst>
                                    <p:cond delay="0"/>
                                  </p:stCondLst>
                                  <p:childTnLst>
                                    <p:set>
                                      <p:cBhvr>
                                        <p:cTn id="11" dur="1" fill="hold">
                                          <p:stCondLst>
                                            <p:cond delay="0"/>
                                          </p:stCondLst>
                                        </p:cTn>
                                        <p:tgtEl>
                                          <p:spTgt spid="28675">
                                            <p:txEl>
                                              <p:pRg st="5" end="5"/>
                                            </p:txEl>
                                          </p:spTgt>
                                        </p:tgtEl>
                                        <p:attrNameLst>
                                          <p:attrName>style.visibility</p:attrName>
                                        </p:attrNameLst>
                                      </p:cBhvr>
                                      <p:to>
                                        <p:strVal val="visible"/>
                                      </p:to>
                                    </p:set>
                                    <p:animEffect transition="in" filter="wipe(down)">
                                      <p:cBhvr>
                                        <p:cTn id="12" dur="500"/>
                                        <p:tgtEl>
                                          <p:spTgt spid="28675">
                                            <p:txEl>
                                              <p:pRg st="5" end="5"/>
                                            </p:txEl>
                                          </p:spTgt>
                                        </p:tgtEl>
                                      </p:cBhvr>
                                    </p:animEffect>
                                  </p:childTnLst>
                                </p:cTn>
                              </p:par>
                            </p:childTnLst>
                          </p:cTn>
                        </p:par>
                        <p:par>
                          <p:cTn id="13" fill="hold" nodeType="afterGroup">
                            <p:stCondLst>
                              <p:cond delay="1000"/>
                            </p:stCondLst>
                            <p:childTnLst>
                              <p:par>
                                <p:cTn id="14" presetID="22" presetClass="entr" presetSubtype="4" fill="hold" nodeType="afterEffect">
                                  <p:stCondLst>
                                    <p:cond delay="0"/>
                                  </p:stCondLst>
                                  <p:childTnLst>
                                    <p:set>
                                      <p:cBhvr>
                                        <p:cTn id="15" dur="1" fill="hold">
                                          <p:stCondLst>
                                            <p:cond delay="0"/>
                                          </p:stCondLst>
                                        </p:cTn>
                                        <p:tgtEl>
                                          <p:spTgt spid="28675">
                                            <p:txEl>
                                              <p:pRg st="6" end="6"/>
                                            </p:txEl>
                                          </p:spTgt>
                                        </p:tgtEl>
                                        <p:attrNameLst>
                                          <p:attrName>style.visibility</p:attrName>
                                        </p:attrNameLst>
                                      </p:cBhvr>
                                      <p:to>
                                        <p:strVal val="visible"/>
                                      </p:to>
                                    </p:set>
                                    <p:animEffect transition="in" filter="wipe(down)">
                                      <p:cBhvr>
                                        <p:cTn id="16" dur="500"/>
                                        <p:tgtEl>
                                          <p:spTgt spid="28675">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
                            </p:stCondLst>
                            <p:childTnLst>
                              <p:par>
                                <p:cTn id="24" presetID="32" presetClass="emph" presetSubtype="0" fill="hold" nodeType="afterEffect">
                                  <p:stCondLst>
                                    <p:cond delay="0"/>
                                  </p:stCondLst>
                                  <p:childTnLst>
                                    <p:animRot by="120000">
                                      <p:cBhvr>
                                        <p:cTn id="25" dur="100" fill="hold">
                                          <p:stCondLst>
                                            <p:cond delay="0"/>
                                          </p:stCondLst>
                                        </p:cTn>
                                        <p:tgtEl>
                                          <p:spTgt spid="78855"/>
                                        </p:tgtEl>
                                        <p:attrNameLst>
                                          <p:attrName>r</p:attrName>
                                        </p:attrNameLst>
                                      </p:cBhvr>
                                    </p:animRot>
                                    <p:animRot by="-240000">
                                      <p:cBhvr>
                                        <p:cTn id="26" dur="200" fill="hold">
                                          <p:stCondLst>
                                            <p:cond delay="200"/>
                                          </p:stCondLst>
                                        </p:cTn>
                                        <p:tgtEl>
                                          <p:spTgt spid="78855"/>
                                        </p:tgtEl>
                                        <p:attrNameLst>
                                          <p:attrName>r</p:attrName>
                                        </p:attrNameLst>
                                      </p:cBhvr>
                                    </p:animRot>
                                    <p:animRot by="240000">
                                      <p:cBhvr>
                                        <p:cTn id="27" dur="200" fill="hold">
                                          <p:stCondLst>
                                            <p:cond delay="400"/>
                                          </p:stCondLst>
                                        </p:cTn>
                                        <p:tgtEl>
                                          <p:spTgt spid="78855"/>
                                        </p:tgtEl>
                                        <p:attrNameLst>
                                          <p:attrName>r</p:attrName>
                                        </p:attrNameLst>
                                      </p:cBhvr>
                                    </p:animRot>
                                    <p:animRot by="-240000">
                                      <p:cBhvr>
                                        <p:cTn id="28" dur="200" fill="hold">
                                          <p:stCondLst>
                                            <p:cond delay="600"/>
                                          </p:stCondLst>
                                        </p:cTn>
                                        <p:tgtEl>
                                          <p:spTgt spid="78855"/>
                                        </p:tgtEl>
                                        <p:attrNameLst>
                                          <p:attrName>r</p:attrName>
                                        </p:attrNameLst>
                                      </p:cBhvr>
                                    </p:animRot>
                                    <p:animRot by="120000">
                                      <p:cBhvr>
                                        <p:cTn id="29" dur="200" fill="hold">
                                          <p:stCondLst>
                                            <p:cond delay="800"/>
                                          </p:stCondLst>
                                        </p:cTn>
                                        <p:tgtEl>
                                          <p:spTgt spid="78855"/>
                                        </p:tgtEl>
                                        <p:attrNameLst>
                                          <p:attrName>r</p:attrName>
                                        </p:attrNameLst>
                                      </p:cBhvr>
                                    </p:animRot>
                                  </p:childTnLst>
                                </p:cTn>
                              </p:par>
                            </p:childTnLst>
                          </p:cTn>
                        </p:par>
                        <p:par>
                          <p:cTn id="30" fill="hold" nodeType="afterGroup">
                            <p:stCondLst>
                              <p:cond delay="1500"/>
                            </p:stCondLst>
                            <p:childTnLst>
                              <p:par>
                                <p:cTn id="31" presetID="22" presetClass="entr" presetSubtype="4"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BCB5ABB7-0DC2-4D83-9A0E-CFBD91350A72}"/>
              </a:ext>
            </a:extLst>
          </p:cNvPr>
          <p:cNvSpPr/>
          <p:nvPr/>
        </p:nvSpPr>
        <p:spPr>
          <a:xfrm>
            <a:off x="3206187" y="2500132"/>
            <a:ext cx="1064871" cy="3935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 name="コンテンツ プレースホルダー 4">
            <a:extLst>
              <a:ext uri="{FF2B5EF4-FFF2-40B4-BE49-F238E27FC236}">
                <a16:creationId xmlns:a16="http://schemas.microsoft.com/office/drawing/2014/main" id="{61E9D9C6-447C-468F-A264-192F14AA7F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2333" y="1450695"/>
            <a:ext cx="8667044" cy="4303738"/>
          </a:xfrm>
        </p:spPr>
      </p:pic>
      <p:sp>
        <p:nvSpPr>
          <p:cNvPr id="2" name="タイトル 1">
            <a:extLst>
              <a:ext uri="{FF2B5EF4-FFF2-40B4-BE49-F238E27FC236}">
                <a16:creationId xmlns:a16="http://schemas.microsoft.com/office/drawing/2014/main" id="{350FD9A3-DBA9-4A46-B065-79E3EE16F81D}"/>
              </a:ext>
            </a:extLst>
          </p:cNvPr>
          <p:cNvSpPr>
            <a:spLocks noGrp="1"/>
          </p:cNvSpPr>
          <p:nvPr>
            <p:ph type="title"/>
          </p:nvPr>
        </p:nvSpPr>
        <p:spPr>
          <a:xfrm>
            <a:off x="838200" y="365127"/>
            <a:ext cx="10515600" cy="1000829"/>
          </a:xfrm>
          <a:solidFill>
            <a:schemeClr val="tx1"/>
          </a:solidFill>
        </p:spPr>
        <p:txBody>
          <a:bodyPr/>
          <a:lstStyle/>
          <a:p>
            <a:pPr algn="ctr"/>
            <a:r>
              <a:rPr kumimoji="1" lang="en-US" altLang="ja-JP" dirty="0">
                <a:solidFill>
                  <a:schemeClr val="bg1"/>
                </a:solidFill>
                <a:latin typeface="HGPｺﾞｼｯｸE" panose="020B0900000000000000" pitchFamily="50" charset="-128"/>
                <a:ea typeface="HGPｺﾞｼｯｸE" panose="020B0900000000000000" pitchFamily="50" charset="-128"/>
              </a:rPr>
              <a:t>94</a:t>
            </a:r>
            <a:r>
              <a:rPr kumimoji="1" lang="ja-JP" altLang="en-US" dirty="0">
                <a:solidFill>
                  <a:schemeClr val="bg1"/>
                </a:solidFill>
                <a:latin typeface="HGPｺﾞｼｯｸE" panose="020B0900000000000000" pitchFamily="50" charset="-128"/>
                <a:ea typeface="HGPｺﾞｼｯｸE" panose="020B0900000000000000" pitchFamily="50" charset="-128"/>
              </a:rPr>
              <a:t>条</a:t>
            </a:r>
            <a:r>
              <a:rPr kumimoji="1" lang="en-US" altLang="ja-JP" dirty="0">
                <a:solidFill>
                  <a:schemeClr val="bg1"/>
                </a:solidFill>
                <a:latin typeface="HGPｺﾞｼｯｸE" panose="020B0900000000000000" pitchFamily="50" charset="-128"/>
                <a:ea typeface="HGPｺﾞｼｯｸE" panose="020B0900000000000000" pitchFamily="50" charset="-128"/>
              </a:rPr>
              <a:t>2</a:t>
            </a:r>
            <a:r>
              <a:rPr kumimoji="1" lang="ja-JP" altLang="en-US" dirty="0">
                <a:solidFill>
                  <a:schemeClr val="bg1"/>
                </a:solidFill>
                <a:latin typeface="HGPｺﾞｼｯｸE" panose="020B0900000000000000" pitchFamily="50" charset="-128"/>
                <a:ea typeface="HGPｺﾞｼｯｸE" panose="020B0900000000000000" pitchFamily="50" charset="-128"/>
              </a:rPr>
              <a:t>項　　Ｐ３８</a:t>
            </a:r>
          </a:p>
        </p:txBody>
      </p:sp>
      <p:cxnSp>
        <p:nvCxnSpPr>
          <p:cNvPr id="8" name="直線コネクタ 7">
            <a:extLst>
              <a:ext uri="{FF2B5EF4-FFF2-40B4-BE49-F238E27FC236}">
                <a16:creationId xmlns:a16="http://schemas.microsoft.com/office/drawing/2014/main" id="{A04BC76A-B5B6-4C68-BC47-4369438C761E}"/>
              </a:ext>
            </a:extLst>
          </p:cNvPr>
          <p:cNvCxnSpPr/>
          <p:nvPr/>
        </p:nvCxnSpPr>
        <p:spPr>
          <a:xfrm>
            <a:off x="3298785" y="2847371"/>
            <a:ext cx="11343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9BD2255-3699-4221-B11D-9F2A0B716F8B}"/>
              </a:ext>
            </a:extLst>
          </p:cNvPr>
          <p:cNvCxnSpPr>
            <a:cxnSpLocks/>
          </p:cNvCxnSpPr>
          <p:nvPr/>
        </p:nvCxnSpPr>
        <p:spPr>
          <a:xfrm>
            <a:off x="6657373" y="2847371"/>
            <a:ext cx="1884743" cy="463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A6ACD0A-91E5-46F0-A722-7B808592E30F}"/>
              </a:ext>
            </a:extLst>
          </p:cNvPr>
          <p:cNvCxnSpPr>
            <a:cxnSpLocks/>
          </p:cNvCxnSpPr>
          <p:nvPr/>
        </p:nvCxnSpPr>
        <p:spPr>
          <a:xfrm>
            <a:off x="1713053" y="4514127"/>
            <a:ext cx="740497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吹き出し: 四角形 2">
            <a:extLst>
              <a:ext uri="{FF2B5EF4-FFF2-40B4-BE49-F238E27FC236}">
                <a16:creationId xmlns:a16="http://schemas.microsoft.com/office/drawing/2014/main" id="{DC5D362E-6C96-4A58-B3B4-8FE62D501DFE}"/>
              </a:ext>
            </a:extLst>
          </p:cNvPr>
          <p:cNvSpPr/>
          <p:nvPr/>
        </p:nvSpPr>
        <p:spPr>
          <a:xfrm>
            <a:off x="6972960" y="3045144"/>
            <a:ext cx="1569156" cy="745060"/>
          </a:xfrm>
          <a:prstGeom prst="wedgeRectCallout">
            <a:avLst>
              <a:gd name="adj1" fmla="val -47452"/>
              <a:gd name="adj2" fmla="val 9886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重要</a:t>
            </a:r>
          </a:p>
        </p:txBody>
      </p:sp>
    </p:spTree>
    <p:extLst>
      <p:ext uri="{BB962C8B-B14F-4D97-AF65-F5344CB8AC3E}">
        <p14:creationId xmlns:p14="http://schemas.microsoft.com/office/powerpoint/2010/main" val="226681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80ED2A-C7D6-45B6-8C47-A1820048DC6D}"/>
              </a:ext>
            </a:extLst>
          </p:cNvPr>
          <p:cNvSpPr>
            <a:spLocks noGrp="1"/>
          </p:cNvSpPr>
          <p:nvPr>
            <p:ph type="title"/>
          </p:nvPr>
        </p:nvSpPr>
        <p:spPr>
          <a:xfrm>
            <a:off x="838200" y="365127"/>
            <a:ext cx="10515600" cy="910518"/>
          </a:xfrm>
          <a:solidFill>
            <a:schemeClr val="tx1"/>
          </a:solidFill>
        </p:spPr>
        <p:txBody>
          <a:bodyPr/>
          <a:lstStyle/>
          <a:p>
            <a:pPr algn="ctr"/>
            <a:r>
              <a:rPr lang="ja-JP" altLang="en-US" dirty="0">
                <a:solidFill>
                  <a:schemeClr val="bg1"/>
                </a:solidFill>
                <a:latin typeface="HGPｺﾞｼｯｸE" panose="020B0900000000000000" pitchFamily="50" charset="-128"/>
                <a:ea typeface="HGPｺﾞｼｯｸE" panose="020B0900000000000000" pitchFamily="50" charset="-128"/>
              </a:rPr>
              <a:t>ここまでのまとめ　Ｐ３９</a:t>
            </a:r>
            <a:endParaRPr kumimoji="1" lang="ja-JP" altLang="en-US" dirty="0">
              <a:solidFill>
                <a:schemeClr val="bg1"/>
              </a:solidFill>
              <a:latin typeface="HGPｺﾞｼｯｸE" panose="020B0900000000000000" pitchFamily="50" charset="-128"/>
              <a:ea typeface="HGP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B85CA29E-FB30-464E-A4F3-7E1D644DE7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3320" y="1486176"/>
            <a:ext cx="7478596" cy="3650267"/>
          </a:xfrm>
        </p:spPr>
      </p:pic>
      <p:cxnSp>
        <p:nvCxnSpPr>
          <p:cNvPr id="6" name="直線コネクタ 5">
            <a:extLst>
              <a:ext uri="{FF2B5EF4-FFF2-40B4-BE49-F238E27FC236}">
                <a16:creationId xmlns:a16="http://schemas.microsoft.com/office/drawing/2014/main" id="{17AEC5B6-332E-4996-BEB4-78F5C271EAF0}"/>
              </a:ext>
            </a:extLst>
          </p:cNvPr>
          <p:cNvCxnSpPr>
            <a:cxnSpLocks/>
          </p:cNvCxnSpPr>
          <p:nvPr/>
        </p:nvCxnSpPr>
        <p:spPr>
          <a:xfrm>
            <a:off x="2957689" y="2952045"/>
            <a:ext cx="21674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3DE4FC5F-52B8-41A2-8238-F5B266E0D1D5}"/>
              </a:ext>
            </a:extLst>
          </p:cNvPr>
          <p:cNvCxnSpPr>
            <a:cxnSpLocks/>
          </p:cNvCxnSpPr>
          <p:nvPr/>
        </p:nvCxnSpPr>
        <p:spPr>
          <a:xfrm>
            <a:off x="2731911" y="5108221"/>
            <a:ext cx="2822222" cy="282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754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9D7F246B-160A-4BEF-AFE6-869E49A4DFF8}"/>
              </a:ext>
            </a:extLst>
          </p:cNvPr>
          <p:cNvSpPr/>
          <p:nvPr/>
        </p:nvSpPr>
        <p:spPr>
          <a:xfrm>
            <a:off x="8329673" y="4873536"/>
            <a:ext cx="1079500" cy="5762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円/楕円 2">
            <a:extLst>
              <a:ext uri="{FF2B5EF4-FFF2-40B4-BE49-F238E27FC236}">
                <a16:creationId xmlns:a16="http://schemas.microsoft.com/office/drawing/2014/main" id="{6DFE4391-10F9-4A7E-8737-7B67737867BA}"/>
              </a:ext>
            </a:extLst>
          </p:cNvPr>
          <p:cNvSpPr/>
          <p:nvPr/>
        </p:nvSpPr>
        <p:spPr>
          <a:xfrm>
            <a:off x="4405282" y="4873536"/>
            <a:ext cx="1189038" cy="5762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524" name="Rectangle 2">
            <a:extLst>
              <a:ext uri="{FF2B5EF4-FFF2-40B4-BE49-F238E27FC236}">
                <a16:creationId xmlns:a16="http://schemas.microsoft.com/office/drawing/2014/main" id="{41996AD4-FF0A-4A4F-AF11-EA54EF86E1FB}"/>
              </a:ext>
            </a:extLst>
          </p:cNvPr>
          <p:cNvSpPr>
            <a:spLocks noGrp="1" noChangeArrowheads="1"/>
          </p:cNvSpPr>
          <p:nvPr>
            <p:ph type="title"/>
          </p:nvPr>
        </p:nvSpPr>
        <p:spPr>
          <a:xfrm>
            <a:off x="868101" y="365126"/>
            <a:ext cx="10347767" cy="974725"/>
          </a:xfrm>
          <a:solidFill>
            <a:schemeClr val="tx1">
              <a:lumMod val="75000"/>
              <a:lumOff val="25000"/>
            </a:schemeClr>
          </a:solidFill>
          <a:ln w="76200">
            <a:solidFill>
              <a:schemeClr val="tx1"/>
            </a:solidFill>
            <a:miter lim="800000"/>
            <a:headEnd/>
            <a:tailEnd/>
          </a:ln>
        </p:spPr>
        <p:txBody>
          <a:bodyPr/>
          <a:lstStyle/>
          <a:p>
            <a:pPr algn="ctr" eaLnBrk="1" hangingPunct="1"/>
            <a:r>
              <a:rPr lang="ja-JP" altLang="en-US" sz="3200" dirty="0">
                <a:solidFill>
                  <a:schemeClr val="bg1"/>
                </a:solidFill>
                <a:latin typeface="ＭＳ Ｐゴシック" panose="020B0600070205080204" pitchFamily="50" charset="-128"/>
                <a:ea typeface="ＭＳ Ｐゴシック" panose="020B0600070205080204" pitchFamily="50" charset="-128"/>
              </a:rPr>
              <a:t>通謀虚偽表示からの転得者への転得者　Ｐ３９～Ｐ４０</a:t>
            </a:r>
          </a:p>
        </p:txBody>
      </p:sp>
      <p:sp>
        <p:nvSpPr>
          <p:cNvPr id="107525" name="Rectangle 3">
            <a:extLst>
              <a:ext uri="{FF2B5EF4-FFF2-40B4-BE49-F238E27FC236}">
                <a16:creationId xmlns:a16="http://schemas.microsoft.com/office/drawing/2014/main" id="{F39E4544-8B2C-4ABF-AF20-325BB0F0F39D}"/>
              </a:ext>
            </a:extLst>
          </p:cNvPr>
          <p:cNvSpPr>
            <a:spLocks noGrp="1" noChangeArrowheads="1"/>
          </p:cNvSpPr>
          <p:nvPr>
            <p:ph idx="1"/>
          </p:nvPr>
        </p:nvSpPr>
        <p:spPr>
          <a:xfrm>
            <a:off x="922117" y="1633217"/>
            <a:ext cx="10347766" cy="4321175"/>
          </a:xfrm>
        </p:spPr>
        <p:txBody>
          <a:bodyPr/>
          <a:lstStyle/>
          <a:p>
            <a:pPr eaLnBrk="1" hangingPunct="1">
              <a:buFontTx/>
              <a:buNone/>
            </a:pPr>
            <a:endParaRPr lang="en-US" altLang="ja-JP" dirty="0"/>
          </a:p>
          <a:p>
            <a:pPr eaLnBrk="1" hangingPunct="1">
              <a:buFontTx/>
              <a:buNone/>
            </a:pPr>
            <a:r>
              <a:rPr lang="ja-JP" altLang="en-US" dirty="0"/>
              <a:t>   </a:t>
            </a:r>
            <a:r>
              <a:rPr lang="ja-JP" altLang="en-US" sz="2800" dirty="0">
                <a:latin typeface="HGSｺﾞｼｯｸE" panose="020B0900000000000000" pitchFamily="50" charset="-128"/>
                <a:ea typeface="HGSｺﾞｼｯｸE" panose="020B0900000000000000" pitchFamily="50" charset="-128"/>
              </a:rPr>
              <a:t>Ａ　　 仮想売買　　　Ｂ</a:t>
            </a:r>
          </a:p>
          <a:p>
            <a:pPr eaLnBrk="1" hangingPunct="1">
              <a:buFontTx/>
              <a:buNone/>
            </a:pPr>
            <a:r>
              <a:rPr lang="ja-JP" altLang="en-US" sz="2800" dirty="0">
                <a:latin typeface="HGSｺﾞｼｯｸE" panose="020B0900000000000000" pitchFamily="50" charset="-128"/>
                <a:ea typeface="HGSｺﾞｼｯｸE" panose="020B0900000000000000" pitchFamily="50" charset="-128"/>
              </a:rPr>
              <a:t>売り主　　　　　　　買い主</a:t>
            </a:r>
            <a:r>
              <a:rPr lang="en-US" altLang="ja-JP" sz="2800" dirty="0">
                <a:latin typeface="HGSｺﾞｼｯｸE" panose="020B0900000000000000" pitchFamily="50" charset="-128"/>
                <a:ea typeface="HGSｺﾞｼｯｸE" panose="020B0900000000000000" pitchFamily="50" charset="-128"/>
              </a:rPr>
              <a:t>(</a:t>
            </a:r>
            <a:r>
              <a:rPr lang="ja-JP" altLang="en-US" sz="2800" dirty="0">
                <a:latin typeface="HGSｺﾞｼｯｸE" panose="020B0900000000000000" pitchFamily="50" charset="-128"/>
                <a:ea typeface="HGSｺﾞｼｯｸE" panose="020B0900000000000000" pitchFamily="50" charset="-128"/>
              </a:rPr>
              <a:t>仮装の譲受人</a:t>
            </a:r>
            <a:r>
              <a:rPr lang="en-US" altLang="ja-JP" sz="2800" dirty="0">
                <a:latin typeface="HGSｺﾞｼｯｸE" panose="020B0900000000000000" pitchFamily="50" charset="-128"/>
                <a:ea typeface="HGSｺﾞｼｯｸE" panose="020B0900000000000000" pitchFamily="50" charset="-128"/>
              </a:rPr>
              <a:t>)</a:t>
            </a:r>
            <a:endParaRPr lang="ja-JP" altLang="en-US" sz="2800" dirty="0">
              <a:latin typeface="HGSｺﾞｼｯｸE" panose="020B0900000000000000" pitchFamily="50" charset="-128"/>
              <a:ea typeface="HGSｺﾞｼｯｸE" panose="020B0900000000000000" pitchFamily="50" charset="-128"/>
            </a:endParaRPr>
          </a:p>
          <a:p>
            <a:pPr eaLnBrk="1" hangingPunct="1">
              <a:buFontTx/>
              <a:buNone/>
            </a:pPr>
            <a:endParaRPr lang="ja-JP" altLang="en-US" sz="28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2800" dirty="0">
                <a:latin typeface="HGSｺﾞｼｯｸE" panose="020B0900000000000000" pitchFamily="50" charset="-128"/>
                <a:ea typeface="HGSｺﾞｼｯｸE" panose="020B0900000000000000" pitchFamily="50" charset="-128"/>
              </a:rPr>
              <a:t>　　　　　　　　　　</a:t>
            </a:r>
            <a:endParaRPr lang="en-US" altLang="ja-JP" sz="2800" dirty="0">
              <a:latin typeface="HGSｺﾞｼｯｸE" panose="020B0900000000000000" pitchFamily="50" charset="-128"/>
              <a:ea typeface="HGSｺﾞｼｯｸE" panose="020B0900000000000000" pitchFamily="50" charset="-128"/>
            </a:endParaRPr>
          </a:p>
          <a:p>
            <a:pPr eaLnBrk="1" hangingPunct="1">
              <a:buFontTx/>
              <a:buNone/>
            </a:pPr>
            <a:endParaRPr lang="en-US" altLang="ja-JP" sz="2800" dirty="0">
              <a:latin typeface="HGSｺﾞｼｯｸE" panose="020B0900000000000000" pitchFamily="50" charset="-128"/>
              <a:ea typeface="HGSｺﾞｼｯｸE" panose="020B0900000000000000" pitchFamily="50" charset="-128"/>
            </a:endParaRPr>
          </a:p>
          <a:p>
            <a:pPr eaLnBrk="1" hangingPunct="1">
              <a:buFontTx/>
              <a:buNone/>
            </a:pPr>
            <a:r>
              <a:rPr lang="en-US" altLang="ja-JP" sz="2800" dirty="0">
                <a:latin typeface="HGSｺﾞｼｯｸE" panose="020B0900000000000000" pitchFamily="50" charset="-128"/>
                <a:ea typeface="HGSｺﾞｼｯｸE" panose="020B0900000000000000" pitchFamily="50" charset="-128"/>
              </a:rPr>
              <a:t>                                 </a:t>
            </a:r>
            <a:r>
              <a:rPr lang="ja-JP" altLang="en-US" sz="2800" dirty="0">
                <a:latin typeface="HGSｺﾞｼｯｸE" panose="020B0900000000000000" pitchFamily="50" charset="-128"/>
                <a:ea typeface="HGSｺﾞｼｯｸE" panose="020B0900000000000000" pitchFamily="50" charset="-128"/>
              </a:rPr>
              <a:t>Ｃ　　　売買契約　　　Ｄ</a:t>
            </a:r>
            <a:endParaRPr lang="en-US" altLang="ja-JP" sz="28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2800" dirty="0">
                <a:latin typeface="HGSｺﾞｼｯｸE" panose="020B0900000000000000" pitchFamily="50" charset="-128"/>
                <a:ea typeface="HGSｺﾞｼｯｸE" panose="020B0900000000000000" pitchFamily="50" charset="-128"/>
              </a:rPr>
              <a:t>                               売主　　　　　　　　　買主</a:t>
            </a:r>
          </a:p>
          <a:p>
            <a:pPr eaLnBrk="1" hangingPunct="1">
              <a:buFontTx/>
              <a:buNone/>
            </a:pPr>
            <a:r>
              <a:rPr lang="ja-JP" altLang="en-US" sz="2800" dirty="0">
                <a:latin typeface="HGSｺﾞｼｯｸE" panose="020B0900000000000000" pitchFamily="50" charset="-128"/>
                <a:ea typeface="HGSｺﾞｼｯｸE" panose="020B0900000000000000" pitchFamily="50" charset="-128"/>
              </a:rPr>
              <a:t>　　　　　　　　　　 善意　　　　　　　　　</a:t>
            </a:r>
            <a:r>
              <a:rPr lang="ja-JP" altLang="en-US" sz="2800" b="1" dirty="0">
                <a:solidFill>
                  <a:srgbClr val="CC3300"/>
                </a:solidFill>
                <a:latin typeface="HGSｺﾞｼｯｸE" panose="020B0900000000000000" pitchFamily="50" charset="-128"/>
                <a:ea typeface="HGSｺﾞｼｯｸE" panose="020B0900000000000000" pitchFamily="50" charset="-128"/>
              </a:rPr>
              <a:t>悪意</a:t>
            </a:r>
          </a:p>
          <a:p>
            <a:pPr eaLnBrk="1" hangingPunct="1">
              <a:buFontTx/>
              <a:buNone/>
            </a:pPr>
            <a:r>
              <a:rPr lang="ja-JP" altLang="en-US" sz="2800" dirty="0">
                <a:latin typeface="HGSｺﾞｼｯｸE" panose="020B0900000000000000" pitchFamily="50" charset="-128"/>
                <a:ea typeface="HGSｺﾞｼｯｸE" panose="020B0900000000000000" pitchFamily="50" charset="-128"/>
              </a:rPr>
              <a:t>　　　　　　　　　　 悪意　　　　　　　　　</a:t>
            </a:r>
            <a:r>
              <a:rPr lang="ja-JP" altLang="en-US" sz="2800" b="1" dirty="0">
                <a:solidFill>
                  <a:srgbClr val="CC3300"/>
                </a:solidFill>
                <a:latin typeface="HGSｺﾞｼｯｸE" panose="020B0900000000000000" pitchFamily="50" charset="-128"/>
                <a:ea typeface="HGSｺﾞｼｯｸE" panose="020B0900000000000000" pitchFamily="50" charset="-128"/>
              </a:rPr>
              <a:t>善意</a:t>
            </a:r>
            <a:r>
              <a:rPr lang="ja-JP" altLang="en-US" sz="2800" dirty="0">
                <a:latin typeface="HGSｺﾞｼｯｸE" panose="020B0900000000000000" pitchFamily="50" charset="-128"/>
                <a:ea typeface="HGSｺﾞｼｯｸE" panose="020B0900000000000000" pitchFamily="50" charset="-128"/>
              </a:rPr>
              <a:t>　　　　　　　　</a:t>
            </a:r>
          </a:p>
          <a:p>
            <a:pPr eaLnBrk="1" hangingPunct="1">
              <a:buFontTx/>
              <a:buNone/>
            </a:pPr>
            <a:r>
              <a:rPr lang="ja-JP" altLang="en-US" sz="2800" dirty="0">
                <a:latin typeface="HGSｺﾞｼｯｸE" panose="020B0900000000000000" pitchFamily="50" charset="-128"/>
                <a:ea typeface="HGSｺﾞｼｯｸE" panose="020B0900000000000000" pitchFamily="50" charset="-128"/>
              </a:rPr>
              <a:t>　　　　　　　　　　</a:t>
            </a:r>
          </a:p>
          <a:p>
            <a:pPr eaLnBrk="1" hangingPunct="1"/>
            <a:endParaRPr lang="en-US" altLang="ja-JP" dirty="0"/>
          </a:p>
        </p:txBody>
      </p:sp>
      <p:sp>
        <p:nvSpPr>
          <p:cNvPr id="45060" name="Line 4">
            <a:extLst>
              <a:ext uri="{FF2B5EF4-FFF2-40B4-BE49-F238E27FC236}">
                <a16:creationId xmlns:a16="http://schemas.microsoft.com/office/drawing/2014/main" id="{47CE7B5E-B628-4E37-82BB-9785A99C602E}"/>
              </a:ext>
            </a:extLst>
          </p:cNvPr>
          <p:cNvSpPr>
            <a:spLocks noChangeShapeType="1"/>
          </p:cNvSpPr>
          <p:nvPr/>
        </p:nvSpPr>
        <p:spPr bwMode="auto">
          <a:xfrm>
            <a:off x="1606290" y="2428875"/>
            <a:ext cx="7182110" cy="205857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27" name="Line 5">
            <a:extLst>
              <a:ext uri="{FF2B5EF4-FFF2-40B4-BE49-F238E27FC236}">
                <a16:creationId xmlns:a16="http://schemas.microsoft.com/office/drawing/2014/main" id="{6958E73B-31FF-49D8-BC8C-6595EA554753}"/>
              </a:ext>
            </a:extLst>
          </p:cNvPr>
          <p:cNvSpPr>
            <a:spLocks noChangeShapeType="1"/>
          </p:cNvSpPr>
          <p:nvPr/>
        </p:nvSpPr>
        <p:spPr bwMode="auto">
          <a:xfrm flipV="1">
            <a:off x="1606290" y="2292210"/>
            <a:ext cx="5048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28" name="Line 6">
            <a:extLst>
              <a:ext uri="{FF2B5EF4-FFF2-40B4-BE49-F238E27FC236}">
                <a16:creationId xmlns:a16="http://schemas.microsoft.com/office/drawing/2014/main" id="{FA887A24-26D0-40C5-91A7-CC093D0D8164}"/>
              </a:ext>
            </a:extLst>
          </p:cNvPr>
          <p:cNvSpPr>
            <a:spLocks noChangeShapeType="1"/>
          </p:cNvSpPr>
          <p:nvPr/>
        </p:nvSpPr>
        <p:spPr bwMode="auto">
          <a:xfrm>
            <a:off x="3869502" y="2281058"/>
            <a:ext cx="5762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29" name="Line 8">
            <a:extLst>
              <a:ext uri="{FF2B5EF4-FFF2-40B4-BE49-F238E27FC236}">
                <a16:creationId xmlns:a16="http://schemas.microsoft.com/office/drawing/2014/main" id="{AF6C7394-6DBF-460D-8E95-534C0453B06E}"/>
              </a:ext>
            </a:extLst>
          </p:cNvPr>
          <p:cNvSpPr>
            <a:spLocks noChangeShapeType="1"/>
          </p:cNvSpPr>
          <p:nvPr/>
        </p:nvSpPr>
        <p:spPr bwMode="auto">
          <a:xfrm flipH="1">
            <a:off x="5011838" y="2834026"/>
            <a:ext cx="16317" cy="1583529"/>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30" name="Line 9">
            <a:extLst>
              <a:ext uri="{FF2B5EF4-FFF2-40B4-BE49-F238E27FC236}">
                <a16:creationId xmlns:a16="http://schemas.microsoft.com/office/drawing/2014/main" id="{E685B2EF-E18A-49E5-BDF6-89020399B438}"/>
              </a:ext>
            </a:extLst>
          </p:cNvPr>
          <p:cNvSpPr>
            <a:spLocks noChangeShapeType="1"/>
          </p:cNvSpPr>
          <p:nvPr/>
        </p:nvSpPr>
        <p:spPr bwMode="auto">
          <a:xfrm>
            <a:off x="5208588" y="4682161"/>
            <a:ext cx="88741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31" name="Line 10">
            <a:extLst>
              <a:ext uri="{FF2B5EF4-FFF2-40B4-BE49-F238E27FC236}">
                <a16:creationId xmlns:a16="http://schemas.microsoft.com/office/drawing/2014/main" id="{7B4B41AB-7BDD-4742-AFF3-1043B6099FFF}"/>
              </a:ext>
            </a:extLst>
          </p:cNvPr>
          <p:cNvSpPr>
            <a:spLocks noChangeShapeType="1"/>
          </p:cNvSpPr>
          <p:nvPr/>
        </p:nvSpPr>
        <p:spPr bwMode="auto">
          <a:xfrm>
            <a:off x="7708899" y="4682161"/>
            <a:ext cx="94896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32" name="Line 11">
            <a:extLst>
              <a:ext uri="{FF2B5EF4-FFF2-40B4-BE49-F238E27FC236}">
                <a16:creationId xmlns:a16="http://schemas.microsoft.com/office/drawing/2014/main" id="{BA4AD232-96CB-4DE8-BE94-413060F22F19}"/>
              </a:ext>
            </a:extLst>
          </p:cNvPr>
          <p:cNvSpPr>
            <a:spLocks noChangeShapeType="1"/>
          </p:cNvSpPr>
          <p:nvPr/>
        </p:nvSpPr>
        <p:spPr bwMode="auto">
          <a:xfrm flipV="1">
            <a:off x="5594320" y="5654956"/>
            <a:ext cx="2878348" cy="1"/>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33" name="Line 12">
            <a:extLst>
              <a:ext uri="{FF2B5EF4-FFF2-40B4-BE49-F238E27FC236}">
                <a16:creationId xmlns:a16="http://schemas.microsoft.com/office/drawing/2014/main" id="{984E6778-4FF0-4924-A7E0-F3658B11B372}"/>
              </a:ext>
            </a:extLst>
          </p:cNvPr>
          <p:cNvSpPr>
            <a:spLocks noChangeShapeType="1"/>
          </p:cNvSpPr>
          <p:nvPr/>
        </p:nvSpPr>
        <p:spPr bwMode="auto">
          <a:xfrm flipV="1">
            <a:off x="5594320" y="6145766"/>
            <a:ext cx="2878348" cy="1946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禁止 1">
            <a:extLst>
              <a:ext uri="{FF2B5EF4-FFF2-40B4-BE49-F238E27FC236}">
                <a16:creationId xmlns:a16="http://schemas.microsoft.com/office/drawing/2014/main" id="{36F1C5CE-0C63-460B-9E70-7FA48948AB99}"/>
              </a:ext>
            </a:extLst>
          </p:cNvPr>
          <p:cNvSpPr/>
          <p:nvPr/>
        </p:nvSpPr>
        <p:spPr>
          <a:xfrm>
            <a:off x="3669406" y="3362005"/>
            <a:ext cx="1008062" cy="8636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endParaRPr>
          </a:p>
        </p:txBody>
      </p:sp>
      <p:pic>
        <p:nvPicPr>
          <p:cNvPr id="6" name="図 5">
            <a:extLst>
              <a:ext uri="{FF2B5EF4-FFF2-40B4-BE49-F238E27FC236}">
                <a16:creationId xmlns:a16="http://schemas.microsoft.com/office/drawing/2014/main" id="{2A9A74B6-A669-40A4-933F-8FE0EED3207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63711" y="2948254"/>
            <a:ext cx="1606451" cy="12475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arn(inVertical)">
                                      <p:cBhvr>
                                        <p:cTn id="7" dur="500"/>
                                        <p:tgtEl>
                                          <p:spTgt spid="45060"/>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414AB6C-89AD-4AFD-82FD-06E0DA0DE753}"/>
              </a:ext>
            </a:extLst>
          </p:cNvPr>
          <p:cNvSpPr/>
          <p:nvPr/>
        </p:nvSpPr>
        <p:spPr>
          <a:xfrm>
            <a:off x="9890588" y="4499417"/>
            <a:ext cx="474562"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7DBC84CC-97CB-46AD-B11A-1DFFE7CD96D7}"/>
              </a:ext>
            </a:extLst>
          </p:cNvPr>
          <p:cNvSpPr/>
          <p:nvPr/>
        </p:nvSpPr>
        <p:spPr>
          <a:xfrm>
            <a:off x="5220181" y="4488515"/>
            <a:ext cx="594127" cy="3984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0596" name="Rectangle 2">
            <a:extLst>
              <a:ext uri="{FF2B5EF4-FFF2-40B4-BE49-F238E27FC236}">
                <a16:creationId xmlns:a16="http://schemas.microsoft.com/office/drawing/2014/main" id="{37BFD3AA-5C6B-45DA-8A1C-7A8C56942865}"/>
              </a:ext>
            </a:extLst>
          </p:cNvPr>
          <p:cNvSpPr>
            <a:spLocks noGrp="1" noChangeArrowheads="1"/>
          </p:cNvSpPr>
          <p:nvPr>
            <p:ph type="title"/>
          </p:nvPr>
        </p:nvSpPr>
        <p:spPr>
          <a:xfrm>
            <a:off x="998714" y="484931"/>
            <a:ext cx="10417216" cy="1079500"/>
          </a:xfrm>
          <a:solidFill>
            <a:schemeClr val="bg2">
              <a:lumMod val="25000"/>
            </a:schemeClr>
          </a:solidFill>
          <a:ln w="76200">
            <a:solidFill>
              <a:schemeClr val="tx1"/>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第９４条２項の類推適用</a:t>
            </a:r>
            <a:r>
              <a:rPr lang="en-US" altLang="ja-JP" sz="4000" b="1" dirty="0">
                <a:solidFill>
                  <a:schemeClr val="bg1"/>
                </a:solidFill>
                <a:latin typeface="ＭＳ Ｐゴシック" panose="020B0600070205080204" pitchFamily="50" charset="-128"/>
                <a:ea typeface="ＭＳ Ｐゴシック" panose="020B0600070205080204" pitchFamily="50" charset="-128"/>
              </a:rPr>
              <a:t>(1) P41</a:t>
            </a:r>
            <a:endParaRPr lang="ja-JP" altLang="en-US" sz="4000" b="1" dirty="0">
              <a:solidFill>
                <a:schemeClr val="bg1"/>
              </a:solidFill>
              <a:latin typeface="ＭＳ Ｐゴシック" panose="020B0600070205080204" pitchFamily="50" charset="-128"/>
              <a:ea typeface="ＭＳ Ｐゴシック" panose="020B0600070205080204" pitchFamily="50" charset="-128"/>
            </a:endParaRPr>
          </a:p>
        </p:txBody>
      </p:sp>
      <p:sp>
        <p:nvSpPr>
          <p:cNvPr id="80899" name="Rectangle 3">
            <a:extLst>
              <a:ext uri="{FF2B5EF4-FFF2-40B4-BE49-F238E27FC236}">
                <a16:creationId xmlns:a16="http://schemas.microsoft.com/office/drawing/2014/main" id="{4C99214B-014F-452B-9797-B4280EF4C1C7}"/>
              </a:ext>
            </a:extLst>
          </p:cNvPr>
          <p:cNvSpPr>
            <a:spLocks noGrp="1" noChangeArrowheads="1"/>
          </p:cNvSpPr>
          <p:nvPr>
            <p:ph idx="1"/>
          </p:nvPr>
        </p:nvSpPr>
        <p:spPr>
          <a:xfrm>
            <a:off x="733887" y="1564431"/>
            <a:ext cx="10417215" cy="4586528"/>
          </a:xfrm>
        </p:spPr>
        <p:txBody>
          <a:bodyPr rtlCol="0">
            <a:normAutofit fontScale="70000" lnSpcReduction="20000"/>
          </a:bodyPr>
          <a:lstStyle/>
          <a:p>
            <a:pPr eaLnBrk="1" fontAlgn="auto" hangingPunct="1">
              <a:spcAft>
                <a:spcPts val="0"/>
              </a:spcAft>
              <a:buNone/>
              <a:defRPr/>
            </a:pPr>
            <a:endParaRPr lang="en-US" altLang="ja-JP" dirty="0"/>
          </a:p>
          <a:p>
            <a:pPr eaLnBrk="1" fontAlgn="auto" hangingPunct="1">
              <a:spcAft>
                <a:spcPts val="0"/>
              </a:spcAft>
              <a:buNone/>
              <a:defRPr/>
            </a:pPr>
            <a:r>
              <a:rPr lang="ja-JP" altLang="en-US" dirty="0"/>
              <a:t>        </a:t>
            </a:r>
            <a:r>
              <a:rPr lang="ja-JP" altLang="en-US" sz="4600" dirty="0">
                <a:latin typeface="HGSｺﾞｼｯｸE" panose="020B0900000000000000" pitchFamily="50" charset="-128"/>
                <a:ea typeface="HGSｺﾞｼｯｸE" panose="020B0900000000000000" pitchFamily="50" charset="-128"/>
              </a:rPr>
              <a:t>Ａ　　売買契約　　　Ｂ</a:t>
            </a:r>
          </a:p>
          <a:p>
            <a:pPr eaLnBrk="1" fontAlgn="auto" hangingPunct="1">
              <a:spcAft>
                <a:spcPts val="0"/>
              </a:spcAft>
              <a:buNone/>
              <a:defRPr/>
            </a:pPr>
            <a:r>
              <a:rPr lang="ja-JP" altLang="en-US" sz="4600" dirty="0">
                <a:latin typeface="HGSｺﾞｼｯｸE" panose="020B0900000000000000" pitchFamily="50" charset="-128"/>
                <a:ea typeface="HGSｺﾞｼｯｸE" panose="020B0900000000000000" pitchFamily="50" charset="-128"/>
              </a:rPr>
              <a:t>  売主　　　　　　　　買主</a:t>
            </a:r>
          </a:p>
          <a:p>
            <a:pPr eaLnBrk="1" fontAlgn="auto" hangingPunct="1">
              <a:spcAft>
                <a:spcPts val="0"/>
              </a:spcAft>
              <a:buNone/>
              <a:defRPr/>
            </a:pPr>
            <a:endParaRPr lang="en-US" altLang="ja-JP" sz="46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endParaRPr lang="en-US" altLang="ja-JP" sz="46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endParaRPr lang="en-US" altLang="ja-JP" sz="46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endParaRPr lang="ja-JP" altLang="en-US" sz="46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4600" dirty="0">
                <a:latin typeface="HGSｺﾞｼｯｸE" panose="020B0900000000000000" pitchFamily="50" charset="-128"/>
                <a:ea typeface="HGSｺﾞｼｯｸE" panose="020B0900000000000000" pitchFamily="50" charset="-128"/>
              </a:rPr>
              <a:t>　　　　　　　　　　　Ｃ　　　売買契約　　　 Ｄ</a:t>
            </a:r>
          </a:p>
          <a:p>
            <a:pPr eaLnBrk="1" fontAlgn="auto" hangingPunct="1">
              <a:spcAft>
                <a:spcPts val="0"/>
              </a:spcAft>
              <a:buNone/>
              <a:defRPr/>
            </a:pPr>
            <a:r>
              <a:rPr lang="ja-JP" altLang="en-US" sz="4600" dirty="0">
                <a:latin typeface="HGSｺﾞｼｯｸE" panose="020B0900000000000000" pitchFamily="50" charset="-128"/>
                <a:ea typeface="HGSｺﾞｼｯｸE" panose="020B0900000000000000" pitchFamily="50" charset="-128"/>
              </a:rPr>
              <a:t>　　　　　　　　　　  登記　　　　　　　　　 善意</a:t>
            </a:r>
          </a:p>
          <a:p>
            <a:pPr eaLnBrk="1" fontAlgn="auto" hangingPunct="1">
              <a:spcAft>
                <a:spcPts val="0"/>
              </a:spcAft>
              <a:buNone/>
              <a:defRPr/>
            </a:pPr>
            <a:r>
              <a:rPr lang="ja-JP" altLang="en-US" sz="4600" dirty="0">
                <a:latin typeface="HGSｺﾞｼｯｸE" panose="020B0900000000000000" pitchFamily="50" charset="-128"/>
                <a:ea typeface="HGSｺﾞｼｯｸE" panose="020B0900000000000000" pitchFamily="50" charset="-128"/>
              </a:rPr>
              <a:t>　　　　　　　　　　  売主　　　　　　　　　 買主</a:t>
            </a:r>
          </a:p>
        </p:txBody>
      </p:sp>
      <p:sp>
        <p:nvSpPr>
          <p:cNvPr id="110599" name="Line 5">
            <a:extLst>
              <a:ext uri="{FF2B5EF4-FFF2-40B4-BE49-F238E27FC236}">
                <a16:creationId xmlns:a16="http://schemas.microsoft.com/office/drawing/2014/main" id="{FF75D40E-B18F-402C-89B7-D260BF94E1A4}"/>
              </a:ext>
            </a:extLst>
          </p:cNvPr>
          <p:cNvSpPr>
            <a:spLocks noChangeShapeType="1"/>
          </p:cNvSpPr>
          <p:nvPr/>
        </p:nvSpPr>
        <p:spPr bwMode="auto">
          <a:xfrm>
            <a:off x="1590253" y="2064894"/>
            <a:ext cx="794131" cy="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0600" name="Line 6">
            <a:extLst>
              <a:ext uri="{FF2B5EF4-FFF2-40B4-BE49-F238E27FC236}">
                <a16:creationId xmlns:a16="http://schemas.microsoft.com/office/drawing/2014/main" id="{CD9EDA07-97BB-42FC-891A-7A15A7383F4F}"/>
              </a:ext>
            </a:extLst>
          </p:cNvPr>
          <p:cNvSpPr>
            <a:spLocks noChangeShapeType="1"/>
          </p:cNvSpPr>
          <p:nvPr/>
        </p:nvSpPr>
        <p:spPr bwMode="auto">
          <a:xfrm>
            <a:off x="4175366" y="2081070"/>
            <a:ext cx="1044815"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0601" name="WordArt 8">
            <a:extLst>
              <a:ext uri="{FF2B5EF4-FFF2-40B4-BE49-F238E27FC236}">
                <a16:creationId xmlns:a16="http://schemas.microsoft.com/office/drawing/2014/main" id="{3F852CD6-2276-4B9C-8F69-EC11751C88EE}"/>
              </a:ext>
            </a:extLst>
          </p:cNvPr>
          <p:cNvSpPr>
            <a:spLocks noChangeArrowheads="1" noChangeShapeType="1" noTextEdit="1"/>
          </p:cNvSpPr>
          <p:nvPr/>
        </p:nvSpPr>
        <p:spPr bwMode="auto">
          <a:xfrm>
            <a:off x="3421005" y="3306210"/>
            <a:ext cx="1897161" cy="348681"/>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600" b="0" i="0" u="none" strike="noStrike" kern="10" cap="none" spc="0" normalizeH="0" baseline="0" noProof="0" dirty="0">
                <a:ln w="9525">
                  <a:solidFill>
                    <a:srgbClr val="000000"/>
                  </a:solidFill>
                  <a:round/>
                  <a:headEnd/>
                  <a:tailEnd/>
                </a:ln>
                <a:solidFill>
                  <a:srgbClr val="FF0000"/>
                </a:solidFill>
                <a:effectLst/>
                <a:uLnTx/>
                <a:uFillTx/>
                <a:latin typeface="ＭＳ Ｐゴシック" panose="020B0600070205080204" pitchFamily="50" charset="-128"/>
                <a:ea typeface="ＭＳ Ｐゴシック" panose="020B0600070205080204" pitchFamily="50" charset="-128"/>
                <a:cs typeface="+mn-cs"/>
              </a:rPr>
              <a:t>所有権移転登記</a:t>
            </a:r>
            <a:endParaRPr kumimoji="1" lang="ja-JP" altLang="en-US" sz="3600" b="0" i="0" u="none" strike="noStrike" kern="10" cap="none" spc="0" normalizeH="0" baseline="0" noProof="0" dirty="0">
              <a:ln w="9525">
                <a:solidFill>
                  <a:srgbClr val="000000"/>
                </a:solidFill>
                <a:round/>
                <a:headEnd/>
                <a:tailEnd/>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0602" name="Line 9">
            <a:extLst>
              <a:ext uri="{FF2B5EF4-FFF2-40B4-BE49-F238E27FC236}">
                <a16:creationId xmlns:a16="http://schemas.microsoft.com/office/drawing/2014/main" id="{E64525EF-510F-4B1E-8513-89FB04BCD555}"/>
              </a:ext>
            </a:extLst>
          </p:cNvPr>
          <p:cNvSpPr>
            <a:spLocks noChangeShapeType="1"/>
          </p:cNvSpPr>
          <p:nvPr/>
        </p:nvSpPr>
        <p:spPr bwMode="auto">
          <a:xfrm>
            <a:off x="5849895" y="4679598"/>
            <a:ext cx="1062097" cy="814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0603" name="Line 10">
            <a:extLst>
              <a:ext uri="{FF2B5EF4-FFF2-40B4-BE49-F238E27FC236}">
                <a16:creationId xmlns:a16="http://schemas.microsoft.com/office/drawing/2014/main" id="{CD63A619-C679-435D-9EDE-684D4F290042}"/>
              </a:ext>
            </a:extLst>
          </p:cNvPr>
          <p:cNvSpPr>
            <a:spLocks noChangeShapeType="1"/>
          </p:cNvSpPr>
          <p:nvPr/>
        </p:nvSpPr>
        <p:spPr bwMode="auto">
          <a:xfrm>
            <a:off x="8613474" y="4687746"/>
            <a:ext cx="1062097"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6091" name="Line 11">
            <a:extLst>
              <a:ext uri="{FF2B5EF4-FFF2-40B4-BE49-F238E27FC236}">
                <a16:creationId xmlns:a16="http://schemas.microsoft.com/office/drawing/2014/main" id="{30C4AB54-70CA-437A-A103-3B44EEA2F6B1}"/>
              </a:ext>
            </a:extLst>
          </p:cNvPr>
          <p:cNvSpPr>
            <a:spLocks noChangeShapeType="1"/>
          </p:cNvSpPr>
          <p:nvPr/>
        </p:nvSpPr>
        <p:spPr bwMode="auto">
          <a:xfrm>
            <a:off x="5814307" y="2139196"/>
            <a:ext cx="4255667" cy="2270748"/>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0907" name="WordArt 12">
            <a:extLst>
              <a:ext uri="{FF2B5EF4-FFF2-40B4-BE49-F238E27FC236}">
                <a16:creationId xmlns:a16="http://schemas.microsoft.com/office/drawing/2014/main" id="{FB892D8E-6364-46D3-93B1-0F32DE05EA82}"/>
              </a:ext>
            </a:extLst>
          </p:cNvPr>
          <p:cNvSpPr>
            <a:spLocks noChangeArrowheads="1" noChangeShapeType="1" noTextEdit="1"/>
          </p:cNvSpPr>
          <p:nvPr/>
        </p:nvSpPr>
        <p:spPr bwMode="auto">
          <a:xfrm>
            <a:off x="7942140" y="2783802"/>
            <a:ext cx="1570301" cy="360362"/>
          </a:xfrm>
          <a:prstGeom prst="rect">
            <a:avLst/>
          </a:prstGeom>
          <a:solidFill>
            <a:srgbClr val="00B0F0"/>
          </a:solidFill>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0" cap="none" spc="0" normalizeH="0" baseline="0" noProof="0" dirty="0">
                <a:ln w="9525">
                  <a:solidFill>
                    <a:srgbClr val="000000"/>
                  </a:solidFill>
                  <a:round/>
                  <a:headEnd/>
                  <a:tailEnd/>
                </a:ln>
                <a:solidFill>
                  <a:srgbClr val="FFFFFF"/>
                </a:solidFill>
                <a:effectLst/>
                <a:uLnTx/>
                <a:uFillTx/>
                <a:latin typeface="ＭＳ Ｐゴシック" panose="020B0600070205080204" pitchFamily="50" charset="-128"/>
                <a:ea typeface="ＭＳ Ｐゴシック" panose="020B0600070205080204" pitchFamily="50" charset="-128"/>
                <a:cs typeface="+mn-cs"/>
              </a:rPr>
              <a:t>対抗できない</a:t>
            </a:r>
          </a:p>
        </p:txBody>
      </p:sp>
      <p:cxnSp>
        <p:nvCxnSpPr>
          <p:cNvPr id="5" name="直線矢印コネクタ 4">
            <a:extLst>
              <a:ext uri="{FF2B5EF4-FFF2-40B4-BE49-F238E27FC236}">
                <a16:creationId xmlns:a16="http://schemas.microsoft.com/office/drawing/2014/main" id="{48751F24-B218-4C83-8000-212D2360B1B2}"/>
              </a:ext>
            </a:extLst>
          </p:cNvPr>
          <p:cNvCxnSpPr/>
          <p:nvPr/>
        </p:nvCxnSpPr>
        <p:spPr>
          <a:xfrm>
            <a:off x="5517244" y="2812648"/>
            <a:ext cx="0" cy="16758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barn(inVertical)">
                                      <p:cBhvr>
                                        <p:cTn id="7" dur="500"/>
                                        <p:tgtEl>
                                          <p:spTgt spid="4609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907"/>
                                        </p:tgtEl>
                                        <p:attrNameLst>
                                          <p:attrName>style.visibility</p:attrName>
                                        </p:attrNameLst>
                                      </p:cBhvr>
                                      <p:to>
                                        <p:strVal val="visible"/>
                                      </p:to>
                                    </p:set>
                                    <p:animEffect transition="in" filter="barn(inVertical)">
                                      <p:cBhvr>
                                        <p:cTn id="10" dur="500"/>
                                        <p:tgtEl>
                                          <p:spTgt spid="80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animBg="1"/>
      <p:bldP spid="8090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165B92-25A8-44C9-8822-35C9F86015BA}"/>
              </a:ext>
            </a:extLst>
          </p:cNvPr>
          <p:cNvSpPr>
            <a:spLocks noGrp="1"/>
          </p:cNvSpPr>
          <p:nvPr>
            <p:ph type="title"/>
          </p:nvPr>
        </p:nvSpPr>
        <p:spPr>
          <a:solidFill>
            <a:schemeClr val="tx1"/>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ここに注目　　Ｐ４１</a:t>
            </a:r>
          </a:p>
        </p:txBody>
      </p:sp>
      <p:pic>
        <p:nvPicPr>
          <p:cNvPr id="5" name="コンテンツ プレースホルダー 4">
            <a:extLst>
              <a:ext uri="{FF2B5EF4-FFF2-40B4-BE49-F238E27FC236}">
                <a16:creationId xmlns:a16="http://schemas.microsoft.com/office/drawing/2014/main" id="{3964AC72-B0A8-41C8-AC89-1D1EB4ADD7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6600" y="1866937"/>
            <a:ext cx="10514278" cy="1406840"/>
          </a:xfrm>
        </p:spPr>
      </p:pic>
      <p:cxnSp>
        <p:nvCxnSpPr>
          <p:cNvPr id="6" name="直線コネクタ 5">
            <a:extLst>
              <a:ext uri="{FF2B5EF4-FFF2-40B4-BE49-F238E27FC236}">
                <a16:creationId xmlns:a16="http://schemas.microsoft.com/office/drawing/2014/main" id="{EF0EA32E-BE82-477D-AFB0-807B859A5AFF}"/>
              </a:ext>
            </a:extLst>
          </p:cNvPr>
          <p:cNvCxnSpPr>
            <a:cxnSpLocks/>
          </p:cNvCxnSpPr>
          <p:nvPr/>
        </p:nvCxnSpPr>
        <p:spPr>
          <a:xfrm>
            <a:off x="9798756" y="2805289"/>
            <a:ext cx="13320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7F49A7B-1FC3-413F-BE4C-5300BF91DDD6}"/>
              </a:ext>
            </a:extLst>
          </p:cNvPr>
          <p:cNvCxnSpPr>
            <a:cxnSpLocks/>
          </p:cNvCxnSpPr>
          <p:nvPr/>
        </p:nvCxnSpPr>
        <p:spPr>
          <a:xfrm>
            <a:off x="1061155" y="3273777"/>
            <a:ext cx="50348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85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1AF8AB1-C0BC-4E12-B5DD-24BE3BB48CE7}"/>
              </a:ext>
            </a:extLst>
          </p:cNvPr>
          <p:cNvSpPr>
            <a:spLocks noGrp="1" noChangeArrowheads="1"/>
          </p:cNvSpPr>
          <p:nvPr>
            <p:ph type="title"/>
          </p:nvPr>
        </p:nvSpPr>
        <p:spPr>
          <a:xfrm>
            <a:off x="729205" y="465942"/>
            <a:ext cx="10624595" cy="769938"/>
          </a:xfrm>
          <a:solidFill>
            <a:schemeClr val="bg2">
              <a:lumMod val="25000"/>
            </a:schemeClr>
          </a:solidFill>
          <a:ln w="76200" cap="flat">
            <a:solidFill>
              <a:schemeClr val="tx1"/>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第９４条２項の類推適用</a:t>
            </a:r>
            <a:r>
              <a:rPr lang="en-US" altLang="ja-JP" sz="4000" b="1" dirty="0">
                <a:solidFill>
                  <a:schemeClr val="bg1"/>
                </a:solidFill>
                <a:latin typeface="ＭＳ Ｐゴシック" panose="020B0600070205080204" pitchFamily="50" charset="-128"/>
                <a:ea typeface="ＭＳ Ｐゴシック" panose="020B0600070205080204" pitchFamily="50" charset="-128"/>
              </a:rPr>
              <a:t>(2) P42</a:t>
            </a:r>
            <a:endParaRPr lang="ja-JP" altLang="en-US" sz="4000" b="1" dirty="0">
              <a:solidFill>
                <a:schemeClr val="bg1"/>
              </a:solidFill>
              <a:latin typeface="ＭＳ Ｐゴシック" panose="020B0600070205080204" pitchFamily="50" charset="-128"/>
              <a:ea typeface="ＭＳ Ｐゴシック" panose="020B0600070205080204" pitchFamily="50" charset="-128"/>
            </a:endParaRPr>
          </a:p>
        </p:txBody>
      </p:sp>
      <p:sp>
        <p:nvSpPr>
          <p:cNvPr id="111619" name="Rectangle 3">
            <a:extLst>
              <a:ext uri="{FF2B5EF4-FFF2-40B4-BE49-F238E27FC236}">
                <a16:creationId xmlns:a16="http://schemas.microsoft.com/office/drawing/2014/main" id="{D5A80DFC-D274-4C0D-BD60-12F283A4DF29}"/>
              </a:ext>
            </a:extLst>
          </p:cNvPr>
          <p:cNvSpPr>
            <a:spLocks noGrp="1" noChangeArrowheads="1"/>
          </p:cNvSpPr>
          <p:nvPr>
            <p:ph idx="1"/>
          </p:nvPr>
        </p:nvSpPr>
        <p:spPr>
          <a:xfrm>
            <a:off x="838200" y="1655180"/>
            <a:ext cx="10515600" cy="4815068"/>
          </a:xfrm>
        </p:spPr>
        <p:txBody>
          <a:bodyPr/>
          <a:lstStyle/>
          <a:p>
            <a:pPr eaLnBrk="1" hangingPunct="1">
              <a:buFontTx/>
              <a:buNone/>
            </a:pPr>
            <a:r>
              <a:rPr lang="ja-JP" altLang="en-US" dirty="0"/>
              <a:t>　　　　              </a:t>
            </a:r>
            <a:r>
              <a:rPr lang="ja-JP" altLang="en-US" sz="3200" dirty="0">
                <a:latin typeface="HGSｺﾞｼｯｸE" panose="020B0900000000000000" pitchFamily="50" charset="-128"/>
                <a:ea typeface="HGSｺﾞｼｯｸE" panose="020B0900000000000000" pitchFamily="50" charset="-128"/>
              </a:rPr>
              <a:t>Ｂ</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買 主</a:t>
            </a:r>
          </a:p>
          <a:p>
            <a:pPr eaLnBrk="1" hangingPunct="1">
              <a:buFontTx/>
              <a:buNone/>
            </a:pP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endParaRPr lang="en-US" altLang="ja-JP"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Ｃ　　　売買契約　　　 Ｄ　　　　　                  </a:t>
            </a:r>
            <a:endParaRPr lang="en-US" altLang="ja-JP" sz="3200" dirty="0">
              <a:latin typeface="HGSｺﾞｼｯｸE" panose="020B0900000000000000" pitchFamily="50" charset="-128"/>
              <a:ea typeface="HGSｺﾞｼｯｸE" panose="020B0900000000000000" pitchFamily="50" charset="-128"/>
            </a:endParaRPr>
          </a:p>
          <a:p>
            <a:pPr eaLnBrk="1" hangingPunct="1">
              <a:buFontTx/>
              <a:buNone/>
            </a:pPr>
            <a:r>
              <a:rPr lang="en-US" altLang="ja-JP" sz="3200" dirty="0">
                <a:latin typeface="HGSｺﾞｼｯｸE" panose="020B0900000000000000" pitchFamily="50" charset="-128"/>
                <a:ea typeface="HGSｺﾞｼｯｸE" panose="020B0900000000000000" pitchFamily="50" charset="-128"/>
              </a:rPr>
              <a:t>              </a:t>
            </a:r>
            <a:r>
              <a:rPr lang="ja-JP" altLang="en-US" sz="3200" dirty="0">
                <a:latin typeface="HGSｺﾞｼｯｸE" panose="020B0900000000000000" pitchFamily="50" charset="-128"/>
                <a:ea typeface="HGSｺﾞｼｯｸE" panose="020B0900000000000000" pitchFamily="50" charset="-128"/>
              </a:rPr>
              <a:t>登 記　　　　　　　　　善 意</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売 主　　　　　　　　　買 主</a:t>
            </a:r>
          </a:p>
          <a:p>
            <a:pPr eaLnBrk="1" hangingPunct="1"/>
            <a:endParaRPr lang="en-US" altLang="ja-JP" dirty="0"/>
          </a:p>
        </p:txBody>
      </p:sp>
      <p:pic>
        <p:nvPicPr>
          <p:cNvPr id="111620" name="Picture 4" descr="MC900370482[1]">
            <a:extLst>
              <a:ext uri="{FF2B5EF4-FFF2-40B4-BE49-F238E27FC236}">
                <a16:creationId xmlns:a16="http://schemas.microsoft.com/office/drawing/2014/main" id="{00A75C15-7BFE-4814-AAA3-EA775BCBD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216" y="3528166"/>
            <a:ext cx="1512887"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Line 5">
            <a:extLst>
              <a:ext uri="{FF2B5EF4-FFF2-40B4-BE49-F238E27FC236}">
                <a16:creationId xmlns:a16="http://schemas.microsoft.com/office/drawing/2014/main" id="{865CC02E-01A5-4D1B-80DD-1D7C7279ED64}"/>
              </a:ext>
            </a:extLst>
          </p:cNvPr>
          <p:cNvSpPr>
            <a:spLocks noChangeShapeType="1"/>
          </p:cNvSpPr>
          <p:nvPr/>
        </p:nvSpPr>
        <p:spPr bwMode="auto">
          <a:xfrm>
            <a:off x="3698352" y="2032301"/>
            <a:ext cx="4033537" cy="2342911"/>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1622" name="Line 6">
            <a:extLst>
              <a:ext uri="{FF2B5EF4-FFF2-40B4-BE49-F238E27FC236}">
                <a16:creationId xmlns:a16="http://schemas.microsoft.com/office/drawing/2014/main" id="{C77CF217-3D0A-49D4-A36E-63C1C22305BA}"/>
              </a:ext>
            </a:extLst>
          </p:cNvPr>
          <p:cNvSpPr>
            <a:spLocks noChangeShapeType="1"/>
          </p:cNvSpPr>
          <p:nvPr/>
        </p:nvSpPr>
        <p:spPr bwMode="auto">
          <a:xfrm>
            <a:off x="3257107" y="2681105"/>
            <a:ext cx="18527" cy="1694123"/>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1623" name="Line 7">
            <a:extLst>
              <a:ext uri="{FF2B5EF4-FFF2-40B4-BE49-F238E27FC236}">
                <a16:creationId xmlns:a16="http://schemas.microsoft.com/office/drawing/2014/main" id="{0ABB6703-2385-4667-AF30-4C198D233109}"/>
              </a:ext>
            </a:extLst>
          </p:cNvPr>
          <p:cNvSpPr>
            <a:spLocks noChangeShapeType="1"/>
          </p:cNvSpPr>
          <p:nvPr/>
        </p:nvSpPr>
        <p:spPr bwMode="auto">
          <a:xfrm>
            <a:off x="3611905" y="4628266"/>
            <a:ext cx="5762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1624" name="Line 8">
            <a:extLst>
              <a:ext uri="{FF2B5EF4-FFF2-40B4-BE49-F238E27FC236}">
                <a16:creationId xmlns:a16="http://schemas.microsoft.com/office/drawing/2014/main" id="{14C0676B-8217-4AD9-8F95-486C5058C246}"/>
              </a:ext>
            </a:extLst>
          </p:cNvPr>
          <p:cNvSpPr>
            <a:spLocks noChangeShapeType="1"/>
          </p:cNvSpPr>
          <p:nvPr/>
        </p:nvSpPr>
        <p:spPr bwMode="auto">
          <a:xfrm>
            <a:off x="6465365" y="4628266"/>
            <a:ext cx="118321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7113" name="WordArt 9">
            <a:extLst>
              <a:ext uri="{FF2B5EF4-FFF2-40B4-BE49-F238E27FC236}">
                <a16:creationId xmlns:a16="http://schemas.microsoft.com/office/drawing/2014/main" id="{AA0AAC1D-C6DA-4DCB-A009-6B37AA295F94}"/>
              </a:ext>
            </a:extLst>
          </p:cNvPr>
          <p:cNvSpPr>
            <a:spLocks noChangeArrowheads="1" noChangeShapeType="1" noTextEdit="1"/>
          </p:cNvSpPr>
          <p:nvPr/>
        </p:nvSpPr>
        <p:spPr bwMode="auto">
          <a:xfrm>
            <a:off x="4952820" y="2681105"/>
            <a:ext cx="1295400" cy="1008062"/>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0" i="0" u="none" strike="noStrike" kern="10" cap="none" spc="0" normalizeH="0" baseline="0" noProof="0" dirty="0">
                <a:ln w="9525">
                  <a:solidFill>
                    <a:srgbClr val="000000"/>
                  </a:solidFill>
                  <a:round/>
                  <a:headEnd/>
                  <a:tailEnd/>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3600" b="0" i="0" u="none" strike="noStrike" kern="10" cap="none" spc="0" normalizeH="0" baseline="0" noProof="0" dirty="0">
              <a:ln w="9525">
                <a:solidFill>
                  <a:srgbClr val="000000"/>
                </a:solidFill>
                <a:round/>
                <a:headEnd/>
                <a:tailEnd/>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E3979A86-B5F6-471E-8297-381AA454FC1C}"/>
              </a:ext>
            </a:extLst>
          </p:cNvPr>
          <p:cNvSpPr/>
          <p:nvPr/>
        </p:nvSpPr>
        <p:spPr>
          <a:xfrm>
            <a:off x="1131216" y="1587074"/>
            <a:ext cx="1512888" cy="646331"/>
          </a:xfrm>
          <a:prstGeom prst="rect">
            <a:avLst/>
          </a:prstGeom>
          <a:solidFill>
            <a:srgbClr val="00B0F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黙 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wipe(down)">
                                      <p:cBhvr>
                                        <p:cTn id="7" dur="500"/>
                                        <p:tgtEl>
                                          <p:spTgt spid="47109"/>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47113"/>
                                        </p:tgtEl>
                                        <p:attrNameLst>
                                          <p:attrName>style.visibility</p:attrName>
                                        </p:attrNameLst>
                                      </p:cBhvr>
                                      <p:to>
                                        <p:strVal val="visible"/>
                                      </p:to>
                                    </p:set>
                                    <p:animEffect transition="in" filter="barn(inVertical)">
                                      <p:cBhvr>
                                        <p:cTn id="11" dur="5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id="{39E78CE6-BA0C-4A89-BBDD-DCEFDF5DD5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62324"/>
            <a:ext cx="10268780" cy="1771097"/>
          </a:xfrm>
        </p:spPr>
      </p:pic>
      <p:sp>
        <p:nvSpPr>
          <p:cNvPr id="2" name="タイトル 1">
            <a:extLst>
              <a:ext uri="{FF2B5EF4-FFF2-40B4-BE49-F238E27FC236}">
                <a16:creationId xmlns:a16="http://schemas.microsoft.com/office/drawing/2014/main" id="{7B165B92-25A8-44C9-8822-35C9F86015BA}"/>
              </a:ext>
            </a:extLst>
          </p:cNvPr>
          <p:cNvSpPr>
            <a:spLocks noGrp="1"/>
          </p:cNvSpPr>
          <p:nvPr>
            <p:ph type="title"/>
          </p:nvPr>
        </p:nvSpPr>
        <p:spPr>
          <a:xfrm>
            <a:off x="838200" y="365127"/>
            <a:ext cx="10515600" cy="1137554"/>
          </a:xfrm>
          <a:solidFill>
            <a:schemeClr val="tx1"/>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ここに注目　　Ｐ４２</a:t>
            </a:r>
          </a:p>
        </p:txBody>
      </p:sp>
      <p:cxnSp>
        <p:nvCxnSpPr>
          <p:cNvPr id="6" name="直線コネクタ 5">
            <a:extLst>
              <a:ext uri="{FF2B5EF4-FFF2-40B4-BE49-F238E27FC236}">
                <a16:creationId xmlns:a16="http://schemas.microsoft.com/office/drawing/2014/main" id="{EF0EA32E-BE82-477D-AFB0-807B859A5AFF}"/>
              </a:ext>
            </a:extLst>
          </p:cNvPr>
          <p:cNvCxnSpPr>
            <a:cxnSpLocks/>
          </p:cNvCxnSpPr>
          <p:nvPr/>
        </p:nvCxnSpPr>
        <p:spPr>
          <a:xfrm>
            <a:off x="7292623" y="2591427"/>
            <a:ext cx="30818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7F49A7B-1FC3-413F-BE4C-5300BF91DDD6}"/>
              </a:ext>
            </a:extLst>
          </p:cNvPr>
          <p:cNvCxnSpPr>
            <a:cxnSpLocks/>
          </p:cNvCxnSpPr>
          <p:nvPr/>
        </p:nvCxnSpPr>
        <p:spPr>
          <a:xfrm>
            <a:off x="6795911" y="3047999"/>
            <a:ext cx="2133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643DFFA-E660-478A-AA09-2B1CC803796D}"/>
              </a:ext>
            </a:extLst>
          </p:cNvPr>
          <p:cNvCxnSpPr>
            <a:cxnSpLocks/>
          </p:cNvCxnSpPr>
          <p:nvPr/>
        </p:nvCxnSpPr>
        <p:spPr>
          <a:xfrm>
            <a:off x="976489" y="3476976"/>
            <a:ext cx="2895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AD57361-4FCE-4566-9369-C002497B8CBC}"/>
              </a:ext>
            </a:extLst>
          </p:cNvPr>
          <p:cNvCxnSpPr>
            <a:cxnSpLocks/>
          </p:cNvCxnSpPr>
          <p:nvPr/>
        </p:nvCxnSpPr>
        <p:spPr>
          <a:xfrm>
            <a:off x="9307690" y="3047999"/>
            <a:ext cx="17102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490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13B6A-97EE-4D51-992E-722BD492B760}"/>
              </a:ext>
            </a:extLst>
          </p:cNvPr>
          <p:cNvSpPr>
            <a:spLocks noGrp="1"/>
          </p:cNvSpPr>
          <p:nvPr>
            <p:ph type="title"/>
          </p:nvPr>
        </p:nvSpPr>
        <p:spPr/>
        <p:txBody>
          <a:bodyPr/>
          <a:lstStyle/>
          <a:p>
            <a:r>
              <a:rPr lang="ja-JP" altLang="en-US" sz="3600" dirty="0">
                <a:latin typeface="HGPｺﾞｼｯｸE" panose="020B0900000000000000" pitchFamily="50" charset="-128"/>
                <a:ea typeface="HGPｺﾞｼｯｸE" panose="020B0900000000000000" pitchFamily="50" charset="-128"/>
              </a:rPr>
              <a:t>　　</a:t>
            </a:r>
            <a:r>
              <a:rPr kumimoji="1" lang="ja-JP" altLang="en-US" sz="4400" dirty="0">
                <a:latin typeface="HGPｺﾞｼｯｸE" panose="020B0900000000000000" pitchFamily="50" charset="-128"/>
                <a:ea typeface="HGPｺﾞｼｯｸE" panose="020B0900000000000000" pitchFamily="50" charset="-128"/>
              </a:rPr>
              <a:t>錯 誤</a:t>
            </a:r>
          </a:p>
        </p:txBody>
      </p:sp>
      <p:sp>
        <p:nvSpPr>
          <p:cNvPr id="3" name="コンテンツ プレースホルダー 2">
            <a:extLst>
              <a:ext uri="{FF2B5EF4-FFF2-40B4-BE49-F238E27FC236}">
                <a16:creationId xmlns:a16="http://schemas.microsoft.com/office/drawing/2014/main" id="{29DA962D-3F4F-42DA-A643-BF2B7E4CAAE2}"/>
              </a:ext>
            </a:extLst>
          </p:cNvPr>
          <p:cNvSpPr>
            <a:spLocks noGrp="1"/>
          </p:cNvSpPr>
          <p:nvPr>
            <p:ph idx="1"/>
          </p:nvPr>
        </p:nvSpPr>
        <p:spPr/>
        <p:txBody>
          <a:bodyPr/>
          <a:lstStyle/>
          <a:p>
            <a:pPr marL="0" indent="0">
              <a:buNone/>
            </a:pPr>
            <a:endParaRPr kumimoji="1" lang="ja-JP" altLang="en-US" sz="2400" dirty="0">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8EAAAA6E-0E50-4EEB-B1A6-BE8DC593C389}"/>
              </a:ext>
            </a:extLst>
          </p:cNvPr>
          <p:cNvSpPr/>
          <p:nvPr/>
        </p:nvSpPr>
        <p:spPr>
          <a:xfrm>
            <a:off x="860778" y="717462"/>
            <a:ext cx="87489" cy="6208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ED976C28-B8B3-47BC-9531-184A91E42499}"/>
              </a:ext>
            </a:extLst>
          </p:cNvPr>
          <p:cNvCxnSpPr>
            <a:cxnSpLocks/>
          </p:cNvCxnSpPr>
          <p:nvPr/>
        </p:nvCxnSpPr>
        <p:spPr>
          <a:xfrm>
            <a:off x="859367" y="1338351"/>
            <a:ext cx="10384366" cy="593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166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42FA5AC-55EC-48F8-81FE-3BEE14CE6996}"/>
              </a:ext>
            </a:extLst>
          </p:cNvPr>
          <p:cNvSpPr>
            <a:spLocks noGrp="1" noChangeArrowheads="1"/>
          </p:cNvSpPr>
          <p:nvPr>
            <p:ph type="title"/>
          </p:nvPr>
        </p:nvSpPr>
        <p:spPr>
          <a:xfrm>
            <a:off x="694481" y="344489"/>
            <a:ext cx="10659319" cy="1023636"/>
          </a:xfrm>
          <a:solidFill>
            <a:schemeClr val="bg2">
              <a:lumMod val="25000"/>
            </a:schemeClr>
          </a:solidFill>
          <a:ln>
            <a:solidFill>
              <a:schemeClr val="tx2"/>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錯　誤　Ｐ４３</a:t>
            </a:r>
          </a:p>
        </p:txBody>
      </p:sp>
      <p:sp>
        <p:nvSpPr>
          <p:cNvPr id="29699" name="Rectangle 3">
            <a:extLst>
              <a:ext uri="{FF2B5EF4-FFF2-40B4-BE49-F238E27FC236}">
                <a16:creationId xmlns:a16="http://schemas.microsoft.com/office/drawing/2014/main" id="{462CD399-5DA4-4597-A847-D15C68623A93}"/>
              </a:ext>
            </a:extLst>
          </p:cNvPr>
          <p:cNvSpPr>
            <a:spLocks noGrp="1" noChangeArrowheads="1"/>
          </p:cNvSpPr>
          <p:nvPr>
            <p:ph idx="1"/>
          </p:nvPr>
        </p:nvSpPr>
        <p:spPr>
          <a:xfrm>
            <a:off x="838200" y="1468369"/>
            <a:ext cx="10515600" cy="4955580"/>
          </a:xfrm>
        </p:spPr>
        <p:txBody>
          <a:bodyPr rtlCol="0">
            <a:normAutofit fontScale="62500" lnSpcReduction="20000"/>
          </a:bodyPr>
          <a:lstStyle/>
          <a:p>
            <a:pPr eaLnBrk="1" fontAlgn="auto" hangingPunct="1">
              <a:spcAft>
                <a:spcPts val="0"/>
              </a:spcAft>
              <a:defRPr/>
            </a:pPr>
            <a:endParaRPr lang="en-US" altLang="ja-JP" sz="2800" dirty="0"/>
          </a:p>
          <a:p>
            <a:pPr eaLnBrk="1" fontAlgn="auto" hangingPunct="1">
              <a:spcAft>
                <a:spcPts val="0"/>
              </a:spcAft>
              <a:buNone/>
              <a:defRPr/>
            </a:pPr>
            <a:r>
              <a:rPr lang="ja-JP" altLang="en-US" sz="2800" dirty="0"/>
              <a:t>　　　　　     </a:t>
            </a:r>
            <a:r>
              <a:rPr lang="ja-JP" altLang="en-US" sz="5100" dirty="0">
                <a:latin typeface="HGSｺﾞｼｯｸE" panose="020B0900000000000000" pitchFamily="50" charset="-128"/>
                <a:ea typeface="HGSｺﾞｼｯｸE" panose="020B0900000000000000" pitchFamily="50" charset="-128"/>
              </a:rPr>
              <a:t>Ａ　　　契約　　　　Ｂ　</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重要な部分 　　      　　相 手　善意</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錯誤　 　　　　　　　　　</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契   約</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善意有過失　◎</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悪意　　　　◎</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a:t>
            </a:r>
            <a:endParaRPr lang="en-US" altLang="ja-JP" sz="51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a:t>
            </a:r>
          </a:p>
        </p:txBody>
      </p:sp>
      <p:sp>
        <p:nvSpPr>
          <p:cNvPr id="112644" name="Line 4">
            <a:extLst>
              <a:ext uri="{FF2B5EF4-FFF2-40B4-BE49-F238E27FC236}">
                <a16:creationId xmlns:a16="http://schemas.microsoft.com/office/drawing/2014/main" id="{C2820E6F-B592-4257-95CF-E0B5DE55039A}"/>
              </a:ext>
            </a:extLst>
          </p:cNvPr>
          <p:cNvSpPr>
            <a:spLocks noChangeShapeType="1"/>
          </p:cNvSpPr>
          <p:nvPr/>
        </p:nvSpPr>
        <p:spPr bwMode="auto">
          <a:xfrm>
            <a:off x="4848238" y="1928791"/>
            <a:ext cx="1633586" cy="1575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52230" name="WordArt 6">
            <a:extLst>
              <a:ext uri="{FF2B5EF4-FFF2-40B4-BE49-F238E27FC236}">
                <a16:creationId xmlns:a16="http://schemas.microsoft.com/office/drawing/2014/main" id="{901FBD19-8782-4579-AEDD-2CFF02EAFF92}"/>
              </a:ext>
            </a:extLst>
          </p:cNvPr>
          <p:cNvSpPr>
            <a:spLocks noChangeArrowheads="1" noChangeShapeType="1" noTextEdit="1"/>
          </p:cNvSpPr>
          <p:nvPr/>
        </p:nvSpPr>
        <p:spPr bwMode="auto">
          <a:xfrm>
            <a:off x="4319590" y="2207651"/>
            <a:ext cx="1628775" cy="933450"/>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800" b="0"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ＭＳ Ｐゴシック" panose="020B0600070205080204" pitchFamily="50" charset="-128"/>
                <a:ea typeface="ＭＳ Ｐゴシック" panose="020B0600070205080204" pitchFamily="50" charset="-128"/>
                <a:cs typeface="+mn-cs"/>
              </a:rPr>
              <a:t>取消し</a:t>
            </a:r>
          </a:p>
        </p:txBody>
      </p:sp>
      <p:sp>
        <p:nvSpPr>
          <p:cNvPr id="2" name="正方形/長方形 1">
            <a:extLst>
              <a:ext uri="{FF2B5EF4-FFF2-40B4-BE49-F238E27FC236}">
                <a16:creationId xmlns:a16="http://schemas.microsoft.com/office/drawing/2014/main" id="{5F872B49-D4FF-4124-8CCC-675A56704EC4}"/>
              </a:ext>
            </a:extLst>
          </p:cNvPr>
          <p:cNvSpPr/>
          <p:nvPr/>
        </p:nvSpPr>
        <p:spPr>
          <a:xfrm>
            <a:off x="6713315" y="5386064"/>
            <a:ext cx="3026662" cy="584775"/>
          </a:xfrm>
          <a:prstGeom prst="rect">
            <a:avLst/>
          </a:prstGeom>
          <a:solidFill>
            <a:srgbClr val="0070C0"/>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ＭＳ Ｐゴシック" panose="020B0600070205080204" pitchFamily="50" charset="-128"/>
                <a:cs typeface="+mn-cs"/>
              </a:rPr>
              <a:t>善意無過失</a:t>
            </a:r>
            <a:r>
              <a:rPr kumimoji="1" lang="en-US" altLang="ja-JP"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ＭＳ Ｐゴシック" panose="020B0600070205080204" pitchFamily="50" charset="-128"/>
                <a:cs typeface="+mn-cs"/>
              </a:rPr>
              <a:t>×</a:t>
            </a:r>
            <a:endParaRPr kumimoji="1" lang="ja-JP" alt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ＭＳ Ｐゴシック" panose="020B0600070205080204" pitchFamily="50" charset="-128"/>
              <a:cs typeface="+mn-cs"/>
            </a:endParaRPr>
          </a:p>
        </p:txBody>
      </p:sp>
      <p:pic>
        <p:nvPicPr>
          <p:cNvPr id="112647" name="図 3">
            <a:extLst>
              <a:ext uri="{FF2B5EF4-FFF2-40B4-BE49-F238E27FC236}">
                <a16:creationId xmlns:a16="http://schemas.microsoft.com/office/drawing/2014/main" id="{1903AB5B-569E-491C-B897-0C7983730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8" y="3131143"/>
            <a:ext cx="307181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4">
            <a:extLst>
              <a:ext uri="{FF2B5EF4-FFF2-40B4-BE49-F238E27FC236}">
                <a16:creationId xmlns:a16="http://schemas.microsoft.com/office/drawing/2014/main" id="{02A0D44D-5DE8-4843-A150-A00C8E6C7F17}"/>
              </a:ext>
            </a:extLst>
          </p:cNvPr>
          <p:cNvSpPr>
            <a:spLocks noChangeShapeType="1"/>
          </p:cNvSpPr>
          <p:nvPr/>
        </p:nvSpPr>
        <p:spPr bwMode="auto">
          <a:xfrm>
            <a:off x="6658945" y="2573398"/>
            <a:ext cx="6870" cy="161663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5087974C-8652-4B1B-B223-AE66E0AFCEB7}"/>
              </a:ext>
            </a:extLst>
          </p:cNvPr>
          <p:cNvSpPr/>
          <p:nvPr/>
        </p:nvSpPr>
        <p:spPr>
          <a:xfrm>
            <a:off x="6418040" y="4163018"/>
            <a:ext cx="590550" cy="769937"/>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ＭＳ Ｐゴシック" panose="020B0600070205080204" pitchFamily="50" charset="-128"/>
                <a:cs typeface="+mn-cs"/>
              </a:rPr>
              <a:t>C</a:t>
            </a:r>
            <a:endParaRPr kumimoji="1" lang="ja-JP" alt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ＭＳ Ｐゴシック" panose="020B0600070205080204" pitchFamily="50" charset="-128"/>
              <a:cs typeface="+mn-cs"/>
            </a:endParaRPr>
          </a:p>
        </p:txBody>
      </p:sp>
      <p:cxnSp>
        <p:nvCxnSpPr>
          <p:cNvPr id="4" name="直線コネクタ 3">
            <a:extLst>
              <a:ext uri="{FF2B5EF4-FFF2-40B4-BE49-F238E27FC236}">
                <a16:creationId xmlns:a16="http://schemas.microsoft.com/office/drawing/2014/main" id="{6F1AFE9B-6A55-4018-88F2-A52030F4F9A0}"/>
              </a:ext>
            </a:extLst>
          </p:cNvPr>
          <p:cNvCxnSpPr/>
          <p:nvPr/>
        </p:nvCxnSpPr>
        <p:spPr>
          <a:xfrm>
            <a:off x="2847372" y="1928791"/>
            <a:ext cx="1076446" cy="157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barn(inVertical)">
                                      <p:cBhvr>
                                        <p:cTn id="7" dur="500"/>
                                        <p:tgtEl>
                                          <p:spTgt spid="52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9699">
                                            <p:txEl>
                                              <p:pRg st="4" end="4"/>
                                            </p:txEl>
                                          </p:spTgt>
                                        </p:tgtEl>
                                        <p:attrNameLst>
                                          <p:attrName>style.visibility</p:attrName>
                                        </p:attrNameLst>
                                      </p:cBhvr>
                                      <p:to>
                                        <p:strVal val="visible"/>
                                      </p:to>
                                    </p:set>
                                    <p:animEffect transition="in" filter="barn(inVertical)">
                                      <p:cBhvr>
                                        <p:cTn id="16" dur="500"/>
                                        <p:tgtEl>
                                          <p:spTgt spid="29699">
                                            <p:txEl>
                                              <p:pRg st="4" end="4"/>
                                            </p:txEl>
                                          </p:spTgt>
                                        </p:tgtEl>
                                      </p:cBhvr>
                                    </p:animEffect>
                                  </p:childTnLst>
                                </p:cTn>
                              </p:par>
                            </p:childTnLst>
                          </p:cTn>
                        </p:par>
                        <p:par>
                          <p:cTn id="17" fill="hold" nodeType="withGroup">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29699">
                                            <p:txEl>
                                              <p:pRg st="7" end="7"/>
                                            </p:txEl>
                                          </p:spTgt>
                                        </p:tgtEl>
                                        <p:attrNameLst>
                                          <p:attrName>style.visibility</p:attrName>
                                        </p:attrNameLst>
                                      </p:cBhvr>
                                      <p:to>
                                        <p:strVal val="visible"/>
                                      </p:to>
                                    </p:set>
                                    <p:animEffect transition="in" filter="wipe(down)">
                                      <p:cBhvr>
                                        <p:cTn id="25" dur="500"/>
                                        <p:tgtEl>
                                          <p:spTgt spid="29699">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9699">
                                            <p:txEl>
                                              <p:pRg st="8" end="8"/>
                                            </p:txEl>
                                          </p:spTgt>
                                        </p:tgtEl>
                                        <p:attrNameLst>
                                          <p:attrName>style.visibility</p:attrName>
                                        </p:attrNameLst>
                                      </p:cBhvr>
                                      <p:to>
                                        <p:strVal val="visible"/>
                                      </p:to>
                                    </p:set>
                                    <p:animEffect transition="in" filter="wipe(down)">
                                      <p:cBhvr>
                                        <p:cTn id="28" dur="500"/>
                                        <p:tgtEl>
                                          <p:spTgt spid="29699">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F3C47-9974-4717-9A5C-21B54EE1947B}"/>
              </a:ext>
            </a:extLst>
          </p:cNvPr>
          <p:cNvSpPr>
            <a:spLocks noGrp="1"/>
          </p:cNvSpPr>
          <p:nvPr>
            <p:ph type="title"/>
          </p:nvPr>
        </p:nvSpPr>
        <p:spPr>
          <a:xfrm>
            <a:off x="838200" y="333828"/>
            <a:ext cx="10515600" cy="946606"/>
          </a:xfrm>
          <a:solidFill>
            <a:schemeClr val="bg2">
              <a:lumMod val="10000"/>
            </a:schemeClr>
          </a:solidFill>
        </p:spPr>
        <p:txBody>
          <a:bodyPr>
            <a:normAutofit/>
          </a:bodyPr>
          <a:lstStyle/>
          <a:p>
            <a:pPr algn="ctr"/>
            <a:r>
              <a:rPr kumimoji="1" lang="ja-JP" altLang="en-US" sz="3600" b="1" dirty="0">
                <a:solidFill>
                  <a:schemeClr val="bg1"/>
                </a:solidFill>
                <a:latin typeface="ＭＳ Ｐゴシック" panose="020B0600070205080204" pitchFamily="50" charset="-128"/>
                <a:ea typeface="ＭＳ Ｐゴシック" panose="020B0600070205080204" pitchFamily="50" charset="-128"/>
              </a:rPr>
              <a:t>制限行為能力制度の全体イメージ</a:t>
            </a:r>
          </a:p>
        </p:txBody>
      </p:sp>
      <p:sp>
        <p:nvSpPr>
          <p:cNvPr id="4" name="正方形/長方形 3">
            <a:extLst>
              <a:ext uri="{FF2B5EF4-FFF2-40B4-BE49-F238E27FC236}">
                <a16:creationId xmlns:a16="http://schemas.microsoft.com/office/drawing/2014/main" id="{0E581A05-E5CB-4998-A34C-4DB993E00EEC}"/>
              </a:ext>
            </a:extLst>
          </p:cNvPr>
          <p:cNvSpPr/>
          <p:nvPr/>
        </p:nvSpPr>
        <p:spPr>
          <a:xfrm>
            <a:off x="1191254" y="1824314"/>
            <a:ext cx="555172" cy="29401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Light" panose="020F0302020204030204"/>
                <a:ea typeface="游ゴシック" panose="020B0400000000000000" pitchFamily="50" charset="-128"/>
                <a:cs typeface="+mn-cs"/>
              </a:rPr>
              <a:t>制限行為能力者</a:t>
            </a:r>
          </a:p>
        </p:txBody>
      </p:sp>
      <p:sp>
        <p:nvSpPr>
          <p:cNvPr id="6" name="正方形/長方形 5">
            <a:extLst>
              <a:ext uri="{FF2B5EF4-FFF2-40B4-BE49-F238E27FC236}">
                <a16:creationId xmlns:a16="http://schemas.microsoft.com/office/drawing/2014/main" id="{964FA6E5-83C4-4EF9-900A-E1E2812A0FF3}"/>
              </a:ext>
            </a:extLst>
          </p:cNvPr>
          <p:cNvSpPr/>
          <p:nvPr/>
        </p:nvSpPr>
        <p:spPr>
          <a:xfrm>
            <a:off x="1817023" y="3388882"/>
            <a:ext cx="1981200" cy="40277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未成年者</a:t>
            </a:r>
          </a:p>
        </p:txBody>
      </p:sp>
      <p:sp>
        <p:nvSpPr>
          <p:cNvPr id="10" name="正方形/長方形 9">
            <a:extLst>
              <a:ext uri="{FF2B5EF4-FFF2-40B4-BE49-F238E27FC236}">
                <a16:creationId xmlns:a16="http://schemas.microsoft.com/office/drawing/2014/main" id="{E46BDCB9-119E-4E11-B979-666C5D105529}"/>
              </a:ext>
            </a:extLst>
          </p:cNvPr>
          <p:cNvSpPr/>
          <p:nvPr/>
        </p:nvSpPr>
        <p:spPr>
          <a:xfrm>
            <a:off x="1817023" y="4182761"/>
            <a:ext cx="1981200" cy="40277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成年被後見人</a:t>
            </a:r>
          </a:p>
        </p:txBody>
      </p:sp>
      <p:sp>
        <p:nvSpPr>
          <p:cNvPr id="11" name="正方形/長方形 10">
            <a:extLst>
              <a:ext uri="{FF2B5EF4-FFF2-40B4-BE49-F238E27FC236}">
                <a16:creationId xmlns:a16="http://schemas.microsoft.com/office/drawing/2014/main" id="{837A169D-16E9-42E0-AFA0-18C6420B1806}"/>
              </a:ext>
            </a:extLst>
          </p:cNvPr>
          <p:cNvSpPr/>
          <p:nvPr/>
        </p:nvSpPr>
        <p:spPr>
          <a:xfrm>
            <a:off x="1817023" y="2716955"/>
            <a:ext cx="1981200" cy="40277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被保佐人</a:t>
            </a:r>
          </a:p>
        </p:txBody>
      </p:sp>
      <p:sp>
        <p:nvSpPr>
          <p:cNvPr id="12" name="正方形/長方形 11">
            <a:extLst>
              <a:ext uri="{FF2B5EF4-FFF2-40B4-BE49-F238E27FC236}">
                <a16:creationId xmlns:a16="http://schemas.microsoft.com/office/drawing/2014/main" id="{7C7E9BF7-ADD7-4A2F-832F-DC32E0A34CA2}"/>
              </a:ext>
            </a:extLst>
          </p:cNvPr>
          <p:cNvSpPr/>
          <p:nvPr/>
        </p:nvSpPr>
        <p:spPr>
          <a:xfrm>
            <a:off x="1833599" y="2108657"/>
            <a:ext cx="1981200" cy="40277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被補助人</a:t>
            </a:r>
          </a:p>
        </p:txBody>
      </p:sp>
      <p:sp>
        <p:nvSpPr>
          <p:cNvPr id="13" name="正方形/長方形 12">
            <a:extLst>
              <a:ext uri="{FF2B5EF4-FFF2-40B4-BE49-F238E27FC236}">
                <a16:creationId xmlns:a16="http://schemas.microsoft.com/office/drawing/2014/main" id="{4B33E3D8-555F-483D-AE03-F2783058533B}"/>
              </a:ext>
            </a:extLst>
          </p:cNvPr>
          <p:cNvSpPr/>
          <p:nvPr/>
        </p:nvSpPr>
        <p:spPr>
          <a:xfrm>
            <a:off x="4275530" y="4182761"/>
            <a:ext cx="1981200" cy="402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成年後見人</a:t>
            </a:r>
          </a:p>
        </p:txBody>
      </p:sp>
      <p:sp>
        <p:nvSpPr>
          <p:cNvPr id="14" name="正方形/長方形 13">
            <a:extLst>
              <a:ext uri="{FF2B5EF4-FFF2-40B4-BE49-F238E27FC236}">
                <a16:creationId xmlns:a16="http://schemas.microsoft.com/office/drawing/2014/main" id="{A911055D-ED09-4A92-9B65-EC5AE51DD3FF}"/>
              </a:ext>
            </a:extLst>
          </p:cNvPr>
          <p:cNvSpPr/>
          <p:nvPr/>
        </p:nvSpPr>
        <p:spPr>
          <a:xfrm>
            <a:off x="4250556" y="3417280"/>
            <a:ext cx="2939144" cy="376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親権者・未成年後見人</a:t>
            </a:r>
          </a:p>
        </p:txBody>
      </p:sp>
      <p:sp>
        <p:nvSpPr>
          <p:cNvPr id="15" name="正方形/長方形 14">
            <a:extLst>
              <a:ext uri="{FF2B5EF4-FFF2-40B4-BE49-F238E27FC236}">
                <a16:creationId xmlns:a16="http://schemas.microsoft.com/office/drawing/2014/main" id="{02254944-3F52-44B6-9E3F-6F05A4F78489}"/>
              </a:ext>
            </a:extLst>
          </p:cNvPr>
          <p:cNvSpPr/>
          <p:nvPr/>
        </p:nvSpPr>
        <p:spPr>
          <a:xfrm>
            <a:off x="4275530" y="2744697"/>
            <a:ext cx="1981200" cy="402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保佐人</a:t>
            </a:r>
          </a:p>
        </p:txBody>
      </p:sp>
      <p:sp>
        <p:nvSpPr>
          <p:cNvPr id="16" name="正方形/長方形 15">
            <a:extLst>
              <a:ext uri="{FF2B5EF4-FFF2-40B4-BE49-F238E27FC236}">
                <a16:creationId xmlns:a16="http://schemas.microsoft.com/office/drawing/2014/main" id="{EEBFBBD7-D205-483E-8B13-60A969211BD1}"/>
              </a:ext>
            </a:extLst>
          </p:cNvPr>
          <p:cNvSpPr/>
          <p:nvPr/>
        </p:nvSpPr>
        <p:spPr>
          <a:xfrm>
            <a:off x="4286727" y="2127058"/>
            <a:ext cx="1981200" cy="402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補助人</a:t>
            </a:r>
          </a:p>
        </p:txBody>
      </p:sp>
      <p:cxnSp>
        <p:nvCxnSpPr>
          <p:cNvPr id="22" name="直線矢印コネクタ 21">
            <a:extLst>
              <a:ext uri="{FF2B5EF4-FFF2-40B4-BE49-F238E27FC236}">
                <a16:creationId xmlns:a16="http://schemas.microsoft.com/office/drawing/2014/main" id="{2EBC3264-6D02-41D7-BC16-48B4F9C407B5}"/>
              </a:ext>
            </a:extLst>
          </p:cNvPr>
          <p:cNvCxnSpPr>
            <a:cxnSpLocks/>
          </p:cNvCxnSpPr>
          <p:nvPr/>
        </p:nvCxnSpPr>
        <p:spPr>
          <a:xfrm>
            <a:off x="3777622" y="4384147"/>
            <a:ext cx="50634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17A1E465-8A1D-4E12-97DB-A13711DB9637}"/>
              </a:ext>
            </a:extLst>
          </p:cNvPr>
          <p:cNvCxnSpPr/>
          <p:nvPr/>
        </p:nvCxnSpPr>
        <p:spPr>
          <a:xfrm>
            <a:off x="3798349" y="2910670"/>
            <a:ext cx="457200" cy="136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EBFC004-9FF1-480B-AB95-6CD8D4AD4944}"/>
              </a:ext>
            </a:extLst>
          </p:cNvPr>
          <p:cNvCxnSpPr/>
          <p:nvPr/>
        </p:nvCxnSpPr>
        <p:spPr>
          <a:xfrm>
            <a:off x="3789956" y="3605926"/>
            <a:ext cx="457200" cy="136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3068589-0F62-4151-9D44-D6C7AE54B761}"/>
              </a:ext>
            </a:extLst>
          </p:cNvPr>
          <p:cNvCxnSpPr/>
          <p:nvPr/>
        </p:nvCxnSpPr>
        <p:spPr>
          <a:xfrm>
            <a:off x="3826767" y="2314837"/>
            <a:ext cx="457200" cy="136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76C51A89-A934-4D48-A282-F7A9165A5259}"/>
              </a:ext>
            </a:extLst>
          </p:cNvPr>
          <p:cNvSpPr/>
          <p:nvPr/>
        </p:nvSpPr>
        <p:spPr>
          <a:xfrm>
            <a:off x="8066313" y="2108657"/>
            <a:ext cx="1338942" cy="26112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同意権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代理権</a:t>
            </a:r>
          </a:p>
        </p:txBody>
      </p:sp>
      <p:sp>
        <p:nvSpPr>
          <p:cNvPr id="28" name="矢印: 右 27">
            <a:extLst>
              <a:ext uri="{FF2B5EF4-FFF2-40B4-BE49-F238E27FC236}">
                <a16:creationId xmlns:a16="http://schemas.microsoft.com/office/drawing/2014/main" id="{BB513AB9-462C-4A63-96D3-2E16B452246C}"/>
              </a:ext>
            </a:extLst>
          </p:cNvPr>
          <p:cNvSpPr/>
          <p:nvPr/>
        </p:nvSpPr>
        <p:spPr>
          <a:xfrm>
            <a:off x="6286658" y="2173061"/>
            <a:ext cx="1709058" cy="250375"/>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矢印: 右 29">
            <a:extLst>
              <a:ext uri="{FF2B5EF4-FFF2-40B4-BE49-F238E27FC236}">
                <a16:creationId xmlns:a16="http://schemas.microsoft.com/office/drawing/2014/main" id="{6C76889B-5857-4694-B7AB-3A104E5181F2}"/>
              </a:ext>
            </a:extLst>
          </p:cNvPr>
          <p:cNvSpPr/>
          <p:nvPr/>
        </p:nvSpPr>
        <p:spPr>
          <a:xfrm>
            <a:off x="6256730" y="2820895"/>
            <a:ext cx="1709058" cy="250375"/>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1" name="矢印: 右 30">
            <a:extLst>
              <a:ext uri="{FF2B5EF4-FFF2-40B4-BE49-F238E27FC236}">
                <a16:creationId xmlns:a16="http://schemas.microsoft.com/office/drawing/2014/main" id="{83A57611-2A3B-48D4-88F3-5D640ADCB17C}"/>
              </a:ext>
            </a:extLst>
          </p:cNvPr>
          <p:cNvSpPr/>
          <p:nvPr/>
        </p:nvSpPr>
        <p:spPr>
          <a:xfrm>
            <a:off x="6244566" y="4258959"/>
            <a:ext cx="1709058" cy="250375"/>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矢印: 右 31">
            <a:extLst>
              <a:ext uri="{FF2B5EF4-FFF2-40B4-BE49-F238E27FC236}">
                <a16:creationId xmlns:a16="http://schemas.microsoft.com/office/drawing/2014/main" id="{EF6143DA-7868-4971-ABF5-83B7DBFBE6AE}"/>
              </a:ext>
            </a:extLst>
          </p:cNvPr>
          <p:cNvSpPr/>
          <p:nvPr/>
        </p:nvSpPr>
        <p:spPr>
          <a:xfrm>
            <a:off x="7162635" y="3464412"/>
            <a:ext cx="751114" cy="296634"/>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BA38D667-121C-4948-8AEE-36F1F3176E34}"/>
              </a:ext>
            </a:extLst>
          </p:cNvPr>
          <p:cNvSpPr/>
          <p:nvPr/>
        </p:nvSpPr>
        <p:spPr>
          <a:xfrm>
            <a:off x="4680228" y="1396585"/>
            <a:ext cx="1415772" cy="584775"/>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保護者</a:t>
            </a:r>
          </a:p>
        </p:txBody>
      </p:sp>
      <p:sp>
        <p:nvSpPr>
          <p:cNvPr id="35" name="矢印: ストライプ 34">
            <a:extLst>
              <a:ext uri="{FF2B5EF4-FFF2-40B4-BE49-F238E27FC236}">
                <a16:creationId xmlns:a16="http://schemas.microsoft.com/office/drawing/2014/main" id="{39A0F825-E500-47ED-AACD-9C37FCAACA03}"/>
              </a:ext>
            </a:extLst>
          </p:cNvPr>
          <p:cNvSpPr/>
          <p:nvPr/>
        </p:nvSpPr>
        <p:spPr>
          <a:xfrm rot="5400000">
            <a:off x="9158256" y="2915771"/>
            <a:ext cx="2533985" cy="402771"/>
          </a:xfrm>
          <a:prstGeom prst="stripedRightArrow">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84F0DE4F-9137-4BC2-B13F-ACE6D56A191A}"/>
              </a:ext>
            </a:extLst>
          </p:cNvPr>
          <p:cNvSpPr/>
          <p:nvPr/>
        </p:nvSpPr>
        <p:spPr>
          <a:xfrm>
            <a:off x="9706602" y="4509334"/>
            <a:ext cx="1636436" cy="431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能力が低い</a:t>
            </a:r>
          </a:p>
        </p:txBody>
      </p:sp>
      <p:sp>
        <p:nvSpPr>
          <p:cNvPr id="27" name="正方形/長方形 26">
            <a:extLst>
              <a:ext uri="{FF2B5EF4-FFF2-40B4-BE49-F238E27FC236}">
                <a16:creationId xmlns:a16="http://schemas.microsoft.com/office/drawing/2014/main" id="{0DEABE09-A49E-41FA-BA3F-0C635DBC4D44}"/>
              </a:ext>
            </a:extLst>
          </p:cNvPr>
          <p:cNvSpPr/>
          <p:nvPr/>
        </p:nvSpPr>
        <p:spPr>
          <a:xfrm>
            <a:off x="9717364" y="1473588"/>
            <a:ext cx="1415772" cy="431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能力が高い</a:t>
            </a:r>
          </a:p>
        </p:txBody>
      </p:sp>
      <p:sp>
        <p:nvSpPr>
          <p:cNvPr id="29" name="正方形/長方形 28">
            <a:extLst>
              <a:ext uri="{FF2B5EF4-FFF2-40B4-BE49-F238E27FC236}">
                <a16:creationId xmlns:a16="http://schemas.microsoft.com/office/drawing/2014/main" id="{2B91EE3B-9F49-42DB-AE7F-7366805A4862}"/>
              </a:ext>
            </a:extLst>
          </p:cNvPr>
          <p:cNvSpPr/>
          <p:nvPr/>
        </p:nvSpPr>
        <p:spPr>
          <a:xfrm>
            <a:off x="7745184" y="5346755"/>
            <a:ext cx="1981200" cy="4027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a:t>
            </a:r>
          </a:p>
        </p:txBody>
      </p:sp>
      <p:cxnSp>
        <p:nvCxnSpPr>
          <p:cNvPr id="7" name="直線矢印コネクタ 6">
            <a:extLst>
              <a:ext uri="{FF2B5EF4-FFF2-40B4-BE49-F238E27FC236}">
                <a16:creationId xmlns:a16="http://schemas.microsoft.com/office/drawing/2014/main" id="{5E3A2CCA-BD52-46CB-B404-590F5C206F88}"/>
              </a:ext>
            </a:extLst>
          </p:cNvPr>
          <p:cNvCxnSpPr/>
          <p:nvPr/>
        </p:nvCxnSpPr>
        <p:spPr>
          <a:xfrm>
            <a:off x="1455588" y="5534889"/>
            <a:ext cx="618647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6A6C8AE-5AA9-4579-96EC-4C927EA6C41C}"/>
              </a:ext>
            </a:extLst>
          </p:cNvPr>
          <p:cNvCxnSpPr>
            <a:stCxn id="4" idx="2"/>
          </p:cNvCxnSpPr>
          <p:nvPr/>
        </p:nvCxnSpPr>
        <p:spPr>
          <a:xfrm>
            <a:off x="1468840" y="4764433"/>
            <a:ext cx="0" cy="78370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502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500"/>
                            </p:stCondLst>
                            <p:childTnLst>
                              <p:par>
                                <p:cTn id="29" presetID="16" presetClass="entr" presetSubtype="2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childTnLst>
                          </p:cTn>
                        </p:par>
                        <p:par>
                          <p:cTn id="54" fill="hold">
                            <p:stCondLst>
                              <p:cond delay="500"/>
                            </p:stCondLst>
                            <p:childTnLst>
                              <p:par>
                                <p:cTn id="55" presetID="16" presetClass="entr" presetSubtype="21"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par>
                          <p:cTn id="63" fill="hold">
                            <p:stCondLst>
                              <p:cond delay="500"/>
                            </p:stCondLst>
                            <p:childTnLst>
                              <p:par>
                                <p:cTn id="64" presetID="16" presetClass="entr" presetSubtype="2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barn(inVertical)">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arn(inVertical)">
                                      <p:cBhvr>
                                        <p:cTn id="71" dur="500"/>
                                        <p:tgtEl>
                                          <p:spTgt spid="22"/>
                                        </p:tgtEl>
                                      </p:cBhvr>
                                    </p:animEffect>
                                  </p:childTnLst>
                                </p:cTn>
                              </p:par>
                            </p:childTnLst>
                          </p:cTn>
                        </p:par>
                        <p:par>
                          <p:cTn id="72" fill="hold">
                            <p:stCondLst>
                              <p:cond delay="500"/>
                            </p:stCondLst>
                            <p:childTnLst>
                              <p:par>
                                <p:cTn id="73" presetID="16" presetClass="entr" presetSubtype="21"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barn(inVertical)">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arn(inVertical)">
                                      <p:cBhvr>
                                        <p:cTn id="80" dur="500"/>
                                        <p:tgtEl>
                                          <p:spTgt spid="28"/>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arn(inVertical)">
                                      <p:cBhvr>
                                        <p:cTn id="83" dur="500"/>
                                        <p:tgtEl>
                                          <p:spTgt spid="30"/>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barn(inVertical)">
                                      <p:cBhvr>
                                        <p:cTn id="86" dur="500"/>
                                        <p:tgtEl>
                                          <p:spTgt spid="32"/>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arn(inVertical)">
                                      <p:cBhvr>
                                        <p:cTn id="89" dur="500"/>
                                        <p:tgtEl>
                                          <p:spTgt spid="31"/>
                                        </p:tgtEl>
                                      </p:cBhvr>
                                    </p:animEffect>
                                  </p:childTnLst>
                                </p:cTn>
                              </p:par>
                            </p:childTnLst>
                          </p:cTn>
                        </p:par>
                        <p:par>
                          <p:cTn id="90" fill="hold">
                            <p:stCondLst>
                              <p:cond delay="500"/>
                            </p:stCondLst>
                            <p:childTnLst>
                              <p:par>
                                <p:cTn id="91" presetID="22" presetClass="entr" presetSubtype="4"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down)">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barn(inVertical)">
                                      <p:cBhvr>
                                        <p:cTn id="98" dur="500"/>
                                        <p:tgtEl>
                                          <p:spTgt spid="27"/>
                                        </p:tgtEl>
                                      </p:cBhvr>
                                    </p:animEffect>
                                  </p:childTnLst>
                                </p:cTn>
                              </p:par>
                            </p:childTnLst>
                          </p:cTn>
                        </p:par>
                        <p:par>
                          <p:cTn id="99" fill="hold">
                            <p:stCondLst>
                              <p:cond delay="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1000"/>
                            </p:stCondLst>
                            <p:childTnLst>
                              <p:par>
                                <p:cTn id="104" presetID="16" presetClass="entr" presetSubtype="21" fill="hold" grpId="0" nodeType="after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barn(inVertical)">
                                      <p:cBhvr>
                                        <p:cTn id="10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26" grpId="0" animBg="1"/>
      <p:bldP spid="28" grpId="0" animBg="1"/>
      <p:bldP spid="30" grpId="0" animBg="1"/>
      <p:bldP spid="31" grpId="0" animBg="1"/>
      <p:bldP spid="32" grpId="0" animBg="1"/>
      <p:bldP spid="34" grpId="0" animBg="1"/>
      <p:bldP spid="35" grpId="0" animBg="1"/>
      <p:bldP spid="3" grpId="0" animBg="1"/>
      <p:bldP spid="27" grpId="0" animBg="1"/>
      <p:bldP spid="2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BAC262-574A-4384-87C9-98C340F2DE32}"/>
              </a:ext>
            </a:extLst>
          </p:cNvPr>
          <p:cNvSpPr>
            <a:spLocks noGrp="1"/>
          </p:cNvSpPr>
          <p:nvPr>
            <p:ph type="title"/>
          </p:nvPr>
        </p:nvSpPr>
        <p:spPr>
          <a:xfrm>
            <a:off x="838200" y="365127"/>
            <a:ext cx="10515600" cy="955674"/>
          </a:xfrm>
          <a:solidFill>
            <a:schemeClr val="tx1"/>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重大な錯誤・錯誤による第三者　</a:t>
            </a:r>
            <a:r>
              <a:rPr kumimoji="1" lang="en-US" altLang="ja-JP" dirty="0">
                <a:solidFill>
                  <a:schemeClr val="bg1"/>
                </a:solidFill>
                <a:latin typeface="HGPｺﾞｼｯｸE" panose="020B0900000000000000" pitchFamily="50" charset="-128"/>
                <a:ea typeface="HGPｺﾞｼｯｸE" panose="020B0900000000000000" pitchFamily="50" charset="-128"/>
              </a:rPr>
              <a:t>P43</a:t>
            </a:r>
            <a:endParaRPr kumimoji="1" lang="ja-JP" altLang="en-US" dirty="0">
              <a:solidFill>
                <a:schemeClr val="bg1"/>
              </a:solidFill>
              <a:latin typeface="HGPｺﾞｼｯｸE" panose="020B0900000000000000" pitchFamily="50" charset="-128"/>
              <a:ea typeface="HGP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719AEB1D-1E98-4D40-95DC-C325D57A4D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5444" y="3091570"/>
            <a:ext cx="9650186" cy="3067252"/>
          </a:xfrm>
        </p:spPr>
      </p:pic>
      <p:cxnSp>
        <p:nvCxnSpPr>
          <p:cNvPr id="6" name="直線コネクタ 5">
            <a:extLst>
              <a:ext uri="{FF2B5EF4-FFF2-40B4-BE49-F238E27FC236}">
                <a16:creationId xmlns:a16="http://schemas.microsoft.com/office/drawing/2014/main" id="{029A5093-13F6-4DC1-8D1B-A9BAB4D8F1FD}"/>
              </a:ext>
            </a:extLst>
          </p:cNvPr>
          <p:cNvCxnSpPr>
            <a:cxnSpLocks/>
          </p:cNvCxnSpPr>
          <p:nvPr/>
        </p:nvCxnSpPr>
        <p:spPr>
          <a:xfrm>
            <a:off x="4478171" y="3442194"/>
            <a:ext cx="2133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9033297D-4EA1-4874-8985-959C94A811ED}"/>
              </a:ext>
            </a:extLst>
          </p:cNvPr>
          <p:cNvSpPr/>
          <p:nvPr/>
        </p:nvSpPr>
        <p:spPr>
          <a:xfrm>
            <a:off x="1100446" y="1544466"/>
            <a:ext cx="1025335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rPr>
              <a:t>民法第９５条</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意思表示をするときに、表意者の意思と表示が一致していない場合、些細な不一致も含め、全てを取消す事ができるとしたのでは社会が混乱する。</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そこで、錯誤があった場合には、</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法律行為の目的又は取引上の社会通念に照らして</a:t>
            </a: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重要</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なものであるときは、</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取消す事ができるとした</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改正</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cxnSp>
        <p:nvCxnSpPr>
          <p:cNvPr id="7" name="直線コネクタ 6">
            <a:extLst>
              <a:ext uri="{FF2B5EF4-FFF2-40B4-BE49-F238E27FC236}">
                <a16:creationId xmlns:a16="http://schemas.microsoft.com/office/drawing/2014/main" id="{E76FEB12-FD21-4909-B2FC-E0F40F689892}"/>
              </a:ext>
            </a:extLst>
          </p:cNvPr>
          <p:cNvCxnSpPr>
            <a:cxnSpLocks/>
          </p:cNvCxnSpPr>
          <p:nvPr/>
        </p:nvCxnSpPr>
        <p:spPr>
          <a:xfrm>
            <a:off x="5141210" y="2490189"/>
            <a:ext cx="58909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458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CC14D0C3-1267-40B3-AF37-45590C31BF8D}"/>
              </a:ext>
            </a:extLst>
          </p:cNvPr>
          <p:cNvSpPr>
            <a:spLocks noGrp="1" noChangeArrowheads="1"/>
          </p:cNvSpPr>
          <p:nvPr>
            <p:ph type="title"/>
          </p:nvPr>
        </p:nvSpPr>
        <p:spPr>
          <a:xfrm>
            <a:off x="717630" y="365125"/>
            <a:ext cx="10799180" cy="819150"/>
          </a:xfrm>
          <a:solidFill>
            <a:schemeClr val="bg2">
              <a:lumMod val="25000"/>
            </a:schemeClr>
          </a:solidFill>
          <a:ln w="76200">
            <a:solidFill>
              <a:schemeClr val="tx1"/>
            </a:solidFill>
            <a:miter lim="800000"/>
            <a:headEnd/>
            <a:tailEnd/>
          </a:ln>
        </p:spPr>
        <p:txBody>
          <a:bodyPr/>
          <a:lstStyle/>
          <a:p>
            <a:pPr algn="ctr" eaLnBrk="1" hangingPunct="1"/>
            <a:r>
              <a:rPr lang="ja-JP" altLang="en-US" sz="4400" b="1" dirty="0">
                <a:solidFill>
                  <a:schemeClr val="bg1"/>
                </a:solidFill>
                <a:latin typeface="ＭＳ Ｐゴシック" panose="020B0600070205080204" pitchFamily="50" charset="-128"/>
                <a:ea typeface="ＭＳ Ｐゴシック" panose="020B0600070205080204" pitchFamily="50" charset="-128"/>
              </a:rPr>
              <a:t>錯　誤　Ｐ４４</a:t>
            </a:r>
          </a:p>
        </p:txBody>
      </p:sp>
      <p:sp>
        <p:nvSpPr>
          <p:cNvPr id="134147" name="Rectangle 3">
            <a:extLst>
              <a:ext uri="{FF2B5EF4-FFF2-40B4-BE49-F238E27FC236}">
                <a16:creationId xmlns:a16="http://schemas.microsoft.com/office/drawing/2014/main" id="{9E6E9C55-F121-4647-91D4-1C80ED3191A2}"/>
              </a:ext>
            </a:extLst>
          </p:cNvPr>
          <p:cNvSpPr>
            <a:spLocks noGrp="1" noChangeArrowheads="1"/>
          </p:cNvSpPr>
          <p:nvPr>
            <p:ph idx="1"/>
          </p:nvPr>
        </p:nvSpPr>
        <p:spPr/>
        <p:txBody>
          <a:bodyPr rtlCol="0">
            <a:normAutofit lnSpcReduction="10000"/>
          </a:bodyPr>
          <a:lstStyle/>
          <a:p>
            <a:pPr eaLnBrk="1" fontAlgn="auto" hangingPunct="1">
              <a:spcAft>
                <a:spcPts val="0"/>
              </a:spcAft>
              <a:buNone/>
              <a:defRPr/>
            </a:pPr>
            <a:endParaRPr lang="en-US" altLang="ja-JP" sz="28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Ａ　　　　契約　　　　Ｂ善意</a:t>
            </a: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錯誤　　　　　相手</a:t>
            </a: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契　約　　　　　　　　　</a:t>
            </a: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a:t>
            </a:r>
            <a:r>
              <a:rPr lang="ja-JP" altLang="en-US" sz="2800" b="1" dirty="0">
                <a:latin typeface="HGSｺﾞｼｯｸE" panose="020B0900000000000000" pitchFamily="50" charset="-128"/>
                <a:ea typeface="HGSｺﾞｼｯｸE" panose="020B0900000000000000" pitchFamily="50" charset="-128"/>
              </a:rPr>
              <a:t>Ｃ善意</a:t>
            </a:r>
          </a:p>
          <a:p>
            <a:pPr eaLnBrk="1" fontAlgn="auto" hangingPunct="1">
              <a:spcAft>
                <a:spcPts val="0"/>
              </a:spcAft>
              <a:buNone/>
              <a:defRPr/>
            </a:pPr>
            <a:r>
              <a:rPr lang="ja-JP" altLang="en-US" sz="2800" b="1" dirty="0">
                <a:latin typeface="HGSｺﾞｼｯｸE" panose="020B0900000000000000" pitchFamily="50" charset="-128"/>
                <a:ea typeface="HGSｺﾞｼｯｸE" panose="020B0900000000000000" pitchFamily="50" charset="-128"/>
              </a:rPr>
              <a:t>　　　　　　　　　　　　第三者</a:t>
            </a:r>
          </a:p>
          <a:p>
            <a:pPr eaLnBrk="1" fontAlgn="auto" hangingPunct="1">
              <a:spcAft>
                <a:spcPts val="0"/>
              </a:spcAft>
              <a:defRPr/>
            </a:pPr>
            <a:endParaRPr lang="en-US" altLang="ja-JP" sz="2800" dirty="0"/>
          </a:p>
        </p:txBody>
      </p:sp>
      <p:sp>
        <p:nvSpPr>
          <p:cNvPr id="113668" name="WordArt 4">
            <a:extLst>
              <a:ext uri="{FF2B5EF4-FFF2-40B4-BE49-F238E27FC236}">
                <a16:creationId xmlns:a16="http://schemas.microsoft.com/office/drawing/2014/main" id="{7D009595-3939-4DD8-B0D3-EC76F9A26904}"/>
              </a:ext>
            </a:extLst>
          </p:cNvPr>
          <p:cNvSpPr>
            <a:spLocks noChangeArrowheads="1" noChangeShapeType="1" noTextEdit="1"/>
          </p:cNvSpPr>
          <p:nvPr/>
        </p:nvSpPr>
        <p:spPr bwMode="auto">
          <a:xfrm>
            <a:off x="519112" y="2772902"/>
            <a:ext cx="1828800" cy="457200"/>
          </a:xfrm>
          <a:prstGeom prst="rect">
            <a:avLst/>
          </a:prstGeom>
          <a:solidFill>
            <a:srgbClr val="FFFF00"/>
          </a:solidFill>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0" cap="none" spc="0" normalizeH="0" baseline="0" noProof="0" dirty="0">
                <a:ln w="9525">
                  <a:solidFill>
                    <a:srgbClr val="000000"/>
                  </a:solidFill>
                  <a:round/>
                  <a:headEnd/>
                  <a:tailEnd/>
                </a:ln>
                <a:solidFill>
                  <a:srgbClr val="FF0000"/>
                </a:solidFill>
                <a:effectLst/>
                <a:uLnTx/>
                <a:uFillTx/>
                <a:latin typeface="ＭＳ Ｐゴシック" panose="020B0600070205080204" pitchFamily="50" charset="-128"/>
                <a:ea typeface="ＭＳ Ｐゴシック" panose="020B0600070205080204" pitchFamily="50" charset="-128"/>
                <a:cs typeface="+mn-cs"/>
              </a:rPr>
              <a:t>重大過失</a:t>
            </a:r>
          </a:p>
        </p:txBody>
      </p:sp>
      <p:sp>
        <p:nvSpPr>
          <p:cNvPr id="53254" name="Line 6">
            <a:extLst>
              <a:ext uri="{FF2B5EF4-FFF2-40B4-BE49-F238E27FC236}">
                <a16:creationId xmlns:a16="http://schemas.microsoft.com/office/drawing/2014/main" id="{1D5B077D-33BA-4C47-813A-2E9E21788FD9}"/>
              </a:ext>
            </a:extLst>
          </p:cNvPr>
          <p:cNvSpPr>
            <a:spLocks noChangeShapeType="1"/>
          </p:cNvSpPr>
          <p:nvPr/>
        </p:nvSpPr>
        <p:spPr bwMode="auto">
          <a:xfrm flipV="1">
            <a:off x="2289440" y="2582088"/>
            <a:ext cx="2946866" cy="1272279"/>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4151" name="Line 7">
            <a:extLst>
              <a:ext uri="{FF2B5EF4-FFF2-40B4-BE49-F238E27FC236}">
                <a16:creationId xmlns:a16="http://schemas.microsoft.com/office/drawing/2014/main" id="{02ADE161-1A01-4C85-A1FC-EA02BDD79F16}"/>
              </a:ext>
            </a:extLst>
          </p:cNvPr>
          <p:cNvSpPr>
            <a:spLocks noChangeShapeType="1"/>
          </p:cNvSpPr>
          <p:nvPr/>
        </p:nvSpPr>
        <p:spPr bwMode="auto">
          <a:xfrm>
            <a:off x="2289439" y="4038729"/>
            <a:ext cx="2946867" cy="10668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3672" name="Line 8">
            <a:extLst>
              <a:ext uri="{FF2B5EF4-FFF2-40B4-BE49-F238E27FC236}">
                <a16:creationId xmlns:a16="http://schemas.microsoft.com/office/drawing/2014/main" id="{812D38E4-4EEC-43A5-8691-3C509B7FA409}"/>
              </a:ext>
            </a:extLst>
          </p:cNvPr>
          <p:cNvSpPr>
            <a:spLocks noChangeShapeType="1"/>
          </p:cNvSpPr>
          <p:nvPr/>
        </p:nvSpPr>
        <p:spPr bwMode="auto">
          <a:xfrm>
            <a:off x="1879600" y="2413563"/>
            <a:ext cx="936625"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3673" name="Line 9">
            <a:extLst>
              <a:ext uri="{FF2B5EF4-FFF2-40B4-BE49-F238E27FC236}">
                <a16:creationId xmlns:a16="http://schemas.microsoft.com/office/drawing/2014/main" id="{9A908820-6123-4DD5-9C40-8B48D4397AFC}"/>
              </a:ext>
            </a:extLst>
          </p:cNvPr>
          <p:cNvSpPr>
            <a:spLocks noChangeShapeType="1"/>
          </p:cNvSpPr>
          <p:nvPr/>
        </p:nvSpPr>
        <p:spPr bwMode="auto">
          <a:xfrm>
            <a:off x="3965194" y="2428875"/>
            <a:ext cx="122396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4154" name="Line 10">
            <a:extLst>
              <a:ext uri="{FF2B5EF4-FFF2-40B4-BE49-F238E27FC236}">
                <a16:creationId xmlns:a16="http://schemas.microsoft.com/office/drawing/2014/main" id="{195EE66A-AF6D-4E64-B86B-21567E6C7073}"/>
              </a:ext>
            </a:extLst>
          </p:cNvPr>
          <p:cNvSpPr>
            <a:spLocks noChangeShapeType="1"/>
          </p:cNvSpPr>
          <p:nvPr/>
        </p:nvSpPr>
        <p:spPr bwMode="auto">
          <a:xfrm>
            <a:off x="5409497" y="2747242"/>
            <a:ext cx="0" cy="21304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18ACEC99-B71B-42B7-BC48-21C12EFB21AA}"/>
              </a:ext>
            </a:extLst>
          </p:cNvPr>
          <p:cNvSpPr/>
          <p:nvPr/>
        </p:nvSpPr>
        <p:spPr>
          <a:xfrm>
            <a:off x="7569842" y="3230102"/>
            <a:ext cx="3472403" cy="2677656"/>
          </a:xfrm>
          <a:prstGeom prst="rect">
            <a:avLst/>
          </a:prstGeom>
          <a:solidFill>
            <a:srgbClr val="FFFF00"/>
          </a:solid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B </a:t>
            </a:r>
            <a:r>
              <a:rPr kumimoji="1" lang="ja-JP" altLang="en-US" sz="2800" b="1" i="0" u="none" strike="noStrike" kern="1200" cap="all" spc="0" normalizeH="0" baseline="0" noProof="0" dirty="0" err="1">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a:t>
            </a:r>
            <a:r>
              <a:rPr kumimoji="1" lang="en-US" altLang="ja-JP"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C</a:t>
            </a:r>
            <a:endParaRPr kumimoji="1" lang="ja-JP" altLang="en-US"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❶悪意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❷重大な過失によって知らなかった時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❸</a:t>
            </a:r>
            <a:r>
              <a:rPr kumimoji="1" lang="en-US" altLang="ja-JP"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B</a:t>
            </a:r>
            <a:r>
              <a:rPr kumimoji="1" lang="ja-JP" altLang="en-US" sz="2800" b="1" i="0" u="none" strike="noStrike" kern="1200" cap="all" spc="0" normalizeH="0" baseline="0" noProof="0" dirty="0" err="1">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a:t>
            </a:r>
            <a:r>
              <a:rPr kumimoji="1" lang="en-US" altLang="ja-JP"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C=A</a:t>
            </a:r>
            <a:r>
              <a:rPr kumimoji="1" lang="ja-JP" altLang="en-US"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と同じ錯誤</a:t>
            </a:r>
          </a:p>
        </p:txBody>
      </p:sp>
      <p:sp>
        <p:nvSpPr>
          <p:cNvPr id="3" name="四角形: 角を丸くする 2">
            <a:extLst>
              <a:ext uri="{FF2B5EF4-FFF2-40B4-BE49-F238E27FC236}">
                <a16:creationId xmlns:a16="http://schemas.microsoft.com/office/drawing/2014/main" id="{18B466D3-0ED2-4463-95A4-267E350DA97F}"/>
              </a:ext>
            </a:extLst>
          </p:cNvPr>
          <p:cNvSpPr/>
          <p:nvPr/>
        </p:nvSpPr>
        <p:spPr>
          <a:xfrm>
            <a:off x="870214" y="3429000"/>
            <a:ext cx="1387211"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取消できない</a:t>
            </a:r>
          </a:p>
        </p:txBody>
      </p:sp>
      <p:sp>
        <p:nvSpPr>
          <p:cNvPr id="4" name="正方形/長方形 3">
            <a:extLst>
              <a:ext uri="{FF2B5EF4-FFF2-40B4-BE49-F238E27FC236}">
                <a16:creationId xmlns:a16="http://schemas.microsoft.com/office/drawing/2014/main" id="{DDA91B2D-5A8B-445C-8321-BF28784B7E86}"/>
              </a:ext>
            </a:extLst>
          </p:cNvPr>
          <p:cNvSpPr/>
          <p:nvPr/>
        </p:nvSpPr>
        <p:spPr>
          <a:xfrm>
            <a:off x="7569843" y="1825625"/>
            <a:ext cx="3472404" cy="128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A</a:t>
            </a:r>
            <a:r>
              <a:rPr kumimoji="1" lang="ja-JP" altLang="en-US" sz="3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が取消することが出来る場合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3254"/>
                                        </p:tgtEl>
                                        <p:attrNameLst>
                                          <p:attrName>style.visibility</p:attrName>
                                        </p:attrNameLst>
                                      </p:cBhvr>
                                      <p:to>
                                        <p:strVal val="visible"/>
                                      </p:to>
                                    </p:set>
                                    <p:animEffect transition="in" filter="wipe(down)">
                                      <p:cBhvr>
                                        <p:cTn id="10" dur="500"/>
                                        <p:tgtEl>
                                          <p:spTgt spid="532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34154"/>
                                        </p:tgtEl>
                                        <p:attrNameLst>
                                          <p:attrName>style.visibility</p:attrName>
                                        </p:attrNameLst>
                                      </p:cBhvr>
                                      <p:to>
                                        <p:strVal val="visible"/>
                                      </p:to>
                                    </p:set>
                                    <p:anim calcmode="lin" valueType="num">
                                      <p:cBhvr additive="base">
                                        <p:cTn id="15" dur="500" fill="hold"/>
                                        <p:tgtEl>
                                          <p:spTgt spid="134154"/>
                                        </p:tgtEl>
                                        <p:attrNameLst>
                                          <p:attrName>ppt_x</p:attrName>
                                        </p:attrNameLst>
                                      </p:cBhvr>
                                      <p:tavLst>
                                        <p:tav tm="0">
                                          <p:val>
                                            <p:strVal val="#ppt_x"/>
                                          </p:val>
                                        </p:tav>
                                        <p:tav tm="100000">
                                          <p:val>
                                            <p:strVal val="#ppt_x"/>
                                          </p:val>
                                        </p:tav>
                                      </p:tavLst>
                                    </p:anim>
                                    <p:anim calcmode="lin" valueType="num">
                                      <p:cBhvr additive="base">
                                        <p:cTn id="16" dur="500" fill="hold"/>
                                        <p:tgtEl>
                                          <p:spTgt spid="134154"/>
                                        </p:tgtEl>
                                        <p:attrNameLst>
                                          <p:attrName>ppt_y</p:attrName>
                                        </p:attrNameLst>
                                      </p:cBhvr>
                                      <p:tavLst>
                                        <p:tav tm="0">
                                          <p:val>
                                            <p:strVal val="1+#ppt_h/2"/>
                                          </p:val>
                                        </p:tav>
                                        <p:tav tm="100000">
                                          <p:val>
                                            <p:strVal val="#ppt_y"/>
                                          </p:val>
                                        </p:tav>
                                      </p:tavLst>
                                    </p:anim>
                                  </p:childTnLst>
                                </p:cTn>
                              </p:par>
                            </p:childTnLst>
                          </p:cTn>
                        </p:par>
                        <p:par>
                          <p:cTn id="17" fill="hold" nodeType="withGroup">
                            <p:stCondLst>
                              <p:cond delay="500"/>
                            </p:stCondLst>
                            <p:childTnLst>
                              <p:par>
                                <p:cTn id="18" presetID="2" presetClass="entr" presetSubtype="4" fill="hold" nodeType="afterEffect">
                                  <p:stCondLst>
                                    <p:cond delay="0"/>
                                  </p:stCondLst>
                                  <p:childTnLst>
                                    <p:set>
                                      <p:cBhvr>
                                        <p:cTn id="19" dur="1" fill="hold">
                                          <p:stCondLst>
                                            <p:cond delay="0"/>
                                          </p:stCondLst>
                                        </p:cTn>
                                        <p:tgtEl>
                                          <p:spTgt spid="134147">
                                            <p:txEl>
                                              <p:pRg st="7" end="7"/>
                                            </p:txEl>
                                          </p:spTgt>
                                        </p:tgtEl>
                                        <p:attrNameLst>
                                          <p:attrName>style.visibility</p:attrName>
                                        </p:attrNameLst>
                                      </p:cBhvr>
                                      <p:to>
                                        <p:strVal val="visible"/>
                                      </p:to>
                                    </p:set>
                                    <p:anim calcmode="lin" valueType="num">
                                      <p:cBhvr additive="base">
                                        <p:cTn id="20" dur="500" fill="hold"/>
                                        <p:tgtEl>
                                          <p:spTgt spid="134147">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4147">
                                            <p:txEl>
                                              <p:pRg st="7" end="7"/>
                                            </p:txEl>
                                          </p:spTgt>
                                        </p:tgtEl>
                                        <p:attrNameLst>
                                          <p:attrName>ppt_y</p:attrName>
                                        </p:attrNameLst>
                                      </p:cBhvr>
                                      <p:tavLst>
                                        <p:tav tm="0">
                                          <p:val>
                                            <p:strVal val="1+#ppt_h/2"/>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134147">
                                            <p:txEl>
                                              <p:pRg st="4" end="4"/>
                                            </p:txEl>
                                          </p:spTgt>
                                        </p:tgtEl>
                                        <p:attrNameLst>
                                          <p:attrName>style.visibility</p:attrName>
                                        </p:attrNameLst>
                                      </p:cBhvr>
                                      <p:to>
                                        <p:strVal val="visible"/>
                                      </p:to>
                                    </p:set>
                                    <p:animEffect transition="in" filter="barn(inVertical)">
                                      <p:cBhvr>
                                        <p:cTn id="24" dur="500"/>
                                        <p:tgtEl>
                                          <p:spTgt spid="134147">
                                            <p:txEl>
                                              <p:pRg st="4" end="4"/>
                                            </p:txEl>
                                          </p:spTgt>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134147">
                                            <p:txEl>
                                              <p:pRg st="8" end="8"/>
                                            </p:txEl>
                                          </p:spTgt>
                                        </p:tgtEl>
                                        <p:attrNameLst>
                                          <p:attrName>style.visibility</p:attrName>
                                        </p:attrNameLst>
                                      </p:cBhvr>
                                      <p:to>
                                        <p:strVal val="visible"/>
                                      </p:to>
                                    </p:set>
                                    <p:anim calcmode="lin" valueType="num">
                                      <p:cBhvr additive="base">
                                        <p:cTn id="28" dur="500" fill="hold"/>
                                        <p:tgtEl>
                                          <p:spTgt spid="134147">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41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134151"/>
                                        </p:tgtEl>
                                        <p:attrNameLst>
                                          <p:attrName>style.visibility</p:attrName>
                                        </p:attrNameLst>
                                      </p:cBhvr>
                                      <p:to>
                                        <p:strVal val="visible"/>
                                      </p:to>
                                    </p:set>
                                    <p:animEffect transition="in" filter="barn(inVertical)">
                                      <p:cBhvr>
                                        <p:cTn id="34" dur="500"/>
                                        <p:tgtEl>
                                          <p:spTgt spid="1341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CBF0998-5764-410A-8A67-72DBF44C3237}"/>
              </a:ext>
            </a:extLst>
          </p:cNvPr>
          <p:cNvSpPr>
            <a:spLocks noGrp="1" noChangeArrowheads="1"/>
          </p:cNvSpPr>
          <p:nvPr>
            <p:ph type="title"/>
          </p:nvPr>
        </p:nvSpPr>
        <p:spPr>
          <a:xfrm>
            <a:off x="838199" y="365125"/>
            <a:ext cx="10515599" cy="909638"/>
          </a:xfrm>
          <a:solidFill>
            <a:schemeClr val="bg2">
              <a:lumMod val="10000"/>
            </a:schemeClr>
          </a:solidFill>
          <a:ln w="76200">
            <a:solidFill>
              <a:schemeClr val="tx1"/>
            </a:solidFill>
            <a:miter lim="800000"/>
            <a:headEnd/>
            <a:tailEnd/>
          </a:ln>
        </p:spPr>
        <p:txBody>
          <a:bodyPr/>
          <a:lstStyle/>
          <a:p>
            <a:pPr algn="ctr" eaLnBrk="1" hangingPunct="1"/>
            <a:r>
              <a:rPr lang="ja-JP" altLang="en-US" sz="3200" b="1" dirty="0">
                <a:solidFill>
                  <a:schemeClr val="bg1"/>
                </a:solidFill>
                <a:latin typeface="ＭＳ Ｐゴシック" panose="020B0600070205080204" pitchFamily="50" charset="-128"/>
                <a:ea typeface="ＭＳ Ｐゴシック" panose="020B0600070205080204" pitchFamily="50" charset="-128"/>
              </a:rPr>
              <a:t>錯　誤　相手が取消ができる場合の例　Ｐ４４</a:t>
            </a:r>
          </a:p>
        </p:txBody>
      </p:sp>
      <p:sp>
        <p:nvSpPr>
          <p:cNvPr id="136195" name="Rectangle 3">
            <a:extLst>
              <a:ext uri="{FF2B5EF4-FFF2-40B4-BE49-F238E27FC236}">
                <a16:creationId xmlns:a16="http://schemas.microsoft.com/office/drawing/2014/main" id="{C2475C17-0E81-41EC-8BAE-72DF6806F9CE}"/>
              </a:ext>
            </a:extLst>
          </p:cNvPr>
          <p:cNvSpPr>
            <a:spLocks noGrp="1" noChangeArrowheads="1"/>
          </p:cNvSpPr>
          <p:nvPr>
            <p:ph idx="1"/>
          </p:nvPr>
        </p:nvSpPr>
        <p:spPr/>
        <p:txBody>
          <a:bodyPr rtlCol="0">
            <a:normAutofit fontScale="92500" lnSpcReduction="10000"/>
          </a:bodyPr>
          <a:lstStyle/>
          <a:p>
            <a:pPr eaLnBrk="1" fontAlgn="auto" hangingPunct="1">
              <a:spcAft>
                <a:spcPts val="0"/>
              </a:spcAft>
              <a:buNone/>
              <a:defRPr/>
            </a:pPr>
            <a:r>
              <a:rPr lang="ja-JP" altLang="en-US" sz="2800" dirty="0"/>
              <a:t>　　</a:t>
            </a:r>
            <a:endParaRPr lang="en-US" altLang="ja-JP" sz="2800" dirty="0"/>
          </a:p>
          <a:p>
            <a:pPr eaLnBrk="1" fontAlgn="auto" hangingPunct="1">
              <a:spcAft>
                <a:spcPts val="0"/>
              </a:spcAft>
              <a:buNone/>
              <a:defRPr/>
            </a:pPr>
            <a:r>
              <a:rPr lang="ja-JP" altLang="en-US" sz="2800" dirty="0"/>
              <a:t>　　　 </a:t>
            </a:r>
            <a:r>
              <a:rPr lang="ja-JP" altLang="en-US" sz="3200" dirty="0">
                <a:latin typeface="HGPｺﾞｼｯｸE" panose="020B0900000000000000" pitchFamily="50" charset="-128"/>
                <a:ea typeface="HGPｺﾞｼｯｸE" panose="020B0900000000000000" pitchFamily="50" charset="-128"/>
              </a:rPr>
              <a:t>Ａ　　　  　 契約　　　　  　 Ｂ　善意</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錯　誤　　　　　　　     　    相 手</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契　約</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Ｃ 善意</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第三者</a:t>
            </a:r>
          </a:p>
          <a:p>
            <a:pPr eaLnBrk="1" fontAlgn="auto" hangingPunct="1">
              <a:spcAft>
                <a:spcPts val="0"/>
              </a:spcAft>
              <a:defRPr/>
            </a:pPr>
            <a:endParaRPr lang="en-US" altLang="ja-JP" sz="2800" dirty="0"/>
          </a:p>
        </p:txBody>
      </p:sp>
      <p:sp>
        <p:nvSpPr>
          <p:cNvPr id="114693" name="Line 5">
            <a:extLst>
              <a:ext uri="{FF2B5EF4-FFF2-40B4-BE49-F238E27FC236}">
                <a16:creationId xmlns:a16="http://schemas.microsoft.com/office/drawing/2014/main" id="{6BC4C96C-DAB5-4F0E-9195-B3F8DB451074}"/>
              </a:ext>
            </a:extLst>
          </p:cNvPr>
          <p:cNvSpPr>
            <a:spLocks noChangeShapeType="1"/>
          </p:cNvSpPr>
          <p:nvPr/>
        </p:nvSpPr>
        <p:spPr bwMode="auto">
          <a:xfrm>
            <a:off x="4646614" y="2469066"/>
            <a:ext cx="122396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6198" name="Line 6">
            <a:extLst>
              <a:ext uri="{FF2B5EF4-FFF2-40B4-BE49-F238E27FC236}">
                <a16:creationId xmlns:a16="http://schemas.microsoft.com/office/drawing/2014/main" id="{E26F882C-985F-415B-8EE3-3E526B7E191C}"/>
              </a:ext>
            </a:extLst>
          </p:cNvPr>
          <p:cNvSpPr>
            <a:spLocks noChangeShapeType="1"/>
          </p:cNvSpPr>
          <p:nvPr/>
        </p:nvSpPr>
        <p:spPr bwMode="auto">
          <a:xfrm flipH="1">
            <a:off x="2955132" y="2969953"/>
            <a:ext cx="2303463"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6199" name="Line 7">
            <a:extLst>
              <a:ext uri="{FF2B5EF4-FFF2-40B4-BE49-F238E27FC236}">
                <a16:creationId xmlns:a16="http://schemas.microsoft.com/office/drawing/2014/main" id="{9B452973-1CA1-4EDF-A9A4-5C6D7B5856C1}"/>
              </a:ext>
            </a:extLst>
          </p:cNvPr>
          <p:cNvSpPr>
            <a:spLocks noChangeShapeType="1"/>
          </p:cNvSpPr>
          <p:nvPr/>
        </p:nvSpPr>
        <p:spPr bwMode="auto">
          <a:xfrm flipH="1" flipV="1">
            <a:off x="2909183" y="3209131"/>
            <a:ext cx="3063987" cy="147861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6200" name="WordArt 8">
            <a:extLst>
              <a:ext uri="{FF2B5EF4-FFF2-40B4-BE49-F238E27FC236}">
                <a16:creationId xmlns:a16="http://schemas.microsoft.com/office/drawing/2014/main" id="{10CF4B14-05AA-4023-8C29-460142405BD6}"/>
              </a:ext>
            </a:extLst>
          </p:cNvPr>
          <p:cNvSpPr>
            <a:spLocks noChangeArrowheads="1" noChangeShapeType="1" noTextEdit="1"/>
          </p:cNvSpPr>
          <p:nvPr/>
        </p:nvSpPr>
        <p:spPr bwMode="auto">
          <a:xfrm>
            <a:off x="7291891" y="3100062"/>
            <a:ext cx="27432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0" cap="none" spc="0" normalizeH="0" baseline="0" noProof="0" dirty="0">
                <a:ln w="9525">
                  <a:solidFill>
                    <a:srgbClr val="000000"/>
                  </a:solidFill>
                  <a:round/>
                  <a:headEnd/>
                  <a:tailEnd/>
                </a:ln>
                <a:solidFill>
                  <a:srgbClr val="FF0000"/>
                </a:solidFill>
                <a:effectLst/>
                <a:uLnTx/>
                <a:uFillTx/>
                <a:latin typeface="ＭＳ Ｐゴシック"/>
                <a:ea typeface="ＭＳ Ｐゴシック"/>
                <a:cs typeface="+mn-cs"/>
              </a:rPr>
              <a:t>取消し</a:t>
            </a:r>
            <a:r>
              <a:rPr kumimoji="1" lang="en-US" altLang="ja-JP" sz="3600" b="0" i="0" u="none" strike="noStrike" kern="10" cap="none" spc="0" normalizeH="0" baseline="0" noProof="0" dirty="0">
                <a:ln w="9525">
                  <a:solidFill>
                    <a:srgbClr val="000000"/>
                  </a:solidFill>
                  <a:round/>
                  <a:headEnd/>
                  <a:tailEnd/>
                </a:ln>
                <a:solidFill>
                  <a:srgbClr val="FF0000"/>
                </a:solidFill>
                <a:effectLst/>
                <a:uLnTx/>
                <a:uFillTx/>
                <a:latin typeface="ＭＳ Ｐゴシック"/>
                <a:ea typeface="ＭＳ Ｐゴシック"/>
                <a:cs typeface="+mn-cs"/>
              </a:rPr>
              <a:t>×</a:t>
            </a:r>
            <a:endParaRPr kumimoji="1" lang="ja-JP" altLang="en-US" sz="3600" b="0" i="0" u="none" strike="noStrike" kern="10" cap="none" spc="0" normalizeH="0" baseline="0" noProof="0" dirty="0">
              <a:ln w="9525">
                <a:solidFill>
                  <a:srgbClr val="000000"/>
                </a:solidFill>
                <a:round/>
                <a:headEnd/>
                <a:tailEnd/>
              </a:ln>
              <a:solidFill>
                <a:srgbClr val="FF0000"/>
              </a:solidFill>
              <a:effectLst/>
              <a:uLnTx/>
              <a:uFillTx/>
              <a:latin typeface="ＭＳ Ｐゴシック"/>
              <a:ea typeface="ＭＳ Ｐゴシック"/>
              <a:cs typeface="+mn-cs"/>
            </a:endParaRPr>
          </a:p>
        </p:txBody>
      </p:sp>
      <p:sp>
        <p:nvSpPr>
          <p:cNvPr id="136201" name="Line 9">
            <a:extLst>
              <a:ext uri="{FF2B5EF4-FFF2-40B4-BE49-F238E27FC236}">
                <a16:creationId xmlns:a16="http://schemas.microsoft.com/office/drawing/2014/main" id="{5182E3B2-F8D8-43B6-A843-4EE2A1306593}"/>
              </a:ext>
            </a:extLst>
          </p:cNvPr>
          <p:cNvSpPr>
            <a:spLocks noChangeShapeType="1"/>
          </p:cNvSpPr>
          <p:nvPr/>
        </p:nvSpPr>
        <p:spPr bwMode="auto">
          <a:xfrm>
            <a:off x="6338586" y="3137694"/>
            <a:ext cx="0" cy="172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3A1EBB3F-F3AB-4C9E-935E-774F66179947}"/>
              </a:ext>
            </a:extLst>
          </p:cNvPr>
          <p:cNvSpPr/>
          <p:nvPr/>
        </p:nvSpPr>
        <p:spPr>
          <a:xfrm>
            <a:off x="838199" y="1410126"/>
            <a:ext cx="2023120" cy="830997"/>
          </a:xfrm>
          <a:prstGeom prst="rect">
            <a:avLst/>
          </a:prstGeom>
          <a:noFill/>
          <a:ln w="76200">
            <a:solidFill>
              <a:srgbClr val="FF0000"/>
            </a:solid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游ゴシック" panose="020F0502020204030204"/>
                <a:ea typeface="游ゴシック" panose="020B0400000000000000" pitchFamily="50" charset="-128"/>
                <a:cs typeface="+mn-cs"/>
              </a:rPr>
              <a:t>錯誤を認め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游ゴシック" panose="020F0502020204030204"/>
                <a:ea typeface="游ゴシック" panose="020B0400000000000000" pitchFamily="50" charset="-128"/>
                <a:cs typeface="+mn-cs"/>
              </a:rPr>
              <a:t>ていた場合</a:t>
            </a:r>
          </a:p>
        </p:txBody>
      </p:sp>
      <p:sp>
        <p:nvSpPr>
          <p:cNvPr id="11" name="WordArt 8">
            <a:extLst>
              <a:ext uri="{FF2B5EF4-FFF2-40B4-BE49-F238E27FC236}">
                <a16:creationId xmlns:a16="http://schemas.microsoft.com/office/drawing/2014/main" id="{4C249267-A5B7-4E56-A8AE-96DE1D063514}"/>
              </a:ext>
            </a:extLst>
          </p:cNvPr>
          <p:cNvSpPr>
            <a:spLocks noChangeArrowheads="1" noChangeShapeType="1" noTextEdit="1"/>
          </p:cNvSpPr>
          <p:nvPr/>
        </p:nvSpPr>
        <p:spPr bwMode="auto">
          <a:xfrm>
            <a:off x="7329488" y="3987800"/>
            <a:ext cx="2743200" cy="457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0" cap="none" spc="0" normalizeH="0" baseline="0" noProof="0">
                <a:ln w="9525">
                  <a:solidFill>
                    <a:srgbClr val="000000"/>
                  </a:solidFill>
                  <a:round/>
                  <a:headEnd/>
                  <a:tailEnd/>
                </a:ln>
                <a:solidFill>
                  <a:srgbClr val="FF0000"/>
                </a:solidFill>
                <a:effectLst/>
                <a:uLnTx/>
                <a:uFillTx/>
                <a:latin typeface="ＭＳ Ｐゴシック" panose="020B0600070205080204" pitchFamily="50" charset="-128"/>
                <a:ea typeface="ＭＳ Ｐゴシック" panose="020B0600070205080204" pitchFamily="50" charset="-128"/>
                <a:cs typeface="+mn-cs"/>
              </a:rPr>
              <a:t>取消し◎</a:t>
            </a:r>
          </a:p>
        </p:txBody>
      </p:sp>
      <p:sp>
        <p:nvSpPr>
          <p:cNvPr id="3" name="吹き出し: 角を丸めた四角形 2">
            <a:extLst>
              <a:ext uri="{FF2B5EF4-FFF2-40B4-BE49-F238E27FC236}">
                <a16:creationId xmlns:a16="http://schemas.microsoft.com/office/drawing/2014/main" id="{52C7C936-BCF8-4926-82F8-AB44667954B9}"/>
              </a:ext>
            </a:extLst>
          </p:cNvPr>
          <p:cNvSpPr/>
          <p:nvPr/>
        </p:nvSpPr>
        <p:spPr>
          <a:xfrm>
            <a:off x="857462" y="3328662"/>
            <a:ext cx="1909823" cy="1161788"/>
          </a:xfrm>
          <a:prstGeom prst="wedgeRoundRectCallout">
            <a:avLst>
              <a:gd name="adj1" fmla="val -8106"/>
              <a:gd name="adj2" fmla="val -7697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取消を主張る</a:t>
            </a:r>
            <a:r>
              <a:rPr kumimoji="1" lang="ja-JP" altLang="en-US" sz="2400" b="0" i="0" u="none" strike="noStrike" kern="1200" cap="none" spc="0" normalizeH="0" baseline="0" noProof="0" dirty="0" err="1">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す</a:t>
            </a: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意思はない</a:t>
            </a:r>
          </a:p>
        </p:txBody>
      </p:sp>
      <p:sp>
        <p:nvSpPr>
          <p:cNvPr id="13" name="Line 5">
            <a:extLst>
              <a:ext uri="{FF2B5EF4-FFF2-40B4-BE49-F238E27FC236}">
                <a16:creationId xmlns:a16="http://schemas.microsoft.com/office/drawing/2014/main" id="{BAA3DFB6-D718-4888-B13A-5E6DB6CB64A7}"/>
              </a:ext>
            </a:extLst>
          </p:cNvPr>
          <p:cNvSpPr>
            <a:spLocks noChangeShapeType="1"/>
          </p:cNvSpPr>
          <p:nvPr/>
        </p:nvSpPr>
        <p:spPr bwMode="auto">
          <a:xfrm>
            <a:off x="2395068" y="2469066"/>
            <a:ext cx="122396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 name="吹き出し: 四角形 3">
            <a:extLst>
              <a:ext uri="{FF2B5EF4-FFF2-40B4-BE49-F238E27FC236}">
                <a16:creationId xmlns:a16="http://schemas.microsoft.com/office/drawing/2014/main" id="{84E29D9D-1F15-45E6-9D8F-0B070AD795AD}"/>
              </a:ext>
            </a:extLst>
          </p:cNvPr>
          <p:cNvSpPr/>
          <p:nvPr/>
        </p:nvSpPr>
        <p:spPr>
          <a:xfrm>
            <a:off x="2767285" y="4710897"/>
            <a:ext cx="1996011" cy="1026223"/>
          </a:xfrm>
          <a:prstGeom prst="wedgeRectCallout">
            <a:avLst>
              <a:gd name="adj1" fmla="val 42375"/>
              <a:gd name="adj2" fmla="val -9653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A</a:t>
            </a: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の債権を保全するため</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6195">
                                            <p:txEl>
                                              <p:pRg st="3" end="3"/>
                                            </p:txEl>
                                          </p:spTgt>
                                        </p:tgtEl>
                                        <p:attrNameLst>
                                          <p:attrName>style.visibility</p:attrName>
                                        </p:attrNameLst>
                                      </p:cBhvr>
                                      <p:to>
                                        <p:strVal val="visible"/>
                                      </p:to>
                                    </p:set>
                                    <p:animEffect transition="in" filter="wipe(down)">
                                      <p:cBhvr>
                                        <p:cTn id="7" dur="500"/>
                                        <p:tgtEl>
                                          <p:spTgt spid="13619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6198"/>
                                        </p:tgtEl>
                                        <p:attrNameLst>
                                          <p:attrName>style.visibility</p:attrName>
                                        </p:attrNameLst>
                                      </p:cBhvr>
                                      <p:to>
                                        <p:strVal val="visible"/>
                                      </p:to>
                                    </p:set>
                                    <p:animEffect transition="in" filter="checkerboard(across)">
                                      <p:cBhvr>
                                        <p:cTn id="12" dur="500"/>
                                        <p:tgtEl>
                                          <p:spTgt spid="136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36200"/>
                                        </p:tgtEl>
                                        <p:attrNameLst>
                                          <p:attrName>style.visibility</p:attrName>
                                        </p:attrNameLst>
                                      </p:cBhvr>
                                      <p:to>
                                        <p:strVal val="visible"/>
                                      </p:to>
                                    </p:set>
                                    <p:animEffect transition="in" filter="barn(inVertical)">
                                      <p:cBhvr>
                                        <p:cTn id="17" dur="500"/>
                                        <p:tgtEl>
                                          <p:spTgt spid="1362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36201"/>
                                        </p:tgtEl>
                                        <p:attrNameLst>
                                          <p:attrName>style.visibility</p:attrName>
                                        </p:attrNameLst>
                                      </p:cBhvr>
                                      <p:to>
                                        <p:strVal val="visible"/>
                                      </p:to>
                                    </p:set>
                                    <p:animEffect transition="in" filter="checkerboard(across)">
                                      <p:cBhvr>
                                        <p:cTn id="22" dur="500"/>
                                        <p:tgtEl>
                                          <p:spTgt spid="136201"/>
                                        </p:tgtEl>
                                      </p:cBhvr>
                                    </p:animEffect>
                                  </p:childTnLst>
                                </p:cTn>
                              </p:par>
                            </p:childTnLst>
                          </p:cTn>
                        </p:par>
                        <p:par>
                          <p:cTn id="23" fill="hold" nodeType="afterGroup">
                            <p:stCondLst>
                              <p:cond delay="500"/>
                            </p:stCondLst>
                            <p:childTnLst>
                              <p:par>
                                <p:cTn id="24" presetID="2" presetClass="entr" presetSubtype="4" fill="hold" nodeType="afterEffect">
                                  <p:stCondLst>
                                    <p:cond delay="0"/>
                                  </p:stCondLst>
                                  <p:childTnLst>
                                    <p:set>
                                      <p:cBhvr>
                                        <p:cTn id="25" dur="1" fill="hold">
                                          <p:stCondLst>
                                            <p:cond delay="0"/>
                                          </p:stCondLst>
                                        </p:cTn>
                                        <p:tgtEl>
                                          <p:spTgt spid="136195">
                                            <p:txEl>
                                              <p:pRg st="4" end="4"/>
                                            </p:txEl>
                                          </p:spTgt>
                                        </p:tgtEl>
                                        <p:attrNameLst>
                                          <p:attrName>style.visibility</p:attrName>
                                        </p:attrNameLst>
                                      </p:cBhvr>
                                      <p:to>
                                        <p:strVal val="visible"/>
                                      </p:to>
                                    </p:set>
                                    <p:anim calcmode="lin" valueType="num">
                                      <p:cBhvr additive="base">
                                        <p:cTn id="26" dur="500" fill="hold"/>
                                        <p:tgtEl>
                                          <p:spTgt spid="13619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6195">
                                            <p:txEl>
                                              <p:pRg st="4" end="4"/>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000"/>
                            </p:stCondLst>
                            <p:childTnLst>
                              <p:par>
                                <p:cTn id="29" presetID="5" presetClass="entr" presetSubtype="10" fill="hold" nodeType="afterEffect">
                                  <p:stCondLst>
                                    <p:cond delay="0"/>
                                  </p:stCondLst>
                                  <p:childTnLst>
                                    <p:set>
                                      <p:cBhvr>
                                        <p:cTn id="30" dur="1" fill="hold">
                                          <p:stCondLst>
                                            <p:cond delay="0"/>
                                          </p:stCondLst>
                                        </p:cTn>
                                        <p:tgtEl>
                                          <p:spTgt spid="136195">
                                            <p:txEl>
                                              <p:pRg st="7" end="7"/>
                                            </p:txEl>
                                          </p:spTgt>
                                        </p:tgtEl>
                                        <p:attrNameLst>
                                          <p:attrName>style.visibility</p:attrName>
                                        </p:attrNameLst>
                                      </p:cBhvr>
                                      <p:to>
                                        <p:strVal val="visible"/>
                                      </p:to>
                                    </p:set>
                                    <p:animEffect transition="in" filter="checkerboard(across)">
                                      <p:cBhvr>
                                        <p:cTn id="31" dur="500"/>
                                        <p:tgtEl>
                                          <p:spTgt spid="136195">
                                            <p:txEl>
                                              <p:pRg st="7" end="7"/>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136195">
                                            <p:txEl>
                                              <p:pRg st="8" end="8"/>
                                            </p:txEl>
                                          </p:spTgt>
                                        </p:tgtEl>
                                        <p:attrNameLst>
                                          <p:attrName>style.visibility</p:attrName>
                                        </p:attrNameLst>
                                      </p:cBhvr>
                                      <p:to>
                                        <p:strVal val="visible"/>
                                      </p:to>
                                    </p:set>
                                    <p:animEffect transition="in" filter="checkerboard(across)">
                                      <p:cBhvr>
                                        <p:cTn id="34" dur="500"/>
                                        <p:tgtEl>
                                          <p:spTgt spid="136195">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36199"/>
                                        </p:tgtEl>
                                        <p:attrNameLst>
                                          <p:attrName>style.visibility</p:attrName>
                                        </p:attrNameLst>
                                      </p:cBhvr>
                                      <p:to>
                                        <p:strVal val="visible"/>
                                      </p:to>
                                    </p:set>
                                    <p:animEffect transition="in" filter="wipe(down)">
                                      <p:cBhvr>
                                        <p:cTn id="39" dur="500"/>
                                        <p:tgtEl>
                                          <p:spTgt spid="1361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D4EC79-2FEE-4EF8-BD12-AA060256A763}"/>
              </a:ext>
            </a:extLst>
          </p:cNvPr>
          <p:cNvSpPr>
            <a:spLocks noGrp="1"/>
          </p:cNvSpPr>
          <p:nvPr>
            <p:ph type="title"/>
          </p:nvPr>
        </p:nvSpPr>
        <p:spPr>
          <a:xfrm>
            <a:off x="838200" y="365127"/>
            <a:ext cx="10515600" cy="933096"/>
          </a:xfrm>
          <a:solidFill>
            <a:schemeClr val="tx1"/>
          </a:solidFill>
        </p:spPr>
        <p:txBody>
          <a:bodyPr/>
          <a:lstStyle/>
          <a:p>
            <a:pPr algn="ctr"/>
            <a:r>
              <a:rPr lang="ja-JP" altLang="en-US" dirty="0">
                <a:solidFill>
                  <a:schemeClr val="bg1"/>
                </a:solidFill>
                <a:latin typeface="HGPｺﾞｼｯｸE" panose="020B0900000000000000" pitchFamily="50" charset="-128"/>
                <a:ea typeface="HGPｺﾞｼｯｸE" panose="020B0900000000000000" pitchFamily="50" charset="-128"/>
              </a:rPr>
              <a:t>錯誤の種類　</a:t>
            </a:r>
            <a:r>
              <a:rPr lang="en-US" altLang="ja-JP" dirty="0">
                <a:solidFill>
                  <a:schemeClr val="bg1"/>
                </a:solidFill>
                <a:latin typeface="HGPｺﾞｼｯｸE" panose="020B0900000000000000" pitchFamily="50" charset="-128"/>
                <a:ea typeface="HGPｺﾞｼｯｸE" panose="020B0900000000000000" pitchFamily="50" charset="-128"/>
              </a:rPr>
              <a:t>P44</a:t>
            </a:r>
            <a:endParaRPr kumimoji="1" lang="ja-JP" altLang="en-US" dirty="0">
              <a:solidFill>
                <a:schemeClr val="bg1"/>
              </a:solidFill>
              <a:latin typeface="HGPｺﾞｼｯｸE" panose="020B0900000000000000" pitchFamily="50" charset="-128"/>
              <a:ea typeface="HGP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6043F82A-03C6-46D2-B73A-88354C035F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0103" y="1562052"/>
            <a:ext cx="9231793" cy="3269593"/>
          </a:xfrm>
        </p:spPr>
      </p:pic>
    </p:spTree>
    <p:extLst>
      <p:ext uri="{BB962C8B-B14F-4D97-AF65-F5344CB8AC3E}">
        <p14:creationId xmlns:p14="http://schemas.microsoft.com/office/powerpoint/2010/main" val="1358778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D27E2-3847-4F73-93C6-C4DC005AC084}"/>
              </a:ext>
            </a:extLst>
          </p:cNvPr>
          <p:cNvSpPr>
            <a:spLocks noGrp="1"/>
          </p:cNvSpPr>
          <p:nvPr>
            <p:ph type="title"/>
          </p:nvPr>
        </p:nvSpPr>
        <p:spPr>
          <a:xfrm>
            <a:off x="838200" y="365127"/>
            <a:ext cx="10515600" cy="1321602"/>
          </a:xfrm>
        </p:spPr>
        <p:txBody>
          <a:bodyPr/>
          <a:lstStyle/>
          <a:p>
            <a:r>
              <a:rPr kumimoji="1" lang="ja-JP" altLang="en-US" dirty="0">
                <a:latin typeface="HGPｺﾞｼｯｸE" panose="020B0900000000000000" pitchFamily="50" charset="-128"/>
                <a:ea typeface="HGPｺﾞｼｯｸE" panose="020B0900000000000000" pitchFamily="50" charset="-128"/>
              </a:rPr>
              <a:t> </a:t>
            </a:r>
            <a:r>
              <a:rPr kumimoji="1" lang="ja-JP" altLang="en-US" dirty="0">
                <a:latin typeface="ＭＳ Ｐゴシック" panose="020B0600070205080204" pitchFamily="50" charset="-128"/>
                <a:ea typeface="ＭＳ Ｐゴシック" panose="020B0600070205080204" pitchFamily="50" charset="-128"/>
              </a:rPr>
              <a:t>動機の錯誤　Ｐ４５ </a:t>
            </a:r>
          </a:p>
        </p:txBody>
      </p:sp>
      <p:sp>
        <p:nvSpPr>
          <p:cNvPr id="3" name="コンテンツ プレースホルダー 2">
            <a:extLst>
              <a:ext uri="{FF2B5EF4-FFF2-40B4-BE49-F238E27FC236}">
                <a16:creationId xmlns:a16="http://schemas.microsoft.com/office/drawing/2014/main" id="{8283A79E-80B9-4798-8ADC-D7E7EAD14D31}"/>
              </a:ext>
            </a:extLst>
          </p:cNvPr>
          <p:cNvSpPr>
            <a:spLocks noGrp="1"/>
          </p:cNvSpPr>
          <p:nvPr>
            <p:ph idx="1"/>
          </p:nvPr>
        </p:nvSpPr>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kumimoji="1" lang="ja-JP" altLang="en-US" dirty="0"/>
              <a:t>　　　　　　　　　　　　　　　　　　　　　　</a:t>
            </a:r>
            <a:r>
              <a:rPr kumimoji="1" lang="en-US" altLang="ja-JP" dirty="0">
                <a:latin typeface="HGPｺﾞｼｯｸE" panose="020B0900000000000000" pitchFamily="50" charset="-128"/>
                <a:ea typeface="HGPｺﾞｼｯｸE" panose="020B0900000000000000" pitchFamily="50" charset="-128"/>
              </a:rPr>
              <a:t>D</a:t>
            </a:r>
            <a:r>
              <a:rPr kumimoji="1" lang="ja-JP" altLang="en-US" dirty="0">
                <a:latin typeface="HGPｺﾞｼｯｸE" panose="020B0900000000000000" pitchFamily="50" charset="-128"/>
                <a:ea typeface="HGPｺﾞｼｯｸE" panose="020B0900000000000000" pitchFamily="50" charset="-128"/>
              </a:rPr>
              <a:t>不動産会社</a:t>
            </a:r>
          </a:p>
          <a:p>
            <a:pPr marL="0" indent="0">
              <a:buNone/>
            </a:pPr>
            <a:r>
              <a:rPr lang="ja-JP" altLang="en-US" dirty="0">
                <a:latin typeface="HGPｺﾞｼｯｸE" panose="020B0900000000000000" pitchFamily="50" charset="-128"/>
                <a:ea typeface="HGPｺﾞｼｯｸE" panose="020B0900000000000000" pitchFamily="50" charset="-128"/>
              </a:rPr>
              <a:t>　　　　　　　　　　　　　　　　　　　　　　　　　　　　　　　　　</a:t>
            </a:r>
            <a:r>
              <a:rPr lang="en-US" altLang="ja-JP" dirty="0">
                <a:latin typeface="HGPｺﾞｼｯｸE" panose="020B0900000000000000" pitchFamily="50" charset="-128"/>
                <a:ea typeface="HGPｺﾞｼｯｸE" panose="020B0900000000000000" pitchFamily="50" charset="-128"/>
              </a:rPr>
              <a:t>E</a:t>
            </a:r>
            <a:r>
              <a:rPr lang="ja-JP" altLang="en-US" dirty="0">
                <a:latin typeface="HGPｺﾞｼｯｸE" panose="020B0900000000000000" pitchFamily="50" charset="-128"/>
                <a:ea typeface="HGPｺﾞｼｯｸE" panose="020B0900000000000000" pitchFamily="50" charset="-128"/>
              </a:rPr>
              <a:t>の土地を</a:t>
            </a:r>
          </a:p>
          <a:p>
            <a:pPr marL="0" indent="0">
              <a:buNone/>
            </a:pPr>
            <a:r>
              <a:rPr lang="ja-JP" altLang="en-US" dirty="0">
                <a:latin typeface="HGPｺﾞｼｯｸE" panose="020B0900000000000000" pitchFamily="50" charset="-128"/>
                <a:ea typeface="HGPｺﾞｼｯｸE" panose="020B0900000000000000" pitchFamily="50" charset="-128"/>
              </a:rPr>
              <a:t>　　　　　　　　　　　　　　　　　　　　　　　　　　　　　　　　　</a:t>
            </a:r>
            <a:r>
              <a:rPr lang="en-US" altLang="ja-JP" dirty="0">
                <a:latin typeface="HGPｺﾞｼｯｸE" panose="020B0900000000000000" pitchFamily="50" charset="-128"/>
                <a:ea typeface="HGPｺﾞｼｯｸE" panose="020B0900000000000000" pitchFamily="50" charset="-128"/>
              </a:rPr>
              <a:t>1</a:t>
            </a:r>
            <a:r>
              <a:rPr lang="ja-JP" altLang="en-US" dirty="0">
                <a:latin typeface="HGPｺﾞｼｯｸE" panose="020B0900000000000000" pitchFamily="50" charset="-128"/>
                <a:ea typeface="HGPｺﾞｼｯｸE" panose="020B0900000000000000" pitchFamily="50" charset="-128"/>
              </a:rPr>
              <a:t>億円買取</a:t>
            </a:r>
            <a:endParaRPr kumimoji="1" lang="ja-JP" altLang="en-US" dirty="0">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204B1598-3449-460D-BDF6-81720B645BAA}"/>
              </a:ext>
            </a:extLst>
          </p:cNvPr>
          <p:cNvSpPr/>
          <p:nvPr/>
        </p:nvSpPr>
        <p:spPr>
          <a:xfrm>
            <a:off x="1770926" y="2325338"/>
            <a:ext cx="1412111" cy="5324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A</a:t>
            </a:r>
            <a:r>
              <a:rPr kumimoji="1" lang="ja-JP" altLang="en-US" sz="2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駅</a:t>
            </a:r>
          </a:p>
        </p:txBody>
      </p:sp>
      <p:sp>
        <p:nvSpPr>
          <p:cNvPr id="5" name="正方形/長方形 4">
            <a:extLst>
              <a:ext uri="{FF2B5EF4-FFF2-40B4-BE49-F238E27FC236}">
                <a16:creationId xmlns:a16="http://schemas.microsoft.com/office/drawing/2014/main" id="{AAB2A89B-FE42-45DC-9C22-BE78E73C63F3}"/>
              </a:ext>
            </a:extLst>
          </p:cNvPr>
          <p:cNvSpPr/>
          <p:nvPr/>
        </p:nvSpPr>
        <p:spPr>
          <a:xfrm>
            <a:off x="8439873" y="2325337"/>
            <a:ext cx="1412111" cy="5324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B</a:t>
            </a:r>
            <a:r>
              <a:rPr kumimoji="1" lang="ja-JP" altLang="en-US" sz="2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駅</a:t>
            </a:r>
            <a:endParaRPr kumimoji="1" lang="en-US" altLang="ja-JP" sz="2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0DBD1AF8-5662-4E42-8490-82B7A591C773}"/>
              </a:ext>
            </a:extLst>
          </p:cNvPr>
          <p:cNvSpPr/>
          <p:nvPr/>
        </p:nvSpPr>
        <p:spPr>
          <a:xfrm>
            <a:off x="5150252" y="2325337"/>
            <a:ext cx="1412111" cy="5324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C</a:t>
            </a:r>
            <a:r>
              <a:rPr kumimoji="1" lang="ja-JP" altLang="en-US" sz="2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駅</a:t>
            </a:r>
          </a:p>
        </p:txBody>
      </p:sp>
      <p:cxnSp>
        <p:nvCxnSpPr>
          <p:cNvPr id="10" name="直線コネクタ 9">
            <a:extLst>
              <a:ext uri="{FF2B5EF4-FFF2-40B4-BE49-F238E27FC236}">
                <a16:creationId xmlns:a16="http://schemas.microsoft.com/office/drawing/2014/main" id="{ADC8B3E1-058D-4FEE-A986-23E03BC285D7}"/>
              </a:ext>
            </a:extLst>
          </p:cNvPr>
          <p:cNvCxnSpPr/>
          <p:nvPr/>
        </p:nvCxnSpPr>
        <p:spPr>
          <a:xfrm>
            <a:off x="838200" y="2996669"/>
            <a:ext cx="10319795"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4410519B-E81A-4314-80CE-EACBC99267BB}"/>
              </a:ext>
            </a:extLst>
          </p:cNvPr>
          <p:cNvSpPr/>
          <p:nvPr/>
        </p:nvSpPr>
        <p:spPr>
          <a:xfrm>
            <a:off x="5256111" y="3131606"/>
            <a:ext cx="1306252" cy="8972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E</a:t>
            </a: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の土地</a:t>
            </a:r>
          </a:p>
        </p:txBody>
      </p:sp>
      <p:sp>
        <p:nvSpPr>
          <p:cNvPr id="12" name="吹き出し: 角を丸めた四角形 11">
            <a:extLst>
              <a:ext uri="{FF2B5EF4-FFF2-40B4-BE49-F238E27FC236}">
                <a16:creationId xmlns:a16="http://schemas.microsoft.com/office/drawing/2014/main" id="{12FB0B8A-5CC4-4942-B630-302EABA7EC03}"/>
              </a:ext>
            </a:extLst>
          </p:cNvPr>
          <p:cNvSpPr/>
          <p:nvPr/>
        </p:nvSpPr>
        <p:spPr>
          <a:xfrm>
            <a:off x="5118421" y="4557365"/>
            <a:ext cx="1759352" cy="995391"/>
          </a:xfrm>
          <a:prstGeom prst="wedgeRoundRectCallout">
            <a:avLst>
              <a:gd name="adj1" fmla="val -3070"/>
              <a:gd name="adj2" fmla="val -103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ただの噂</a:t>
            </a:r>
          </a:p>
        </p:txBody>
      </p:sp>
      <p:sp>
        <p:nvSpPr>
          <p:cNvPr id="13" name="正方形/長方形 12">
            <a:extLst>
              <a:ext uri="{FF2B5EF4-FFF2-40B4-BE49-F238E27FC236}">
                <a16:creationId xmlns:a16="http://schemas.microsoft.com/office/drawing/2014/main" id="{F752C418-DE7D-4BB0-9E35-C2416F2662B9}"/>
              </a:ext>
            </a:extLst>
          </p:cNvPr>
          <p:cNvSpPr/>
          <p:nvPr/>
        </p:nvSpPr>
        <p:spPr>
          <a:xfrm>
            <a:off x="838200" y="847483"/>
            <a:ext cx="87775" cy="40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AC03F363-AE1A-410B-A7D8-40CF4446CA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39873" y="3131606"/>
            <a:ext cx="1907618" cy="1246803"/>
          </a:xfrm>
          <a:prstGeom prst="rect">
            <a:avLst/>
          </a:prstGeom>
        </p:spPr>
      </p:pic>
    </p:spTree>
    <p:extLst>
      <p:ext uri="{BB962C8B-B14F-4D97-AF65-F5344CB8AC3E}">
        <p14:creationId xmlns:p14="http://schemas.microsoft.com/office/powerpoint/2010/main" val="825715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a:extLst>
              <a:ext uri="{FF2B5EF4-FFF2-40B4-BE49-F238E27FC236}">
                <a16:creationId xmlns:a16="http://schemas.microsoft.com/office/drawing/2014/main" id="{C6DBF5FD-4E73-4A8B-B2DA-3DD30F0F9376}"/>
              </a:ext>
            </a:extLst>
          </p:cNvPr>
          <p:cNvSpPr>
            <a:spLocks noGrp="1" noChangeArrowheads="1"/>
          </p:cNvSpPr>
          <p:nvPr>
            <p:ph type="title"/>
          </p:nvPr>
        </p:nvSpPr>
        <p:spPr>
          <a:xfrm>
            <a:off x="756213" y="575082"/>
            <a:ext cx="10706582" cy="732857"/>
          </a:xfrm>
          <a:solidFill>
            <a:schemeClr val="tx1">
              <a:lumMod val="95000"/>
              <a:lumOff val="5000"/>
            </a:schemeClr>
          </a:solidFill>
          <a:ln w="76200">
            <a:solidFill>
              <a:schemeClr val="tx1"/>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動機の錯誤　Ｐ４５</a:t>
            </a:r>
          </a:p>
        </p:txBody>
      </p:sp>
      <p:sp>
        <p:nvSpPr>
          <p:cNvPr id="86020" name="Rectangle 3">
            <a:extLst>
              <a:ext uri="{FF2B5EF4-FFF2-40B4-BE49-F238E27FC236}">
                <a16:creationId xmlns:a16="http://schemas.microsoft.com/office/drawing/2014/main" id="{F4D302F4-817A-4444-BDB5-3AF7E72A3FC7}"/>
              </a:ext>
            </a:extLst>
          </p:cNvPr>
          <p:cNvSpPr>
            <a:spLocks noGrp="1" noChangeArrowheads="1"/>
          </p:cNvSpPr>
          <p:nvPr>
            <p:ph idx="1"/>
          </p:nvPr>
        </p:nvSpPr>
        <p:spPr>
          <a:xfrm>
            <a:off x="794795" y="1543620"/>
            <a:ext cx="10602410" cy="4626992"/>
          </a:xfrm>
          <a:ln w="76200">
            <a:noFill/>
            <a:miter lim="800000"/>
            <a:headEnd/>
            <a:tailEnd/>
          </a:ln>
        </p:spPr>
        <p:txBody>
          <a:bodyPr rtlCol="0">
            <a:normAutofit lnSpcReduction="10000"/>
          </a:bodyPr>
          <a:lstStyle/>
          <a:p>
            <a:pPr eaLnBrk="1" fontAlgn="auto" hangingPunct="1">
              <a:spcAft>
                <a:spcPts val="0"/>
              </a:spcAft>
              <a:buNone/>
              <a:defRPr/>
            </a:pPr>
            <a:r>
              <a:rPr lang="ja-JP" altLang="en-US" sz="3200" u="sng" dirty="0">
                <a:latin typeface="HGPｺﾞｼｯｸE" panose="020B0900000000000000" pitchFamily="50" charset="-128"/>
                <a:ea typeface="HGPｺﾞｼｯｸE" panose="020B0900000000000000" pitchFamily="50" charset="-128"/>
              </a:rPr>
              <a:t>効果意思＝表示行為</a:t>
            </a:r>
          </a:p>
          <a:p>
            <a:pPr eaLnBrk="1" fontAlgn="auto" hangingPunct="1">
              <a:spcAft>
                <a:spcPts val="0"/>
              </a:spcAft>
              <a:buNone/>
              <a:defRPr/>
            </a:pPr>
            <a:endParaRPr lang="ja-JP" altLang="en-US" sz="3200" dirty="0">
              <a:latin typeface="HGPｺﾞｼｯｸE" panose="020B0900000000000000" pitchFamily="50" charset="-128"/>
              <a:ea typeface="HGPｺﾞｼｯｸE" panose="020B0900000000000000" pitchFamily="50" charset="-128"/>
            </a:endParaRPr>
          </a:p>
          <a:p>
            <a:pPr eaLnBrk="1" fontAlgn="auto" hangingPunct="1">
              <a:spcAft>
                <a:spcPts val="0"/>
              </a:spcAft>
              <a:buNone/>
              <a:defRPr/>
            </a:pPr>
            <a:r>
              <a:rPr lang="ja-JP" altLang="en-US" sz="3200" u="sng" dirty="0">
                <a:latin typeface="HGPｺﾞｼｯｸE" panose="020B0900000000000000" pitchFamily="50" charset="-128"/>
                <a:ea typeface="HGPｺﾞｼｯｸE" panose="020B0900000000000000" pitchFamily="50" charset="-128"/>
              </a:rPr>
              <a:t>原則＝錯誤には成らない</a:t>
            </a:r>
            <a:r>
              <a:rPr lang="ja-JP" altLang="en-US" sz="3200" dirty="0">
                <a:latin typeface="HGPｺﾞｼｯｸE" panose="020B0900000000000000" pitchFamily="50" charset="-128"/>
                <a:ea typeface="HGPｺﾞｼｯｸE" panose="020B0900000000000000" pitchFamily="50" charset="-128"/>
              </a:rPr>
              <a:t>。</a:t>
            </a:r>
          </a:p>
          <a:p>
            <a:pPr eaLnBrk="1" fontAlgn="auto" hangingPunct="1">
              <a:spcAft>
                <a:spcPts val="0"/>
              </a:spcAft>
              <a:buNone/>
              <a:defRPr/>
            </a:pPr>
            <a:endParaRPr lang="ja-JP" altLang="en-US" sz="3200" dirty="0">
              <a:latin typeface="HGPｺﾞｼｯｸE" panose="020B0900000000000000" pitchFamily="50" charset="-128"/>
              <a:ea typeface="HGPｺﾞｼｯｸE" panose="020B0900000000000000" pitchFamily="50" charset="-128"/>
            </a:endParaRP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a:t>
            </a:r>
            <a:r>
              <a:rPr lang="ja-JP" altLang="en-US" sz="3200" dirty="0">
                <a:solidFill>
                  <a:schemeClr val="bg1"/>
                </a:solidFill>
                <a:latin typeface="HGPｺﾞｼｯｸE" panose="020B0900000000000000" pitchFamily="50" charset="-128"/>
                <a:ea typeface="HGPｺﾞｼｯｸE" panose="020B0900000000000000" pitchFamily="50" charset="-128"/>
              </a:rPr>
              <a:t>表意者の救済を考え</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a:t>
            </a:r>
            <a:r>
              <a:rPr lang="ja-JP" altLang="en-US" sz="3200" b="1" dirty="0">
                <a:solidFill>
                  <a:schemeClr val="bg1"/>
                </a:solidFill>
                <a:latin typeface="HGPｺﾞｼｯｸE" panose="020B0900000000000000" pitchFamily="50" charset="-128"/>
                <a:ea typeface="HGPｺﾞｼｯｸE" panose="020B0900000000000000" pitchFamily="50" charset="-128"/>
              </a:rPr>
              <a:t>①その動表示　　　　　　　　　　</a:t>
            </a:r>
            <a:r>
              <a:rPr lang="ja-JP" altLang="en-US" sz="3200" b="1" u="sng" dirty="0">
                <a:solidFill>
                  <a:srgbClr val="FF0000"/>
                </a:solidFill>
                <a:highlight>
                  <a:srgbClr val="FFFF00"/>
                </a:highlight>
                <a:latin typeface="HGPｺﾞｼｯｸE" panose="020B0900000000000000" pitchFamily="50" charset="-128"/>
                <a:ea typeface="HGPｺﾞｼｯｸE" panose="020B0900000000000000" pitchFamily="50" charset="-128"/>
              </a:rPr>
              <a:t>錯誤として</a:t>
            </a:r>
            <a:r>
              <a:rPr lang="ja-JP" altLang="en-US" sz="3200" b="1" u="sng" dirty="0" err="1">
                <a:solidFill>
                  <a:srgbClr val="FF0000"/>
                </a:solidFill>
                <a:highlight>
                  <a:srgbClr val="FFFF00"/>
                </a:highlight>
                <a:latin typeface="HGPｺﾞｼｯｸE" panose="020B0900000000000000" pitchFamily="50" charset="-128"/>
                <a:ea typeface="HGPｺﾞｼｯｸE" panose="020B0900000000000000" pitchFamily="50" charset="-128"/>
              </a:rPr>
              <a:t>見る</a:t>
            </a:r>
            <a:r>
              <a:rPr lang="ja-JP" altLang="en-US" sz="3200" b="1" dirty="0" err="1">
                <a:solidFill>
                  <a:schemeClr val="bg1"/>
                </a:solidFill>
                <a:latin typeface="HGPｺﾞｼｯｸE" panose="020B0900000000000000" pitchFamily="50" charset="-128"/>
                <a:ea typeface="HGPｺﾞｼｯｸE" panose="020B0900000000000000" pitchFamily="50" charset="-128"/>
              </a:rPr>
              <a:t>して</a:t>
            </a:r>
            <a:r>
              <a:rPr lang="ja-JP" altLang="en-US" sz="3200" b="1" dirty="0">
                <a:solidFill>
                  <a:schemeClr val="bg1"/>
                </a:solidFill>
                <a:latin typeface="HGPｺﾞｼｯｸE" panose="020B0900000000000000" pitchFamily="50" charset="-128"/>
                <a:ea typeface="HGPｺﾞｼｯｸE" panose="020B0900000000000000" pitchFamily="50" charset="-128"/>
              </a:rPr>
              <a:t>いた場合</a:t>
            </a:r>
          </a:p>
          <a:p>
            <a:pPr eaLnBrk="1" fontAlgn="auto" hangingPunct="1">
              <a:spcAft>
                <a:spcPts val="0"/>
              </a:spcAft>
              <a:buNone/>
              <a:defRPr/>
            </a:pPr>
            <a:endParaRPr lang="ja-JP" altLang="en-US" sz="3200" dirty="0">
              <a:latin typeface="HGPｺﾞｼｯｸE" panose="020B0900000000000000" pitchFamily="50" charset="-128"/>
              <a:ea typeface="HGPｺﾞｼｯｸE" panose="020B0900000000000000" pitchFamily="50" charset="-128"/>
            </a:endParaRP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a:t>
            </a:r>
          </a:p>
        </p:txBody>
      </p:sp>
      <p:sp>
        <p:nvSpPr>
          <p:cNvPr id="115717" name="AutoShape 5">
            <a:extLst>
              <a:ext uri="{FF2B5EF4-FFF2-40B4-BE49-F238E27FC236}">
                <a16:creationId xmlns:a16="http://schemas.microsoft.com/office/drawing/2014/main" id="{469989E8-C664-41AD-9BBC-F15884A41749}"/>
              </a:ext>
            </a:extLst>
          </p:cNvPr>
          <p:cNvSpPr>
            <a:spLocks noChangeArrowheads="1"/>
          </p:cNvSpPr>
          <p:nvPr/>
        </p:nvSpPr>
        <p:spPr bwMode="auto">
          <a:xfrm>
            <a:off x="2511978" y="2102084"/>
            <a:ext cx="647700" cy="33655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5719" name="AutoShape 7">
            <a:extLst>
              <a:ext uri="{FF2B5EF4-FFF2-40B4-BE49-F238E27FC236}">
                <a16:creationId xmlns:a16="http://schemas.microsoft.com/office/drawing/2014/main" id="{EE6C8E39-DD88-4146-BA52-BF5E20D0B5E3}"/>
              </a:ext>
            </a:extLst>
          </p:cNvPr>
          <p:cNvSpPr>
            <a:spLocks noChangeArrowheads="1"/>
          </p:cNvSpPr>
          <p:nvPr/>
        </p:nvSpPr>
        <p:spPr bwMode="auto">
          <a:xfrm>
            <a:off x="7996398" y="3378981"/>
            <a:ext cx="792162" cy="287337"/>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四角形: 角を丸くする 1">
            <a:extLst>
              <a:ext uri="{FF2B5EF4-FFF2-40B4-BE49-F238E27FC236}">
                <a16:creationId xmlns:a16="http://schemas.microsoft.com/office/drawing/2014/main" id="{EF14E5F8-31B9-4062-87F6-9F11ADC16F41}"/>
              </a:ext>
            </a:extLst>
          </p:cNvPr>
          <p:cNvSpPr/>
          <p:nvPr/>
        </p:nvSpPr>
        <p:spPr>
          <a:xfrm>
            <a:off x="5941671" y="1637931"/>
            <a:ext cx="5455534" cy="1642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表意者の救済を考え</a:t>
            </a:r>
            <a:r>
              <a:rPr kumimoji="1" lang="en-US" altLang="ja-JP"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a:t>
            </a:r>
            <a:endPar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❶　その動機が相手方に表示され場合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❷　黙示的に表示していた場合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719"/>
                                        </p:tgtEl>
                                        <p:attrNameLst>
                                          <p:attrName>style.visibility</p:attrName>
                                        </p:attrNameLst>
                                      </p:cBhvr>
                                      <p:to>
                                        <p:strVal val="visible"/>
                                      </p:to>
                                    </p:set>
                                    <p:animEffect transition="in" filter="wipe(down)">
                                      <p:cBhvr>
                                        <p:cTn id="7" dur="500"/>
                                        <p:tgtEl>
                                          <p:spTgt spid="115719"/>
                                        </p:tgtEl>
                                      </p:cBhvr>
                                    </p:animEffect>
                                  </p:childTnLst>
                                </p:cTn>
                              </p:par>
                              <p:par>
                                <p:cTn id="8" presetID="16" presetClass="entr" presetSubtype="21" fill="hold" nodeType="withEffect">
                                  <p:stCondLst>
                                    <p:cond delay="0"/>
                                  </p:stCondLst>
                                  <p:childTnLst>
                                    <p:set>
                                      <p:cBhvr>
                                        <p:cTn id="9" dur="1" fill="hold">
                                          <p:stCondLst>
                                            <p:cond delay="0"/>
                                          </p:stCondLst>
                                        </p:cTn>
                                        <p:tgtEl>
                                          <p:spTgt spid="86020">
                                            <p:txEl>
                                              <p:pRg st="5" end="5"/>
                                            </p:txEl>
                                          </p:spTgt>
                                        </p:tgtEl>
                                        <p:attrNameLst>
                                          <p:attrName>style.visibility</p:attrName>
                                        </p:attrNameLst>
                                      </p:cBhvr>
                                      <p:to>
                                        <p:strVal val="visible"/>
                                      </p:to>
                                    </p:set>
                                    <p:animEffect transition="in" filter="barn(inVertical)">
                                      <p:cBhvr>
                                        <p:cTn id="10" dur="500"/>
                                        <p:tgtEl>
                                          <p:spTgt spid="860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13B6A-97EE-4D51-992E-722BD492B760}"/>
              </a:ext>
            </a:extLst>
          </p:cNvPr>
          <p:cNvSpPr>
            <a:spLocks noGrp="1"/>
          </p:cNvSpPr>
          <p:nvPr>
            <p:ph type="title"/>
          </p:nvPr>
        </p:nvSpPr>
        <p:spPr/>
        <p:txBody>
          <a:bodyPr/>
          <a:lstStyle/>
          <a:p>
            <a:r>
              <a:rPr lang="ja-JP" altLang="en-US" sz="4000" dirty="0">
                <a:latin typeface="HGPｺﾞｼｯｸE" panose="020B0900000000000000" pitchFamily="50" charset="-128"/>
                <a:ea typeface="HGPｺﾞｼｯｸE" panose="020B0900000000000000" pitchFamily="50" charset="-128"/>
              </a:rPr>
              <a:t>　　</a:t>
            </a:r>
            <a:r>
              <a:rPr kumimoji="1" lang="ja-JP" altLang="en-US" sz="4000" dirty="0">
                <a:latin typeface="HGPｺﾞｼｯｸE" panose="020B0900000000000000" pitchFamily="50" charset="-128"/>
                <a:ea typeface="HGPｺﾞｼｯｸE" panose="020B0900000000000000" pitchFamily="50" charset="-128"/>
              </a:rPr>
              <a:t>詐 欺　Ｐ４６</a:t>
            </a:r>
          </a:p>
        </p:txBody>
      </p:sp>
      <p:sp>
        <p:nvSpPr>
          <p:cNvPr id="3" name="コンテンツ プレースホルダー 2">
            <a:extLst>
              <a:ext uri="{FF2B5EF4-FFF2-40B4-BE49-F238E27FC236}">
                <a16:creationId xmlns:a16="http://schemas.microsoft.com/office/drawing/2014/main" id="{29DA962D-3F4F-42DA-A643-BF2B7E4CAAE2}"/>
              </a:ext>
            </a:extLst>
          </p:cNvPr>
          <p:cNvSpPr>
            <a:spLocks noGrp="1"/>
          </p:cNvSpPr>
          <p:nvPr>
            <p:ph idx="1"/>
          </p:nvPr>
        </p:nvSpPr>
        <p:spPr/>
        <p:txBody>
          <a:bodyPr/>
          <a:lstStyle/>
          <a:p>
            <a:pPr marL="0" indent="0">
              <a:buNone/>
            </a:pPr>
            <a:endParaRPr kumimoji="1" lang="ja-JP" altLang="en-US" sz="2400" dirty="0">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8EAAAA6E-0E50-4EEB-B1A6-BE8DC593C389}"/>
              </a:ext>
            </a:extLst>
          </p:cNvPr>
          <p:cNvSpPr/>
          <p:nvPr/>
        </p:nvSpPr>
        <p:spPr>
          <a:xfrm>
            <a:off x="838200" y="733776"/>
            <a:ext cx="87489" cy="6208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1CE4ED04-CCE7-4EB7-B561-2469549A7A29}"/>
              </a:ext>
            </a:extLst>
          </p:cNvPr>
          <p:cNvCxnSpPr>
            <a:cxnSpLocks/>
          </p:cNvCxnSpPr>
          <p:nvPr/>
        </p:nvCxnSpPr>
        <p:spPr>
          <a:xfrm>
            <a:off x="848078" y="1354665"/>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288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B2A17D09-244E-45E9-9602-ABB1453D4B1A}"/>
              </a:ext>
            </a:extLst>
          </p:cNvPr>
          <p:cNvSpPr>
            <a:spLocks noGrp="1" noChangeArrowheads="1"/>
          </p:cNvSpPr>
          <p:nvPr>
            <p:ph type="title"/>
          </p:nvPr>
        </p:nvSpPr>
        <p:spPr>
          <a:xfrm>
            <a:off x="699910" y="333375"/>
            <a:ext cx="10701867" cy="762000"/>
          </a:xfrm>
          <a:solidFill>
            <a:schemeClr val="tx1"/>
          </a:solidFill>
          <a:ln w="76200">
            <a:solidFill>
              <a:schemeClr val="tx2"/>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詐　欺　Ｐ４６</a:t>
            </a:r>
          </a:p>
        </p:txBody>
      </p:sp>
      <p:sp>
        <p:nvSpPr>
          <p:cNvPr id="30723" name="Rectangle 3">
            <a:extLst>
              <a:ext uri="{FF2B5EF4-FFF2-40B4-BE49-F238E27FC236}">
                <a16:creationId xmlns:a16="http://schemas.microsoft.com/office/drawing/2014/main" id="{599250E7-779E-4CCF-BF40-F96A2227E200}"/>
              </a:ext>
            </a:extLst>
          </p:cNvPr>
          <p:cNvSpPr>
            <a:spLocks noGrp="1" noChangeArrowheads="1"/>
          </p:cNvSpPr>
          <p:nvPr>
            <p:ph idx="1"/>
          </p:nvPr>
        </p:nvSpPr>
        <p:spPr>
          <a:xfrm>
            <a:off x="699910" y="1286934"/>
            <a:ext cx="10701867" cy="4766206"/>
          </a:xfrm>
        </p:spPr>
        <p:txBody>
          <a:bodyPr/>
          <a:lstStyle/>
          <a:p>
            <a:pPr eaLnBrk="1" hangingPunct="1">
              <a:buFontTx/>
              <a:buNone/>
            </a:pPr>
            <a:r>
              <a:rPr lang="ja-JP" altLang="en-US" dirty="0"/>
              <a:t>　　　</a:t>
            </a:r>
            <a:r>
              <a:rPr lang="ja-JP" altLang="en-US" sz="3200" dirty="0">
                <a:latin typeface="HGSｺﾞｼｯｸE" panose="020B0900000000000000" pitchFamily="50" charset="-128"/>
                <a:ea typeface="HGSｺﾞｼｯｸE" panose="020B0900000000000000" pitchFamily="50" charset="-128"/>
              </a:rPr>
              <a:t>Ａ　　   契　約　　Ｂ</a:t>
            </a:r>
            <a:r>
              <a:rPr lang="en-US" altLang="ja-JP" sz="3200" dirty="0">
                <a:latin typeface="HGSｺﾞｼｯｸE" panose="020B0900000000000000" pitchFamily="50" charset="-128"/>
                <a:ea typeface="HGSｺﾞｼｯｸE" panose="020B0900000000000000" pitchFamily="50" charset="-128"/>
              </a:rPr>
              <a:t>(</a:t>
            </a:r>
            <a:r>
              <a:rPr lang="ja-JP" altLang="en-US" sz="3200" dirty="0">
                <a:latin typeface="HGSｺﾞｼｯｸE" panose="020B0900000000000000" pitchFamily="50" charset="-128"/>
                <a:ea typeface="HGSｺﾞｼｯｸE" panose="020B0900000000000000" pitchFamily="50" charset="-128"/>
              </a:rPr>
              <a:t>詐欺師</a:t>
            </a:r>
            <a:r>
              <a:rPr lang="en-US" altLang="ja-JP" sz="3200" dirty="0">
                <a:latin typeface="HGSｺﾞｼｯｸE" panose="020B0900000000000000" pitchFamily="50" charset="-128"/>
                <a:ea typeface="HGSｺﾞｼｯｸE" panose="020B0900000000000000" pitchFamily="50" charset="-128"/>
              </a:rPr>
              <a:t>)</a:t>
            </a: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被害者　　　　　   加害者</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endParaRPr lang="en-US" altLang="ja-JP"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r>
              <a:rPr lang="ja-JP" altLang="en-US" sz="3200" b="1" dirty="0">
                <a:latin typeface="HGSｺﾞｼｯｸE" panose="020B0900000000000000" pitchFamily="50" charset="-128"/>
                <a:ea typeface="HGSｺﾞｼｯｸE" panose="020B0900000000000000" pitchFamily="50" charset="-128"/>
              </a:rPr>
              <a:t>　</a:t>
            </a: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r>
              <a:rPr lang="en-US" altLang="ja-JP" sz="3200" dirty="0">
                <a:latin typeface="HGSｺﾞｼｯｸE" panose="020B0900000000000000" pitchFamily="50" charset="-128"/>
                <a:ea typeface="HGSｺﾞｼｯｸE" panose="020B0900000000000000" pitchFamily="50" charset="-128"/>
              </a:rPr>
              <a:t>                 </a:t>
            </a:r>
            <a:r>
              <a:rPr lang="ja-JP" altLang="en-US" sz="3200" b="1" dirty="0">
                <a:latin typeface="HGSｺﾞｼｯｸE" panose="020B0900000000000000" pitchFamily="50" charset="-128"/>
                <a:ea typeface="HGSｺﾞｼｯｸE" panose="020B0900000000000000" pitchFamily="50" charset="-128"/>
              </a:rPr>
              <a:t>Ｃ</a:t>
            </a:r>
            <a:r>
              <a:rPr lang="ja-JP" altLang="en-US" sz="3200" dirty="0">
                <a:latin typeface="HGSｺﾞｼｯｸE" panose="020B0900000000000000" pitchFamily="50" charset="-128"/>
                <a:ea typeface="HGSｺﾞｼｯｸE" panose="020B0900000000000000" pitchFamily="50" charset="-128"/>
              </a:rPr>
              <a:t>第三者   </a:t>
            </a:r>
            <a:r>
              <a:rPr lang="ja-JP" altLang="en-US" sz="3200" b="1" dirty="0">
                <a:latin typeface="HGSｺﾞｼｯｸE" panose="020B0900000000000000" pitchFamily="50" charset="-128"/>
                <a:ea typeface="HGSｺﾞｼｯｸE" panose="020B0900000000000000" pitchFamily="50" charset="-128"/>
              </a:rPr>
              <a:t>  </a:t>
            </a:r>
          </a:p>
          <a:p>
            <a:pPr eaLnBrk="1" hangingPunct="1">
              <a:buFontTx/>
              <a:buNone/>
            </a:pPr>
            <a:r>
              <a:rPr lang="ja-JP" altLang="en-US" sz="3200" b="1" dirty="0">
                <a:latin typeface="HGSｺﾞｼｯｸE" panose="020B0900000000000000" pitchFamily="50" charset="-128"/>
                <a:ea typeface="HGSｺﾞｼｯｸE" panose="020B0900000000000000" pitchFamily="50" charset="-128"/>
              </a:rPr>
              <a:t>　　　　　　　　　　　　　　  　 </a:t>
            </a:r>
          </a:p>
          <a:p>
            <a:pPr eaLnBrk="1" hangingPunct="1">
              <a:buFontTx/>
              <a:buNone/>
            </a:pPr>
            <a:r>
              <a:rPr lang="ja-JP" altLang="en-US" dirty="0"/>
              <a:t>                      </a:t>
            </a:r>
          </a:p>
        </p:txBody>
      </p:sp>
      <p:sp>
        <p:nvSpPr>
          <p:cNvPr id="116740" name="Line 4">
            <a:extLst>
              <a:ext uri="{FF2B5EF4-FFF2-40B4-BE49-F238E27FC236}">
                <a16:creationId xmlns:a16="http://schemas.microsoft.com/office/drawing/2014/main" id="{4C81625C-D141-45E1-B257-1C3E51F65916}"/>
              </a:ext>
            </a:extLst>
          </p:cNvPr>
          <p:cNvSpPr>
            <a:spLocks noChangeShapeType="1"/>
          </p:cNvSpPr>
          <p:nvPr/>
        </p:nvSpPr>
        <p:spPr bwMode="auto">
          <a:xfrm flipH="1" flipV="1">
            <a:off x="2257072" y="1779322"/>
            <a:ext cx="2574572" cy="26899"/>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58373" name="WordArt 5">
            <a:extLst>
              <a:ext uri="{FF2B5EF4-FFF2-40B4-BE49-F238E27FC236}">
                <a16:creationId xmlns:a16="http://schemas.microsoft.com/office/drawing/2014/main" id="{F02D3D3C-FF7D-40DC-A04B-94E3E64318A7}"/>
              </a:ext>
            </a:extLst>
          </p:cNvPr>
          <p:cNvSpPr>
            <a:spLocks noChangeArrowheads="1" noChangeShapeType="1" noTextEdit="1"/>
          </p:cNvSpPr>
          <p:nvPr/>
        </p:nvSpPr>
        <p:spPr bwMode="auto">
          <a:xfrm>
            <a:off x="2516583" y="2219329"/>
            <a:ext cx="1836738" cy="1008063"/>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ＭＳ Ｐゴシック" panose="020B0600070205080204" pitchFamily="50" charset="-128"/>
                <a:ea typeface="ＭＳ Ｐゴシック" panose="020B0600070205080204" pitchFamily="50" charset="-128"/>
                <a:cs typeface="+mn-cs"/>
              </a:rPr>
              <a:t>取り消せる</a:t>
            </a:r>
          </a:p>
        </p:txBody>
      </p:sp>
      <p:sp>
        <p:nvSpPr>
          <p:cNvPr id="30726" name="Line 6">
            <a:extLst>
              <a:ext uri="{FF2B5EF4-FFF2-40B4-BE49-F238E27FC236}">
                <a16:creationId xmlns:a16="http://schemas.microsoft.com/office/drawing/2014/main" id="{38A469EF-50C3-4958-BC52-6A509DEA27A5}"/>
              </a:ext>
            </a:extLst>
          </p:cNvPr>
          <p:cNvSpPr>
            <a:spLocks noChangeShapeType="1"/>
          </p:cNvSpPr>
          <p:nvPr/>
        </p:nvSpPr>
        <p:spPr bwMode="auto">
          <a:xfrm flipV="1">
            <a:off x="1771783" y="3696080"/>
            <a:ext cx="3232062"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727" name="AutoShape 7">
            <a:extLst>
              <a:ext uri="{FF2B5EF4-FFF2-40B4-BE49-F238E27FC236}">
                <a16:creationId xmlns:a16="http://schemas.microsoft.com/office/drawing/2014/main" id="{DD1101E0-879D-4534-B87D-960F4EBF625C}"/>
              </a:ext>
            </a:extLst>
          </p:cNvPr>
          <p:cNvSpPr>
            <a:spLocks/>
          </p:cNvSpPr>
          <p:nvPr/>
        </p:nvSpPr>
        <p:spPr bwMode="auto">
          <a:xfrm>
            <a:off x="7188157" y="2824440"/>
            <a:ext cx="287338" cy="1743280"/>
          </a:xfrm>
          <a:prstGeom prst="leftBrace">
            <a:avLst>
              <a:gd name="adj1" fmla="val 33425"/>
              <a:gd name="adj2" fmla="val 50000"/>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6744" name="Line 6">
            <a:extLst>
              <a:ext uri="{FF2B5EF4-FFF2-40B4-BE49-F238E27FC236}">
                <a16:creationId xmlns:a16="http://schemas.microsoft.com/office/drawing/2014/main" id="{0A80CE8D-5C66-4728-BE4D-34BD979ECA28}"/>
              </a:ext>
            </a:extLst>
          </p:cNvPr>
          <p:cNvSpPr>
            <a:spLocks noChangeShapeType="1"/>
          </p:cNvSpPr>
          <p:nvPr/>
        </p:nvSpPr>
        <p:spPr bwMode="auto">
          <a:xfrm>
            <a:off x="5445477" y="2314888"/>
            <a:ext cx="0" cy="1114111"/>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cxnSp>
        <p:nvCxnSpPr>
          <p:cNvPr id="3" name="直線コネクタ 2">
            <a:extLst>
              <a:ext uri="{FF2B5EF4-FFF2-40B4-BE49-F238E27FC236}">
                <a16:creationId xmlns:a16="http://schemas.microsoft.com/office/drawing/2014/main" id="{ED192084-205E-4D22-98A7-90CEB6764254}"/>
              </a:ext>
            </a:extLst>
          </p:cNvPr>
          <p:cNvCxnSpPr>
            <a:cxnSpLocks/>
          </p:cNvCxnSpPr>
          <p:nvPr/>
        </p:nvCxnSpPr>
        <p:spPr>
          <a:xfrm>
            <a:off x="1794933" y="2633729"/>
            <a:ext cx="0" cy="10363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DA7A5B62-49A8-4BD5-A343-E48740D1F045}"/>
              </a:ext>
            </a:extLst>
          </p:cNvPr>
          <p:cNvSpPr/>
          <p:nvPr/>
        </p:nvSpPr>
        <p:spPr>
          <a:xfrm>
            <a:off x="7618693" y="2792874"/>
            <a:ext cx="2954655" cy="1754326"/>
          </a:xfrm>
          <a:prstGeom prst="rect">
            <a:avLst/>
          </a:prstGeom>
          <a:solidFill>
            <a:srgbClr val="FFFF00"/>
          </a:solidFill>
          <a:ln w="57150">
            <a:solidFill>
              <a:srgbClr val="00B0F0"/>
            </a:solidFill>
          </a:ln>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善意〇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悪意〇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善意無過失</a:t>
            </a:r>
            <a:r>
              <a:rPr kumimoji="1" lang="en-US" altLang="ja-JP"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a:t>
            </a:r>
            <a:endPar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endParaRPr>
          </a:p>
        </p:txBody>
      </p:sp>
      <p:sp>
        <p:nvSpPr>
          <p:cNvPr id="2" name="台形 1">
            <a:extLst>
              <a:ext uri="{FF2B5EF4-FFF2-40B4-BE49-F238E27FC236}">
                <a16:creationId xmlns:a16="http://schemas.microsoft.com/office/drawing/2014/main" id="{53F165B9-B32F-49EA-B67D-1BEDF84761AF}"/>
              </a:ext>
            </a:extLst>
          </p:cNvPr>
          <p:cNvSpPr/>
          <p:nvPr/>
        </p:nvSpPr>
        <p:spPr>
          <a:xfrm>
            <a:off x="844952" y="2633729"/>
            <a:ext cx="1238490" cy="593663"/>
          </a:xfrm>
          <a:prstGeom prst="trapezoi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土　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wipe(down)">
                                      <p:cBhvr>
                                        <p:cTn id="7" dur="500"/>
                                        <p:tgtEl>
                                          <p:spTgt spid="583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6744"/>
                                        </p:tgtEl>
                                        <p:attrNameLst>
                                          <p:attrName>style.visibility</p:attrName>
                                        </p:attrNameLst>
                                      </p:cBhvr>
                                      <p:to>
                                        <p:strVal val="visible"/>
                                      </p:to>
                                    </p:set>
                                    <p:animEffect transition="in" filter="wipe(down)">
                                      <p:cBhvr>
                                        <p:cTn id="12" dur="500"/>
                                        <p:tgtEl>
                                          <p:spTgt spid="11674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30723">
                                            <p:txEl>
                                              <p:pRg st="4" end="4"/>
                                            </p:txEl>
                                          </p:spTgt>
                                        </p:tgtEl>
                                        <p:attrNameLst>
                                          <p:attrName>style.visibility</p:attrName>
                                        </p:attrNameLst>
                                      </p:cBhvr>
                                      <p:to>
                                        <p:strVal val="visible"/>
                                      </p:to>
                                    </p:set>
                                    <p:animEffect transition="in" filter="barn(inVertical)">
                                      <p:cBhvr>
                                        <p:cTn id="16" dur="500"/>
                                        <p:tgtEl>
                                          <p:spTgt spid="3072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30726"/>
                                        </p:tgtEl>
                                        <p:attrNameLst>
                                          <p:attrName>style.visibility</p:attrName>
                                        </p:attrNameLst>
                                      </p:cBhvr>
                                      <p:to>
                                        <p:strVal val="visible"/>
                                      </p:to>
                                    </p:set>
                                    <p:animEffect transition="in" filter="barn(inVertical)">
                                      <p:cBhvr>
                                        <p:cTn id="25" dur="500"/>
                                        <p:tgtEl>
                                          <p:spTgt spid="307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727"/>
                                        </p:tgtEl>
                                        <p:attrNameLst>
                                          <p:attrName>style.visibility</p:attrName>
                                        </p:attrNameLst>
                                      </p:cBhvr>
                                      <p:to>
                                        <p:strVal val="visible"/>
                                      </p:to>
                                    </p:set>
                                    <p:animEffect transition="in" filter="barn(inVertical)">
                                      <p:cBhvr>
                                        <p:cTn id="30" dur="500"/>
                                        <p:tgtEl>
                                          <p:spTgt spid="3072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27" grpId="0" animBg="1"/>
      <p:bldP spid="116744"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A68E75-6122-487E-9DDB-59A3BFCE32B5}"/>
              </a:ext>
            </a:extLst>
          </p:cNvPr>
          <p:cNvSpPr>
            <a:spLocks noGrp="1"/>
          </p:cNvSpPr>
          <p:nvPr>
            <p:ph type="title"/>
          </p:nvPr>
        </p:nvSpPr>
        <p:spPr>
          <a:xfrm>
            <a:off x="838200" y="365126"/>
            <a:ext cx="10515600" cy="1012261"/>
          </a:xfrm>
          <a:solidFill>
            <a:schemeClr val="tx1"/>
          </a:solidFill>
        </p:spPr>
        <p:txBody>
          <a:bodyPr/>
          <a:lstStyle/>
          <a:p>
            <a:pPr algn="ctr"/>
            <a:r>
              <a:rPr kumimoji="1" lang="ja-JP" altLang="en-US" sz="4000" b="1" dirty="0">
                <a:solidFill>
                  <a:schemeClr val="bg1"/>
                </a:solidFill>
                <a:latin typeface="ＭＳ Ｐゴシック" panose="020B0600070205080204" pitchFamily="50" charset="-128"/>
                <a:ea typeface="ＭＳ Ｐゴシック" panose="020B0600070205080204" pitchFamily="50" charset="-128"/>
              </a:rPr>
              <a:t>第三者による詐欺  </a:t>
            </a:r>
            <a:r>
              <a:rPr kumimoji="1" lang="en-US" altLang="ja-JP" sz="4000" b="1" dirty="0">
                <a:solidFill>
                  <a:schemeClr val="bg1"/>
                </a:solidFill>
                <a:latin typeface="ＭＳ Ｐゴシック" panose="020B0600070205080204" pitchFamily="50" charset="-128"/>
                <a:ea typeface="ＭＳ Ｐゴシック" panose="020B0600070205080204" pitchFamily="50" charset="-128"/>
              </a:rPr>
              <a:t>P47</a:t>
            </a:r>
            <a:endParaRPr kumimoji="1" lang="ja-JP" altLang="en-US" sz="4000" b="1"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CE5BB564-AEF2-43CC-85D5-291698C433ED}"/>
              </a:ext>
            </a:extLst>
          </p:cNvPr>
          <p:cNvSpPr>
            <a:spLocks noGrp="1"/>
          </p:cNvSpPr>
          <p:nvPr>
            <p:ph idx="1"/>
          </p:nvPr>
        </p:nvSpPr>
        <p:spPr>
          <a:xfrm>
            <a:off x="838200" y="1504709"/>
            <a:ext cx="10515600" cy="4672254"/>
          </a:xfrm>
        </p:spPr>
        <p:txBody>
          <a:bodyPr/>
          <a:lstStyle/>
          <a:p>
            <a:pPr eaLnBrk="1" hangingPunct="1">
              <a:buFontTx/>
              <a:buNone/>
            </a:pPr>
            <a:endParaRPr lang="en-US" altLang="ja-JP"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Ａ　　   契　約　　　Ｂ</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被害者　　　　　　 　相手　　　　　   </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endParaRPr lang="en-US" altLang="ja-JP"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r>
              <a:rPr lang="ja-JP" altLang="en-US" sz="3200" b="1" dirty="0">
                <a:latin typeface="HGSｺﾞｼｯｸE" panose="020B0900000000000000" pitchFamily="50" charset="-128"/>
                <a:ea typeface="HGSｺﾞｼｯｸE" panose="020B0900000000000000" pitchFamily="50" charset="-128"/>
              </a:rPr>
              <a:t>　</a:t>
            </a: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r>
              <a:rPr lang="en-US" altLang="ja-JP" sz="3200" dirty="0">
                <a:latin typeface="HGSｺﾞｼｯｸE" panose="020B0900000000000000" pitchFamily="50" charset="-128"/>
                <a:ea typeface="HGSｺﾞｼｯｸE" panose="020B0900000000000000" pitchFamily="50" charset="-128"/>
              </a:rPr>
              <a:t>                 </a:t>
            </a:r>
            <a:r>
              <a:rPr lang="ja-JP" altLang="en-US" sz="3200" dirty="0">
                <a:latin typeface="HGSｺﾞｼｯｸE" panose="020B0900000000000000" pitchFamily="50" charset="-128"/>
                <a:ea typeface="HGSｺﾞｼｯｸE" panose="020B0900000000000000" pitchFamily="50" charset="-128"/>
              </a:rPr>
              <a:t>　</a:t>
            </a:r>
            <a:r>
              <a:rPr lang="ja-JP" altLang="en-US" sz="3200" b="1" dirty="0">
                <a:latin typeface="HGSｺﾞｼｯｸE" panose="020B0900000000000000" pitchFamily="50" charset="-128"/>
                <a:ea typeface="HGSｺﾞｼｯｸE" panose="020B0900000000000000" pitchFamily="50" charset="-128"/>
              </a:rPr>
              <a:t>Ｃ</a:t>
            </a:r>
            <a:r>
              <a:rPr lang="en-US" altLang="ja-JP" sz="3200" b="1" dirty="0">
                <a:latin typeface="HGSｺﾞｼｯｸE" panose="020B0900000000000000" pitchFamily="50" charset="-128"/>
                <a:ea typeface="HGSｺﾞｼｯｸE" panose="020B0900000000000000" pitchFamily="50" charset="-128"/>
              </a:rPr>
              <a:t>(</a:t>
            </a:r>
            <a:r>
              <a:rPr lang="ja-JP" altLang="en-US" sz="3200" b="1" dirty="0">
                <a:latin typeface="HGSｺﾞｼｯｸE" panose="020B0900000000000000" pitchFamily="50" charset="-128"/>
                <a:ea typeface="HGSｺﾞｼｯｸE" panose="020B0900000000000000" pitchFamily="50" charset="-128"/>
              </a:rPr>
              <a:t>詐欺師</a:t>
            </a:r>
            <a:r>
              <a:rPr lang="en-US" altLang="ja-JP" sz="3200" b="1" dirty="0">
                <a:latin typeface="HGSｺﾞｼｯｸE" panose="020B0900000000000000" pitchFamily="50" charset="-128"/>
                <a:ea typeface="HGSｺﾞｼｯｸE" panose="020B0900000000000000" pitchFamily="50" charset="-128"/>
              </a:rPr>
              <a:t>)</a:t>
            </a:r>
          </a:p>
          <a:p>
            <a:pPr eaLnBrk="1" hangingPunct="1">
              <a:buFontTx/>
              <a:buNone/>
            </a:pPr>
            <a:r>
              <a:rPr kumimoji="1" lang="en-US" altLang="ja-JP" sz="3200" b="1" dirty="0">
                <a:latin typeface="HGSｺﾞｼｯｸE" panose="020B0900000000000000" pitchFamily="50" charset="-128"/>
                <a:ea typeface="HGSｺﾞｼｯｸE" panose="020B0900000000000000" pitchFamily="50" charset="-128"/>
              </a:rPr>
              <a:t>                              </a:t>
            </a:r>
            <a:r>
              <a:rPr kumimoji="1" lang="ja-JP" altLang="en-US" sz="3200" b="1" dirty="0">
                <a:latin typeface="HGSｺﾞｼｯｸE" panose="020B0900000000000000" pitchFamily="50" charset="-128"/>
                <a:ea typeface="HGSｺﾞｼｯｸE" panose="020B0900000000000000" pitchFamily="50" charset="-128"/>
              </a:rPr>
              <a:t>　加害者</a:t>
            </a:r>
            <a:endParaRPr kumimoji="1" lang="ja-JP" altLang="en-US" sz="3200" dirty="0"/>
          </a:p>
        </p:txBody>
      </p:sp>
      <p:sp>
        <p:nvSpPr>
          <p:cNvPr id="4" name="AutoShape 7">
            <a:extLst>
              <a:ext uri="{FF2B5EF4-FFF2-40B4-BE49-F238E27FC236}">
                <a16:creationId xmlns:a16="http://schemas.microsoft.com/office/drawing/2014/main" id="{B42AADB3-466C-49A7-A539-03B35D054D0C}"/>
              </a:ext>
            </a:extLst>
          </p:cNvPr>
          <p:cNvSpPr>
            <a:spLocks/>
          </p:cNvSpPr>
          <p:nvPr/>
        </p:nvSpPr>
        <p:spPr bwMode="auto">
          <a:xfrm>
            <a:off x="6574699" y="1641670"/>
            <a:ext cx="287338" cy="1743280"/>
          </a:xfrm>
          <a:prstGeom prst="leftBrace">
            <a:avLst>
              <a:gd name="adj1" fmla="val 33425"/>
              <a:gd name="adj2" fmla="val 50000"/>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153CB481-E10F-4402-92AB-90755575DD42}"/>
              </a:ext>
            </a:extLst>
          </p:cNvPr>
          <p:cNvSpPr/>
          <p:nvPr/>
        </p:nvSpPr>
        <p:spPr>
          <a:xfrm>
            <a:off x="7132556" y="1630624"/>
            <a:ext cx="2954655" cy="1754326"/>
          </a:xfrm>
          <a:prstGeom prst="rect">
            <a:avLst/>
          </a:prstGeom>
          <a:solidFill>
            <a:srgbClr val="FFFF00"/>
          </a:solidFill>
          <a:ln w="57150">
            <a:solidFill>
              <a:srgbClr val="00B0F0"/>
            </a:solidFill>
          </a:ln>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善意〇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悪意〇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善意無過失</a:t>
            </a:r>
            <a:r>
              <a:rPr kumimoji="1" lang="en-US" altLang="ja-JP"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a:t>
            </a:r>
            <a:endPar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endParaRPr>
          </a:p>
        </p:txBody>
      </p:sp>
      <p:sp>
        <p:nvSpPr>
          <p:cNvPr id="6" name="Line 4">
            <a:extLst>
              <a:ext uri="{FF2B5EF4-FFF2-40B4-BE49-F238E27FC236}">
                <a16:creationId xmlns:a16="http://schemas.microsoft.com/office/drawing/2014/main" id="{3C8E4ACF-3A01-4918-9CE5-D8F417030202}"/>
              </a:ext>
            </a:extLst>
          </p:cNvPr>
          <p:cNvSpPr>
            <a:spLocks noChangeShapeType="1"/>
          </p:cNvSpPr>
          <p:nvPr/>
        </p:nvSpPr>
        <p:spPr bwMode="auto">
          <a:xfrm flipH="1" flipV="1">
            <a:off x="2520568" y="3023027"/>
            <a:ext cx="3151886" cy="1368991"/>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4F51600D-701B-4288-A172-64AD5D8EF3A8}"/>
              </a:ext>
            </a:extLst>
          </p:cNvPr>
          <p:cNvSpPr/>
          <p:nvPr/>
        </p:nvSpPr>
        <p:spPr>
          <a:xfrm>
            <a:off x="3075513" y="2625198"/>
            <a:ext cx="1819730" cy="646331"/>
          </a:xfrm>
          <a:prstGeom prst="rect">
            <a:avLst/>
          </a:prstGeom>
          <a:solidFill>
            <a:schemeClr val="accent5">
              <a:lumMod val="40000"/>
              <a:lumOff val="60000"/>
            </a:schemeClr>
          </a:solidFill>
          <a:ln w="76200">
            <a:solidFill>
              <a:srgbClr val="00B0F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取消し</a:t>
            </a:r>
            <a:r>
              <a:rPr kumimoji="1" lang="en-US" altLang="ja-JP"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a:t>
            </a:r>
            <a:endPar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endParaRPr>
          </a:p>
        </p:txBody>
      </p:sp>
      <p:cxnSp>
        <p:nvCxnSpPr>
          <p:cNvPr id="9" name="直線コネクタ 8">
            <a:extLst>
              <a:ext uri="{FF2B5EF4-FFF2-40B4-BE49-F238E27FC236}">
                <a16:creationId xmlns:a16="http://schemas.microsoft.com/office/drawing/2014/main" id="{02D9161D-4C44-492F-A2F4-9A7583E13C37}"/>
              </a:ext>
            </a:extLst>
          </p:cNvPr>
          <p:cNvCxnSpPr/>
          <p:nvPr/>
        </p:nvCxnSpPr>
        <p:spPr>
          <a:xfrm>
            <a:off x="2245489" y="2303362"/>
            <a:ext cx="95505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BC3EEAA-1B06-42DC-BBBD-C5684E00769F}"/>
              </a:ext>
            </a:extLst>
          </p:cNvPr>
          <p:cNvCxnSpPr/>
          <p:nvPr/>
        </p:nvCxnSpPr>
        <p:spPr>
          <a:xfrm>
            <a:off x="4717395" y="2303362"/>
            <a:ext cx="95505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四角形: 上の 2 つの角を切り取る 7">
            <a:extLst>
              <a:ext uri="{FF2B5EF4-FFF2-40B4-BE49-F238E27FC236}">
                <a16:creationId xmlns:a16="http://schemas.microsoft.com/office/drawing/2014/main" id="{EC629D27-23DA-48D2-92CB-59AA191F2F36}"/>
              </a:ext>
            </a:extLst>
          </p:cNvPr>
          <p:cNvSpPr/>
          <p:nvPr/>
        </p:nvSpPr>
        <p:spPr>
          <a:xfrm>
            <a:off x="1239478" y="3271529"/>
            <a:ext cx="1388962" cy="964800"/>
          </a:xfrm>
          <a:prstGeom prst="snip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土　地</a:t>
            </a:r>
          </a:p>
        </p:txBody>
      </p:sp>
    </p:spTree>
    <p:extLst>
      <p:ext uri="{BB962C8B-B14F-4D97-AF65-F5344CB8AC3E}">
        <p14:creationId xmlns:p14="http://schemas.microsoft.com/office/powerpoint/2010/main" val="92581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a:extLst>
              <a:ext uri="{FF2B5EF4-FFF2-40B4-BE49-F238E27FC236}">
                <a16:creationId xmlns:a16="http://schemas.microsoft.com/office/drawing/2014/main" id="{72471D24-D0B6-49B5-88BA-D7B8907E32EF}"/>
              </a:ext>
            </a:extLst>
          </p:cNvPr>
          <p:cNvSpPr>
            <a:spLocks noGrp="1" noChangeArrowheads="1"/>
          </p:cNvSpPr>
          <p:nvPr>
            <p:ph type="title"/>
          </p:nvPr>
        </p:nvSpPr>
        <p:spPr>
          <a:xfrm>
            <a:off x="838200" y="365126"/>
            <a:ext cx="10515600" cy="936625"/>
          </a:xfrm>
          <a:solidFill>
            <a:schemeClr val="tx1"/>
          </a:solidFill>
          <a:ln w="76200">
            <a:solidFill>
              <a:schemeClr val="tx1"/>
            </a:solidFill>
            <a:miter lim="800000"/>
            <a:headEnd/>
            <a:tailEnd/>
          </a:ln>
        </p:spPr>
        <p:txBody>
          <a:bodyPr/>
          <a:lstStyle/>
          <a:p>
            <a:pPr algn="ctr" eaLnBrk="1" hangingPunct="1"/>
            <a:r>
              <a:rPr lang="ja-JP" altLang="en-US" sz="3600" dirty="0">
                <a:solidFill>
                  <a:schemeClr val="bg1"/>
                </a:solidFill>
                <a:latin typeface="ＭＳ Ｐゴシック" panose="020B0600070205080204" pitchFamily="50" charset="-128"/>
                <a:ea typeface="ＭＳ Ｐゴシック" panose="020B0600070205080204" pitchFamily="50" charset="-128"/>
              </a:rPr>
              <a:t>取消前と取消後の善意の第三者との違い　Ｐ４８</a:t>
            </a:r>
          </a:p>
        </p:txBody>
      </p:sp>
      <p:sp>
        <p:nvSpPr>
          <p:cNvPr id="89092" name="Rectangle 3">
            <a:extLst>
              <a:ext uri="{FF2B5EF4-FFF2-40B4-BE49-F238E27FC236}">
                <a16:creationId xmlns:a16="http://schemas.microsoft.com/office/drawing/2014/main" id="{439AC2EA-DCE7-4AD8-84B6-D080456E83D1}"/>
              </a:ext>
            </a:extLst>
          </p:cNvPr>
          <p:cNvSpPr>
            <a:spLocks noGrp="1" noChangeArrowheads="1"/>
          </p:cNvSpPr>
          <p:nvPr>
            <p:ph idx="1"/>
          </p:nvPr>
        </p:nvSpPr>
        <p:spPr>
          <a:xfrm>
            <a:off x="738528" y="1512888"/>
            <a:ext cx="10515600" cy="4623082"/>
          </a:xfrm>
        </p:spPr>
        <p:txBody>
          <a:bodyPr rtlCol="0">
            <a:normAutofit fontScale="85000" lnSpcReduction="20000"/>
          </a:bodyPr>
          <a:lstStyle/>
          <a:p>
            <a:pPr eaLnBrk="1" fontAlgn="auto" hangingPunct="1">
              <a:spcAft>
                <a:spcPts val="0"/>
              </a:spcAft>
              <a:buNone/>
              <a:defRPr/>
            </a:pPr>
            <a:r>
              <a:rPr lang="ja-JP" altLang="en-US" sz="3600" dirty="0">
                <a:highlight>
                  <a:srgbClr val="FFFF00"/>
                </a:highlight>
                <a:latin typeface="HGSｺﾞｼｯｸE" panose="020B0900000000000000" pitchFamily="50" charset="-128"/>
                <a:ea typeface="HGSｺﾞｼｯｸE" panose="020B0900000000000000" pitchFamily="50" charset="-128"/>
              </a:rPr>
              <a:t>例</a:t>
            </a:r>
            <a:r>
              <a:rPr lang="en-US" altLang="ja-JP" sz="3600" dirty="0">
                <a:highlight>
                  <a:srgbClr val="FFFF00"/>
                </a:highlight>
                <a:latin typeface="HGSｺﾞｼｯｸE" panose="020B0900000000000000" pitchFamily="50" charset="-128"/>
                <a:ea typeface="HGSｺﾞｼｯｸE" panose="020B0900000000000000" pitchFamily="50" charset="-128"/>
              </a:rPr>
              <a:t>1</a:t>
            </a:r>
            <a:r>
              <a:rPr lang="en-US" altLang="ja-JP" sz="3600" dirty="0">
                <a:latin typeface="HGSｺﾞｼｯｸE" panose="020B0900000000000000" pitchFamily="50" charset="-128"/>
                <a:ea typeface="HGSｺﾞｼｯｸE" panose="020B0900000000000000" pitchFamily="50" charset="-128"/>
              </a:rPr>
              <a:t> </a:t>
            </a:r>
            <a:r>
              <a:rPr lang="ja-JP" altLang="en-US" sz="3600" dirty="0">
                <a:latin typeface="HGSｺﾞｼｯｸE" panose="020B0900000000000000" pitchFamily="50" charset="-128"/>
                <a:ea typeface="HGSｺﾞｼｯｸE" panose="020B0900000000000000" pitchFamily="50" charset="-128"/>
              </a:rPr>
              <a:t>制限行為能力者</a:t>
            </a:r>
          </a:p>
          <a:p>
            <a:pPr eaLnBrk="1" fontAlgn="auto" hangingPunct="1">
              <a:spcAft>
                <a:spcPts val="0"/>
              </a:spcAft>
              <a:buNone/>
              <a:defRPr/>
            </a:pPr>
            <a:r>
              <a:rPr lang="ja-JP" altLang="en-US" sz="3600" dirty="0">
                <a:highlight>
                  <a:srgbClr val="FFFF00"/>
                </a:highlight>
                <a:latin typeface="HGSｺﾞｼｯｸE" panose="020B0900000000000000" pitchFamily="50" charset="-128"/>
                <a:ea typeface="HGSｺﾞｼｯｸE" panose="020B0900000000000000" pitchFamily="50" charset="-128"/>
              </a:rPr>
              <a:t>例</a:t>
            </a:r>
            <a:r>
              <a:rPr lang="en-US" altLang="ja-JP" sz="3600" dirty="0">
                <a:highlight>
                  <a:srgbClr val="FFFF00"/>
                </a:highlight>
                <a:latin typeface="HGSｺﾞｼｯｸE" panose="020B0900000000000000" pitchFamily="50" charset="-128"/>
                <a:ea typeface="HGSｺﾞｼｯｸE" panose="020B0900000000000000" pitchFamily="50" charset="-128"/>
              </a:rPr>
              <a:t>2</a:t>
            </a:r>
            <a:r>
              <a:rPr lang="en-US" altLang="ja-JP" sz="3600" dirty="0">
                <a:latin typeface="HGSｺﾞｼｯｸE" panose="020B0900000000000000" pitchFamily="50" charset="-128"/>
                <a:ea typeface="HGSｺﾞｼｯｸE" panose="020B0900000000000000" pitchFamily="50" charset="-128"/>
              </a:rPr>
              <a:t> </a:t>
            </a:r>
            <a:r>
              <a:rPr lang="ja-JP" altLang="en-US" sz="3600" dirty="0">
                <a:latin typeface="HGSｺﾞｼｯｸE" panose="020B0900000000000000" pitchFamily="50" charset="-128"/>
                <a:ea typeface="HGSｺﾞｼｯｸE" panose="020B0900000000000000" pitchFamily="50" charset="-128"/>
              </a:rPr>
              <a:t>錯誤・詐欺・強迫</a:t>
            </a:r>
          </a:p>
          <a:p>
            <a:pPr eaLnBrk="1" fontAlgn="auto" hangingPunct="1">
              <a:spcAft>
                <a:spcPts val="0"/>
              </a:spcAft>
              <a:buNone/>
              <a:defRPr/>
            </a:pPr>
            <a:r>
              <a:rPr lang="ja-JP" altLang="en-US" sz="36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3600" dirty="0">
                <a:latin typeface="HGSｺﾞｼｯｸE" panose="020B0900000000000000" pitchFamily="50" charset="-128"/>
                <a:ea typeface="HGSｺﾞｼｯｸE" panose="020B0900000000000000" pitchFamily="50" charset="-128"/>
              </a:rPr>
              <a:t>　　 </a:t>
            </a:r>
            <a:r>
              <a:rPr lang="ja-JP" altLang="en-US" sz="3900" dirty="0">
                <a:latin typeface="HGSｺﾞｼｯｸE" panose="020B0900000000000000" pitchFamily="50" charset="-128"/>
                <a:ea typeface="HGSｺﾞｼｯｸE" panose="020B0900000000000000" pitchFamily="50" charset="-128"/>
              </a:rPr>
              <a:t>Ａ　　　  契約①　　　 Ｂ</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契　約</a:t>
            </a:r>
          </a:p>
          <a:p>
            <a:pPr eaLnBrk="1" fontAlgn="auto" hangingPunct="1">
              <a:spcAft>
                <a:spcPts val="0"/>
              </a:spcAft>
              <a:buNone/>
              <a:defRPr/>
            </a:pPr>
            <a:endParaRPr lang="ja-JP" altLang="en-US" sz="39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Ｃ善意</a:t>
            </a:r>
            <a:endParaRPr lang="en-US" altLang="ja-JP" sz="39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無過失　</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第三者</a:t>
            </a:r>
          </a:p>
        </p:txBody>
      </p:sp>
      <p:sp>
        <p:nvSpPr>
          <p:cNvPr id="120837" name="Line 4">
            <a:extLst>
              <a:ext uri="{FF2B5EF4-FFF2-40B4-BE49-F238E27FC236}">
                <a16:creationId xmlns:a16="http://schemas.microsoft.com/office/drawing/2014/main" id="{739D60E4-4877-469E-9408-1DC8E00F2B03}"/>
              </a:ext>
            </a:extLst>
          </p:cNvPr>
          <p:cNvSpPr>
            <a:spLocks noChangeShapeType="1"/>
          </p:cNvSpPr>
          <p:nvPr/>
        </p:nvSpPr>
        <p:spPr bwMode="auto">
          <a:xfrm>
            <a:off x="2326811" y="3029894"/>
            <a:ext cx="1180318" cy="1424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0839" name="Line 6">
            <a:extLst>
              <a:ext uri="{FF2B5EF4-FFF2-40B4-BE49-F238E27FC236}">
                <a16:creationId xmlns:a16="http://schemas.microsoft.com/office/drawing/2014/main" id="{CB15693A-083B-4FA0-BB82-769DF0B5CCDB}"/>
              </a:ext>
            </a:extLst>
          </p:cNvPr>
          <p:cNvSpPr>
            <a:spLocks noChangeShapeType="1"/>
          </p:cNvSpPr>
          <p:nvPr/>
        </p:nvSpPr>
        <p:spPr bwMode="auto">
          <a:xfrm>
            <a:off x="2223503" y="3157862"/>
            <a:ext cx="3590276" cy="1546648"/>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0840" name="Line 7">
            <a:extLst>
              <a:ext uri="{FF2B5EF4-FFF2-40B4-BE49-F238E27FC236}">
                <a16:creationId xmlns:a16="http://schemas.microsoft.com/office/drawing/2014/main" id="{29139E10-72EC-45CE-8857-38445BB249FE}"/>
              </a:ext>
            </a:extLst>
          </p:cNvPr>
          <p:cNvSpPr>
            <a:spLocks noChangeShapeType="1"/>
          </p:cNvSpPr>
          <p:nvPr/>
        </p:nvSpPr>
        <p:spPr bwMode="auto">
          <a:xfrm flipH="1">
            <a:off x="6569595" y="3301621"/>
            <a:ext cx="1" cy="112558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A0C97554-E97C-41B8-BED7-1D81F71D536C}"/>
              </a:ext>
            </a:extLst>
          </p:cNvPr>
          <p:cNvSpPr/>
          <p:nvPr/>
        </p:nvSpPr>
        <p:spPr>
          <a:xfrm>
            <a:off x="5129813" y="1474791"/>
            <a:ext cx="3345794" cy="954107"/>
          </a:xfrm>
          <a:prstGeom prst="rect">
            <a:avLst/>
          </a:prstGeom>
          <a:solidFill>
            <a:srgbClr val="FFFF00"/>
          </a:solidFill>
          <a:ln w="57150">
            <a:solidFill>
              <a:schemeClr val="tx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ＭＳ Ｐゴシック" panose="020B0600070205080204" pitchFamily="50" charset="-128"/>
                <a:cs typeface="+mn-cs"/>
              </a:rPr>
              <a:t>❶取消前の第三者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ＭＳ Ｐゴシック" panose="020B0600070205080204" pitchFamily="50" charset="-128"/>
                <a:cs typeface="+mn-cs"/>
              </a:rPr>
              <a:t>❷取消後の第三者</a:t>
            </a:r>
          </a:p>
        </p:txBody>
      </p:sp>
      <p:sp>
        <p:nvSpPr>
          <p:cNvPr id="11" name="Line 4">
            <a:extLst>
              <a:ext uri="{FF2B5EF4-FFF2-40B4-BE49-F238E27FC236}">
                <a16:creationId xmlns:a16="http://schemas.microsoft.com/office/drawing/2014/main" id="{0CB2319C-6A6C-4ACD-9789-DACCF0A99BFB}"/>
              </a:ext>
            </a:extLst>
          </p:cNvPr>
          <p:cNvSpPr>
            <a:spLocks noChangeShapeType="1"/>
          </p:cNvSpPr>
          <p:nvPr/>
        </p:nvSpPr>
        <p:spPr bwMode="auto">
          <a:xfrm>
            <a:off x="5129813" y="3044141"/>
            <a:ext cx="1180318" cy="1424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2AC2B9F7-914E-432C-A20E-71E247082A23}"/>
              </a:ext>
            </a:extLst>
          </p:cNvPr>
          <p:cNvSpPr/>
          <p:nvPr/>
        </p:nvSpPr>
        <p:spPr>
          <a:xfrm>
            <a:off x="8161869" y="3354187"/>
            <a:ext cx="3430659" cy="2549897"/>
          </a:xfrm>
          <a:prstGeom prst="rect">
            <a:avLst/>
          </a:prstGeom>
          <a:blipFill>
            <a:blip r:embed="rId3"/>
            <a:tile tx="0" ty="0" sx="100000" sy="100000" flip="none" algn="tl"/>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highlight>
                  <a:srgbClr val="FFFF00"/>
                </a:highlight>
                <a:uLnTx/>
                <a:uFillTx/>
                <a:latin typeface="HGSｺﾞｼｯｸE" panose="020B0900000000000000" pitchFamily="50" charset="-128"/>
                <a:ea typeface="HGSｺﾞｼｯｸE" panose="020B0900000000000000" pitchFamily="50" charset="-128"/>
                <a:cs typeface="+mn-cs"/>
              </a:rPr>
              <a:t>例</a:t>
            </a:r>
            <a:r>
              <a:rPr kumimoji="1" lang="en-US" altLang="ja-JP" sz="2800" b="0" i="0" u="none" strike="noStrike" kern="1200" cap="none" spc="0" normalizeH="0" baseline="0" noProof="0" dirty="0">
                <a:ln>
                  <a:noFill/>
                </a:ln>
                <a:solidFill>
                  <a:prstClr val="black"/>
                </a:solidFill>
                <a:effectLst/>
                <a:highlight>
                  <a:srgbClr val="FFFF00"/>
                </a:highlight>
                <a:uLnTx/>
                <a:uFillTx/>
                <a:latin typeface="HGSｺﾞｼｯｸE" panose="020B0900000000000000" pitchFamily="50" charset="-128"/>
                <a:ea typeface="HGSｺﾞｼｯｸE" panose="020B0900000000000000" pitchFamily="50" charset="-128"/>
                <a:cs typeface="+mn-cs"/>
              </a:rPr>
              <a:t>1 </a:t>
            </a:r>
            <a:r>
              <a:rPr kumimoji="1" lang="ja-JP" altLang="en-US" sz="2800" b="0" i="0" u="none" strike="noStrike" kern="1200" cap="none" spc="0" normalizeH="0" baseline="0" noProof="0" dirty="0">
                <a:ln>
                  <a:noFill/>
                </a:ln>
                <a:solidFill>
                  <a:prstClr val="black"/>
                </a:solidFill>
                <a:effectLst/>
                <a:highlight>
                  <a:srgbClr val="FFFF00"/>
                </a:highlight>
                <a:uLnTx/>
                <a:uFillTx/>
                <a:latin typeface="HGSｺﾞｼｯｸE" panose="020B0900000000000000" pitchFamily="50" charset="-128"/>
                <a:ea typeface="HGSｺﾞｼｯｸE" panose="020B0900000000000000" pitchFamily="50" charset="-128"/>
                <a:cs typeface="+mn-cs"/>
              </a:rPr>
              <a:t>例２の②</a:t>
            </a:r>
            <a:r>
              <a:rPr kumimoji="1" lang="en-US" altLang="ja-JP" sz="2800" b="0" i="0" u="none" strike="noStrike" kern="1200" cap="none" spc="0" normalizeH="0" baseline="0" noProof="0" dirty="0">
                <a:ln>
                  <a:noFill/>
                </a:ln>
                <a:solidFill>
                  <a:prstClr val="black"/>
                </a:solidFill>
                <a:effectLst/>
                <a:highlight>
                  <a:srgbClr val="FFFF00"/>
                </a:highlight>
                <a:uLnTx/>
                <a:uFillTx/>
                <a:latin typeface="HGSｺﾞｼｯｸE" panose="020B0900000000000000" pitchFamily="50" charset="-128"/>
                <a:ea typeface="HGSｺﾞｼｯｸE" panose="020B0900000000000000"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の場合は</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highlight>
                  <a:srgbClr val="FFFF00"/>
                </a:highlight>
                <a:uLnTx/>
                <a:uFillTx/>
                <a:latin typeface="HGSｺﾞｼｯｸE" panose="020B0900000000000000" pitchFamily="50" charset="-128"/>
                <a:ea typeface="HGSｺﾞｼｯｸE" panose="020B0900000000000000" pitchFamily="50" charset="-128"/>
                <a:cs typeface="+mn-cs"/>
              </a:rPr>
              <a:t>善意悪意</a:t>
            </a:r>
            <a:r>
              <a:rPr kumimoji="1" lang="ja-JP" altLang="en-US" sz="2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は関係なく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highlight>
                  <a:srgbClr val="FFFF00"/>
                </a:highlight>
                <a:uLnTx/>
                <a:uFillTx/>
                <a:latin typeface="HGSｺﾞｼｯｸE" panose="020B0900000000000000" pitchFamily="50" charset="-128"/>
                <a:ea typeface="HGSｺﾞｼｯｸE" panose="020B0900000000000000" pitchFamily="50" charset="-128"/>
                <a:cs typeface="+mn-cs"/>
              </a:rPr>
              <a:t>登記の有無</a:t>
            </a:r>
            <a:r>
              <a:rPr kumimoji="1" lang="ja-JP" altLang="en-US" sz="2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勝負が決まる。</a:t>
            </a:r>
          </a:p>
        </p:txBody>
      </p:sp>
      <p:cxnSp>
        <p:nvCxnSpPr>
          <p:cNvPr id="5" name="直線コネクタ 4">
            <a:extLst>
              <a:ext uri="{FF2B5EF4-FFF2-40B4-BE49-F238E27FC236}">
                <a16:creationId xmlns:a16="http://schemas.microsoft.com/office/drawing/2014/main" id="{9EB95ADD-683A-4E04-BA16-27CC4587685E}"/>
              </a:ext>
            </a:extLst>
          </p:cNvPr>
          <p:cNvCxnSpPr>
            <a:cxnSpLocks/>
          </p:cNvCxnSpPr>
          <p:nvPr/>
        </p:nvCxnSpPr>
        <p:spPr>
          <a:xfrm>
            <a:off x="8475607" y="2199190"/>
            <a:ext cx="132429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7C0AC376-734D-4F5C-BB49-5A37F5A657E8}"/>
              </a:ext>
            </a:extLst>
          </p:cNvPr>
          <p:cNvCxnSpPr/>
          <p:nvPr/>
        </p:nvCxnSpPr>
        <p:spPr>
          <a:xfrm>
            <a:off x="9776755" y="2176041"/>
            <a:ext cx="0" cy="112558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F0189F6B-3BE5-4955-9A3C-3DC2F87F1718}"/>
              </a:ext>
            </a:extLst>
          </p:cNvPr>
          <p:cNvSpPr/>
          <p:nvPr/>
        </p:nvSpPr>
        <p:spPr>
          <a:xfrm>
            <a:off x="1269857" y="3547065"/>
            <a:ext cx="1433689" cy="733777"/>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土　地</a:t>
            </a:r>
          </a:p>
        </p:txBody>
      </p:sp>
      <p:sp>
        <p:nvSpPr>
          <p:cNvPr id="4" name="正方形/長方形 3">
            <a:extLst>
              <a:ext uri="{FF2B5EF4-FFF2-40B4-BE49-F238E27FC236}">
                <a16:creationId xmlns:a16="http://schemas.microsoft.com/office/drawing/2014/main" id="{79502B00-3FFA-49A1-A78B-6C698DBB7E66}"/>
              </a:ext>
            </a:extLst>
          </p:cNvPr>
          <p:cNvSpPr/>
          <p:nvPr/>
        </p:nvSpPr>
        <p:spPr>
          <a:xfrm>
            <a:off x="3233811" y="4342319"/>
            <a:ext cx="1569660" cy="923330"/>
          </a:xfrm>
          <a:prstGeom prst="rect">
            <a:avLst/>
          </a:prstGeom>
          <a:solidFill>
            <a:srgbClr val="FFFF00"/>
          </a:solidFill>
          <a:ln w="57150">
            <a:solidFill>
              <a:schemeClr val="tx1"/>
            </a:solidFill>
          </a:ln>
        </p:spPr>
        <p:txBody>
          <a:bodyPr wrap="none" lIns="91440" tIns="45720" rIns="91440" bIns="45720">
            <a:spAutoFit/>
          </a:bodyPr>
          <a:lstStyle/>
          <a:p>
            <a:pPr algn="ctr"/>
            <a:r>
              <a:rPr lang="ja-JP" altLang="en-US" sz="5400" b="0" cap="none" spc="0" dirty="0">
                <a:ln w="0"/>
                <a:solidFill>
                  <a:schemeClr val="tx1"/>
                </a:solidFill>
                <a:effectLst>
                  <a:outerShdw blurRad="38100" dist="19050" dir="2700000" algn="tl" rotWithShape="0">
                    <a:schemeClr val="dk1">
                      <a:alpha val="40000"/>
                    </a:schemeClr>
                  </a:outerShdw>
                </a:effectLst>
                <a:latin typeface="HGｺﾞｼｯｸE" panose="020B0909000000000000" pitchFamily="49" charset="-128"/>
                <a:ea typeface="HGｺﾞｼｯｸE" panose="020B0909000000000000" pitchFamily="49" charset="-128"/>
              </a:rPr>
              <a:t>登記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BF2A057-2B81-4F5C-901A-3ACFAB379698}"/>
              </a:ext>
            </a:extLst>
          </p:cNvPr>
          <p:cNvSpPr/>
          <p:nvPr/>
        </p:nvSpPr>
        <p:spPr>
          <a:xfrm>
            <a:off x="1015171" y="1105480"/>
            <a:ext cx="134470" cy="497541"/>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805840BD-1C3A-4C13-83A1-FAABF39C40E4}"/>
              </a:ext>
            </a:extLst>
          </p:cNvPr>
          <p:cNvSpPr>
            <a:spLocks noGrp="1"/>
          </p:cNvSpPr>
          <p:nvPr>
            <p:ph type="title"/>
          </p:nvPr>
        </p:nvSpPr>
        <p:spPr>
          <a:xfrm>
            <a:off x="1267178" y="990335"/>
            <a:ext cx="2575692" cy="497541"/>
          </a:xfrm>
        </p:spPr>
        <p:txBody>
          <a:bodyPr>
            <a:noAutofit/>
          </a:bodyPr>
          <a:lstStyle/>
          <a:p>
            <a:r>
              <a:rPr kumimoji="1" lang="ja-JP" altLang="en-US" dirty="0">
                <a:latin typeface="HGｺﾞｼｯｸE" panose="020B0909000000000000" pitchFamily="49" charset="-128"/>
                <a:ea typeface="HGｺﾞｼｯｸE" panose="020B0909000000000000" pitchFamily="49" charset="-128"/>
              </a:rPr>
              <a:t>未成年者</a:t>
            </a:r>
          </a:p>
        </p:txBody>
      </p:sp>
      <p:cxnSp>
        <p:nvCxnSpPr>
          <p:cNvPr id="5" name="直線コネクタ 4">
            <a:extLst>
              <a:ext uri="{FF2B5EF4-FFF2-40B4-BE49-F238E27FC236}">
                <a16:creationId xmlns:a16="http://schemas.microsoft.com/office/drawing/2014/main" id="{0C96A192-78A5-4AD3-BCB0-7E4F8CFE63FA}"/>
              </a:ext>
            </a:extLst>
          </p:cNvPr>
          <p:cNvCxnSpPr>
            <a:cxnSpLocks/>
          </p:cNvCxnSpPr>
          <p:nvPr/>
        </p:nvCxnSpPr>
        <p:spPr>
          <a:xfrm>
            <a:off x="1015171" y="1603021"/>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40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AF3C8-D03B-4F26-9CC1-13FBE028906F}"/>
              </a:ext>
            </a:extLst>
          </p:cNvPr>
          <p:cNvSpPr>
            <a:spLocks noGrp="1"/>
          </p:cNvSpPr>
          <p:nvPr>
            <p:ph type="title"/>
          </p:nvPr>
        </p:nvSpPr>
        <p:spPr>
          <a:xfrm>
            <a:off x="838200" y="365127"/>
            <a:ext cx="10515600" cy="910518"/>
          </a:xfrm>
          <a:solidFill>
            <a:schemeClr val="tx1"/>
          </a:solidFill>
        </p:spPr>
        <p:txBody>
          <a:bodyPr/>
          <a:lstStyle/>
          <a:p>
            <a:pPr algn="ctr"/>
            <a:r>
              <a:rPr lang="ja-JP" altLang="en-US" dirty="0">
                <a:solidFill>
                  <a:schemeClr val="bg1"/>
                </a:solidFill>
                <a:latin typeface="HGPｺﾞｼｯｸE" panose="020B0900000000000000" pitchFamily="50" charset="-128"/>
                <a:ea typeface="HGPｺﾞｼｯｸE" panose="020B0900000000000000" pitchFamily="50" charset="-128"/>
              </a:rPr>
              <a:t>取消前の第三者と取消後の第三者の扱いの違　Ｐ４８</a:t>
            </a:r>
            <a:endParaRPr kumimoji="1" lang="ja-JP" altLang="en-US" dirty="0">
              <a:solidFill>
                <a:schemeClr val="bg1"/>
              </a:solidFill>
              <a:latin typeface="HGPｺﾞｼｯｸE" panose="020B0900000000000000" pitchFamily="50" charset="-128"/>
              <a:ea typeface="HGP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D12CC81F-02F4-4278-AF57-2117995E561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8002"/>
          <a:stretch/>
        </p:blipFill>
        <p:spPr>
          <a:xfrm>
            <a:off x="838200" y="2291289"/>
            <a:ext cx="9056051" cy="1580444"/>
          </a:xfrm>
        </p:spPr>
      </p:pic>
      <p:cxnSp>
        <p:nvCxnSpPr>
          <p:cNvPr id="6" name="直線コネクタ 5">
            <a:extLst>
              <a:ext uri="{FF2B5EF4-FFF2-40B4-BE49-F238E27FC236}">
                <a16:creationId xmlns:a16="http://schemas.microsoft.com/office/drawing/2014/main" id="{AF4BC166-3092-456B-9B7B-D3EE32C0073B}"/>
              </a:ext>
            </a:extLst>
          </p:cNvPr>
          <p:cNvCxnSpPr>
            <a:cxnSpLocks/>
          </p:cNvCxnSpPr>
          <p:nvPr/>
        </p:nvCxnSpPr>
        <p:spPr>
          <a:xfrm>
            <a:off x="2485159" y="3127811"/>
            <a:ext cx="11139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吹き出し: 角を丸めた四角形 8">
            <a:extLst>
              <a:ext uri="{FF2B5EF4-FFF2-40B4-BE49-F238E27FC236}">
                <a16:creationId xmlns:a16="http://schemas.microsoft.com/office/drawing/2014/main" id="{8C822439-00A4-4A39-A8FC-89D146057228}"/>
              </a:ext>
            </a:extLst>
          </p:cNvPr>
          <p:cNvSpPr/>
          <p:nvPr/>
        </p:nvSpPr>
        <p:spPr>
          <a:xfrm>
            <a:off x="4336648" y="1495564"/>
            <a:ext cx="1759352" cy="1201337"/>
          </a:xfrm>
          <a:prstGeom prst="wedgeRoundRectCallout">
            <a:avLst>
              <a:gd name="adj1" fmla="val -95176"/>
              <a:gd name="adj2" fmla="val 6282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取消後の第三者</a:t>
            </a:r>
          </a:p>
        </p:txBody>
      </p:sp>
    </p:spTree>
    <p:extLst>
      <p:ext uri="{BB962C8B-B14F-4D97-AF65-F5344CB8AC3E}">
        <p14:creationId xmlns:p14="http://schemas.microsoft.com/office/powerpoint/2010/main" val="1996416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13B6A-97EE-4D51-992E-722BD492B760}"/>
              </a:ext>
            </a:extLst>
          </p:cNvPr>
          <p:cNvSpPr>
            <a:spLocks noGrp="1"/>
          </p:cNvSpPr>
          <p:nvPr>
            <p:ph type="title"/>
          </p:nvPr>
        </p:nvSpPr>
        <p:spPr/>
        <p:txBody>
          <a:bodyPr/>
          <a:lstStyle/>
          <a:p>
            <a:r>
              <a:rPr kumimoji="1" lang="ja-JP" altLang="en-US" sz="4000" dirty="0">
                <a:latin typeface="HGPｺﾞｼｯｸE" panose="020B0900000000000000" pitchFamily="50" charset="-128"/>
                <a:ea typeface="HGPｺﾞｼｯｸE" panose="020B0900000000000000" pitchFamily="50" charset="-128"/>
              </a:rPr>
              <a:t> 　</a:t>
            </a:r>
            <a:r>
              <a:rPr lang="ja-JP" altLang="en-US" sz="4000" dirty="0">
                <a:latin typeface="HGPｺﾞｼｯｸE" panose="020B0900000000000000" pitchFamily="50" charset="-128"/>
                <a:ea typeface="HGPｺﾞｼｯｸE" panose="020B0900000000000000" pitchFamily="50" charset="-128"/>
              </a:rPr>
              <a:t>強 迫　Ｐ４９</a:t>
            </a:r>
            <a:endParaRPr kumimoji="1" lang="ja-JP" altLang="en-US" sz="4000" dirty="0">
              <a:latin typeface="HGPｺﾞｼｯｸE" panose="020B0900000000000000" pitchFamily="50" charset="-128"/>
              <a:ea typeface="HGPｺﾞｼｯｸE" panose="020B0900000000000000" pitchFamily="50" charset="-128"/>
            </a:endParaRPr>
          </a:p>
        </p:txBody>
      </p:sp>
      <p:sp>
        <p:nvSpPr>
          <p:cNvPr id="3" name="コンテンツ プレースホルダー 2">
            <a:extLst>
              <a:ext uri="{FF2B5EF4-FFF2-40B4-BE49-F238E27FC236}">
                <a16:creationId xmlns:a16="http://schemas.microsoft.com/office/drawing/2014/main" id="{29DA962D-3F4F-42DA-A643-BF2B7E4CAAE2}"/>
              </a:ext>
            </a:extLst>
          </p:cNvPr>
          <p:cNvSpPr>
            <a:spLocks noGrp="1"/>
          </p:cNvSpPr>
          <p:nvPr>
            <p:ph idx="1"/>
          </p:nvPr>
        </p:nvSpPr>
        <p:spPr/>
        <p:txBody>
          <a:bodyPr/>
          <a:lstStyle/>
          <a:p>
            <a:endParaRPr kumimoji="1" lang="ja-JP" altLang="en-US" dirty="0"/>
          </a:p>
        </p:txBody>
      </p:sp>
      <p:sp>
        <p:nvSpPr>
          <p:cNvPr id="4" name="正方形/長方形 3">
            <a:extLst>
              <a:ext uri="{FF2B5EF4-FFF2-40B4-BE49-F238E27FC236}">
                <a16:creationId xmlns:a16="http://schemas.microsoft.com/office/drawing/2014/main" id="{8EAAAA6E-0E50-4EEB-B1A6-BE8DC593C389}"/>
              </a:ext>
            </a:extLst>
          </p:cNvPr>
          <p:cNvSpPr/>
          <p:nvPr/>
        </p:nvSpPr>
        <p:spPr>
          <a:xfrm>
            <a:off x="838200" y="767643"/>
            <a:ext cx="87489" cy="6208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3111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F6D32D92-B579-4CD6-AE38-D1C90480EF80}"/>
              </a:ext>
            </a:extLst>
          </p:cNvPr>
          <p:cNvSpPr>
            <a:spLocks noGrp="1" noChangeArrowheads="1"/>
          </p:cNvSpPr>
          <p:nvPr>
            <p:ph type="title"/>
          </p:nvPr>
        </p:nvSpPr>
        <p:spPr>
          <a:xfrm>
            <a:off x="838200" y="365125"/>
            <a:ext cx="10643886" cy="831850"/>
          </a:xfrm>
          <a:solidFill>
            <a:schemeClr val="tx1"/>
          </a:solidFill>
          <a:ln>
            <a:solidFill>
              <a:schemeClr val="tx2"/>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強　迫　Ｐ４９</a:t>
            </a:r>
          </a:p>
        </p:txBody>
      </p:sp>
      <p:sp>
        <p:nvSpPr>
          <p:cNvPr id="31747" name="Rectangle 3">
            <a:extLst>
              <a:ext uri="{FF2B5EF4-FFF2-40B4-BE49-F238E27FC236}">
                <a16:creationId xmlns:a16="http://schemas.microsoft.com/office/drawing/2014/main" id="{96D05DD5-0C9E-42A1-A678-38E4B9EB56D8}"/>
              </a:ext>
            </a:extLst>
          </p:cNvPr>
          <p:cNvSpPr>
            <a:spLocks noGrp="1" noChangeArrowheads="1"/>
          </p:cNvSpPr>
          <p:nvPr>
            <p:ph idx="1"/>
          </p:nvPr>
        </p:nvSpPr>
        <p:spPr>
          <a:xfrm>
            <a:off x="838200" y="1365813"/>
            <a:ext cx="10515600" cy="4811150"/>
          </a:xfrm>
        </p:spPr>
        <p:txBody>
          <a:bodyPr/>
          <a:lstStyle/>
          <a:p>
            <a:pPr eaLnBrk="1" hangingPunct="1">
              <a:buFontTx/>
              <a:buNone/>
            </a:pPr>
            <a:r>
              <a:rPr lang="ja-JP" altLang="en-US" dirty="0"/>
              <a:t>　　　　　　　　　　　　　　　　　　</a:t>
            </a:r>
            <a:r>
              <a:rPr lang="ja-JP" altLang="en-US" sz="3200" dirty="0">
                <a:latin typeface="HGSｺﾞｼｯｸE" panose="020B0900000000000000" pitchFamily="50" charset="-128"/>
                <a:ea typeface="HGSｺﾞｼｯｸE" panose="020B0900000000000000" pitchFamily="50" charset="-128"/>
              </a:rPr>
              <a:t>　</a:t>
            </a:r>
            <a:r>
              <a:rPr lang="ja-JP" altLang="en-US" sz="3200" dirty="0">
                <a:highlight>
                  <a:srgbClr val="FFFF00"/>
                </a:highlight>
                <a:latin typeface="HGSｺﾞｼｯｸE" panose="020B0900000000000000" pitchFamily="50" charset="-128"/>
                <a:ea typeface="HGSｺﾞｼｯｸE" panose="020B0900000000000000" pitchFamily="50" charset="-128"/>
              </a:rPr>
              <a:t>強迫</a:t>
            </a:r>
          </a:p>
          <a:p>
            <a:pPr eaLnBrk="1" hangingPunct="1">
              <a:buFontTx/>
              <a:buNone/>
            </a:pPr>
            <a:r>
              <a:rPr lang="ja-JP" altLang="en-US" dirty="0"/>
              <a:t>　　　</a:t>
            </a:r>
            <a:r>
              <a:rPr lang="ja-JP" altLang="en-US" sz="3200" dirty="0">
                <a:latin typeface="HGSｺﾞｼｯｸE" panose="020B0900000000000000" pitchFamily="50" charset="-128"/>
                <a:ea typeface="HGSｺﾞｼｯｸE" panose="020B0900000000000000" pitchFamily="50" charset="-128"/>
              </a:rPr>
              <a:t>売主Ａ　　　　契約　　　　Ｂ買主</a:t>
            </a:r>
          </a:p>
          <a:p>
            <a:pPr eaLnBrk="1" hangingPunct="1">
              <a:buFontTx/>
              <a:buNone/>
            </a:pP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Ｃ第三者</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endParaRPr lang="en-US" altLang="ja-JP" dirty="0"/>
          </a:p>
        </p:txBody>
      </p:sp>
      <p:sp>
        <p:nvSpPr>
          <p:cNvPr id="31749" name="Line 5">
            <a:extLst>
              <a:ext uri="{FF2B5EF4-FFF2-40B4-BE49-F238E27FC236}">
                <a16:creationId xmlns:a16="http://schemas.microsoft.com/office/drawing/2014/main" id="{E4A45593-F090-4A37-9B9A-E96F663BDD7D}"/>
              </a:ext>
            </a:extLst>
          </p:cNvPr>
          <p:cNvSpPr>
            <a:spLocks noChangeShapeType="1"/>
          </p:cNvSpPr>
          <p:nvPr/>
        </p:nvSpPr>
        <p:spPr bwMode="auto">
          <a:xfrm>
            <a:off x="2720049" y="3757881"/>
            <a:ext cx="4065900" cy="1931"/>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8790" name="Line 6">
            <a:extLst>
              <a:ext uri="{FF2B5EF4-FFF2-40B4-BE49-F238E27FC236}">
                <a16:creationId xmlns:a16="http://schemas.microsoft.com/office/drawing/2014/main" id="{DB9E498E-B222-4D7E-BF64-E1A0E1B56B84}"/>
              </a:ext>
            </a:extLst>
          </p:cNvPr>
          <p:cNvSpPr>
            <a:spLocks noChangeShapeType="1"/>
          </p:cNvSpPr>
          <p:nvPr/>
        </p:nvSpPr>
        <p:spPr bwMode="auto">
          <a:xfrm>
            <a:off x="3125170" y="2720034"/>
            <a:ext cx="3683930" cy="1"/>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8792" name="Line 8">
            <a:extLst>
              <a:ext uri="{FF2B5EF4-FFF2-40B4-BE49-F238E27FC236}">
                <a16:creationId xmlns:a16="http://schemas.microsoft.com/office/drawing/2014/main" id="{5145106F-CAAD-4ECB-9CF9-518EAEE0B9DA}"/>
              </a:ext>
            </a:extLst>
          </p:cNvPr>
          <p:cNvSpPr>
            <a:spLocks noChangeShapeType="1"/>
          </p:cNvSpPr>
          <p:nvPr/>
        </p:nvSpPr>
        <p:spPr bwMode="auto">
          <a:xfrm flipH="1">
            <a:off x="2988077" y="1682186"/>
            <a:ext cx="2844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 name="矢印: 下 2">
            <a:extLst>
              <a:ext uri="{FF2B5EF4-FFF2-40B4-BE49-F238E27FC236}">
                <a16:creationId xmlns:a16="http://schemas.microsoft.com/office/drawing/2014/main" id="{4E62501F-B8FE-41E5-8B3E-9D0AC5F6FAEE}"/>
              </a:ext>
            </a:extLst>
          </p:cNvPr>
          <p:cNvSpPr/>
          <p:nvPr/>
        </p:nvSpPr>
        <p:spPr>
          <a:xfrm>
            <a:off x="7083706" y="2720035"/>
            <a:ext cx="324091" cy="7089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5" name="直線コネクタ 4">
            <a:extLst>
              <a:ext uri="{FF2B5EF4-FFF2-40B4-BE49-F238E27FC236}">
                <a16:creationId xmlns:a16="http://schemas.microsoft.com/office/drawing/2014/main" id="{B9FFC865-852D-4BDB-B6C8-5B1BDBA86765}"/>
              </a:ext>
            </a:extLst>
          </p:cNvPr>
          <p:cNvCxnSpPr/>
          <p:nvPr/>
        </p:nvCxnSpPr>
        <p:spPr>
          <a:xfrm>
            <a:off x="2720049" y="2588448"/>
            <a:ext cx="0" cy="118990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97D35C93-2120-4692-BD85-A43B0F8B2A89}"/>
              </a:ext>
            </a:extLst>
          </p:cNvPr>
          <p:cNvSpPr/>
          <p:nvPr/>
        </p:nvSpPr>
        <p:spPr>
          <a:xfrm>
            <a:off x="3535728" y="2953931"/>
            <a:ext cx="2496273" cy="570053"/>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常に取消せる</a:t>
            </a:r>
          </a:p>
        </p:txBody>
      </p:sp>
      <p:sp>
        <p:nvSpPr>
          <p:cNvPr id="7" name="正方形/長方形 6">
            <a:extLst>
              <a:ext uri="{FF2B5EF4-FFF2-40B4-BE49-F238E27FC236}">
                <a16:creationId xmlns:a16="http://schemas.microsoft.com/office/drawing/2014/main" id="{AD943D7C-47EC-416E-87EF-68DB3C695024}"/>
              </a:ext>
            </a:extLst>
          </p:cNvPr>
          <p:cNvSpPr/>
          <p:nvPr/>
        </p:nvSpPr>
        <p:spPr>
          <a:xfrm>
            <a:off x="8889358" y="3394276"/>
            <a:ext cx="2071866" cy="1189907"/>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善　意　　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善意無過失〇</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animEffect transition="in" filter="barn(inVertical)">
                                      <p:cBhvr>
                                        <p:cTn id="17" dur="500"/>
                                        <p:tgtEl>
                                          <p:spTgt spid="317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1749"/>
                                        </p:tgtEl>
                                        <p:attrNameLst>
                                          <p:attrName>style.visibility</p:attrName>
                                        </p:attrNameLst>
                                      </p:cBhvr>
                                      <p:to>
                                        <p:strVal val="visible"/>
                                      </p:to>
                                    </p:set>
                                    <p:animEffect transition="in" filter="barn(inVertical)">
                                      <p:cBhvr>
                                        <p:cTn id="25" dur="500"/>
                                        <p:tgtEl>
                                          <p:spTgt spid="317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 grpId="0" animBg="1"/>
      <p:bldP spid="6"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a:extLst>
              <a:ext uri="{FF2B5EF4-FFF2-40B4-BE49-F238E27FC236}">
                <a16:creationId xmlns:a16="http://schemas.microsoft.com/office/drawing/2014/main" id="{FAD119E7-FF4D-49E5-887C-8F524F2021D1}"/>
              </a:ext>
            </a:extLst>
          </p:cNvPr>
          <p:cNvSpPr>
            <a:spLocks noGrp="1" noChangeArrowheads="1"/>
          </p:cNvSpPr>
          <p:nvPr>
            <p:ph type="title"/>
          </p:nvPr>
        </p:nvSpPr>
        <p:spPr>
          <a:xfrm>
            <a:off x="838200" y="365126"/>
            <a:ext cx="10515600" cy="1012261"/>
          </a:xfrm>
          <a:solidFill>
            <a:schemeClr val="tx1"/>
          </a:solidFill>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第三者による強迫　Ｐ４９</a:t>
            </a:r>
          </a:p>
        </p:txBody>
      </p:sp>
      <p:sp>
        <p:nvSpPr>
          <p:cNvPr id="3" name="コンテンツ プレースホルダー 2">
            <a:extLst>
              <a:ext uri="{FF2B5EF4-FFF2-40B4-BE49-F238E27FC236}">
                <a16:creationId xmlns:a16="http://schemas.microsoft.com/office/drawing/2014/main" id="{C7B74CB3-7896-42A3-9C4E-80C15FDB86C4}"/>
              </a:ext>
            </a:extLst>
          </p:cNvPr>
          <p:cNvSpPr>
            <a:spLocks noGrp="1"/>
          </p:cNvSpPr>
          <p:nvPr>
            <p:ph idx="1"/>
          </p:nvPr>
        </p:nvSpPr>
        <p:spPr>
          <a:xfrm>
            <a:off x="838200" y="1524683"/>
            <a:ext cx="10515600" cy="4351338"/>
          </a:xfrm>
        </p:spPr>
        <p:txBody>
          <a:bodyPr/>
          <a:lstStyle/>
          <a:p>
            <a:pPr eaLnBrk="1" hangingPunct="1">
              <a:buFontTx/>
              <a:buNone/>
            </a:pPr>
            <a:r>
              <a:rPr lang="ja-JP" altLang="en-US" dirty="0"/>
              <a:t>　　　　　　　　　　　</a:t>
            </a:r>
            <a:r>
              <a:rPr lang="ja-JP" altLang="en-US" sz="2400" dirty="0">
                <a:latin typeface="HGSｺﾞｼｯｸE" panose="020B0900000000000000" pitchFamily="50" charset="-128"/>
                <a:ea typeface="HGSｺﾞｼｯｸE" panose="020B0900000000000000" pitchFamily="50" charset="-128"/>
              </a:rPr>
              <a:t>　</a:t>
            </a:r>
            <a:endParaRPr lang="ja-JP" altLang="en-US" sz="3600" dirty="0">
              <a:highlight>
                <a:srgbClr val="FFFF00"/>
              </a:highlight>
              <a:latin typeface="HGSｺﾞｼｯｸE" panose="020B0900000000000000" pitchFamily="50" charset="-128"/>
              <a:ea typeface="HGSｺﾞｼｯｸE" panose="020B0900000000000000" pitchFamily="50" charset="-128"/>
            </a:endParaRPr>
          </a:p>
          <a:p>
            <a:pPr eaLnBrk="1" hangingPunct="1">
              <a:buFontTx/>
              <a:buNone/>
            </a:pPr>
            <a:r>
              <a:rPr lang="ja-JP" altLang="en-US" sz="3600" dirty="0"/>
              <a:t>　</a:t>
            </a:r>
            <a:r>
              <a:rPr lang="ja-JP" altLang="en-US" sz="3600" dirty="0">
                <a:latin typeface="HGSｺﾞｼｯｸE" panose="020B0900000000000000" pitchFamily="50" charset="-128"/>
                <a:ea typeface="HGSｺﾞｼｯｸE" panose="020B0900000000000000" pitchFamily="50" charset="-128"/>
              </a:rPr>
              <a:t>売主Ａ　　　　契約　　　　Ｂ買主</a:t>
            </a:r>
          </a:p>
          <a:p>
            <a:pPr eaLnBrk="1" hangingPunct="1">
              <a:buFontTx/>
              <a:buNone/>
            </a:pPr>
            <a:endParaRPr lang="ja-JP" altLang="en-US" sz="36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600" dirty="0">
                <a:latin typeface="HGSｺﾞｼｯｸE" panose="020B0900000000000000" pitchFamily="50" charset="-128"/>
                <a:ea typeface="HGSｺﾞｼｯｸE" panose="020B0900000000000000" pitchFamily="50" charset="-128"/>
              </a:rPr>
              <a:t>　　　　　　   </a:t>
            </a:r>
            <a:r>
              <a:rPr lang="ja-JP" altLang="en-US" sz="3600" dirty="0">
                <a:highlight>
                  <a:srgbClr val="FFFF00"/>
                </a:highlight>
                <a:latin typeface="HGSｺﾞｼｯｸE" panose="020B0900000000000000" pitchFamily="50" charset="-128"/>
                <a:ea typeface="HGSｺﾞｼｯｸE" panose="020B0900000000000000" pitchFamily="50" charset="-128"/>
              </a:rPr>
              <a:t>強迫</a:t>
            </a:r>
            <a:r>
              <a:rPr lang="ja-JP" altLang="en-US" sz="3600" dirty="0">
                <a:latin typeface="HGSｺﾞｼｯｸE" panose="020B0900000000000000" pitchFamily="50" charset="-128"/>
                <a:ea typeface="HGSｺﾞｼｯｸE" panose="020B0900000000000000" pitchFamily="50" charset="-128"/>
              </a:rPr>
              <a:t>　　　　　   </a:t>
            </a:r>
            <a:endParaRPr lang="en-US" altLang="ja-JP" sz="3600" dirty="0">
              <a:latin typeface="HGSｺﾞｼｯｸE" panose="020B0900000000000000" pitchFamily="50" charset="-128"/>
              <a:ea typeface="HGSｺﾞｼｯｸE" panose="020B0900000000000000" pitchFamily="50" charset="-128"/>
            </a:endParaRPr>
          </a:p>
          <a:p>
            <a:pPr eaLnBrk="1" hangingPunct="1">
              <a:buFontTx/>
              <a:buNone/>
            </a:pPr>
            <a:r>
              <a:rPr lang="en-US" altLang="ja-JP" sz="3600" dirty="0">
                <a:latin typeface="HGSｺﾞｼｯｸE" panose="020B0900000000000000" pitchFamily="50" charset="-128"/>
                <a:ea typeface="HGSｺﾞｼｯｸE" panose="020B0900000000000000" pitchFamily="50" charset="-128"/>
              </a:rPr>
              <a:t>                                          </a:t>
            </a:r>
            <a:r>
              <a:rPr lang="ja-JP" altLang="en-US" sz="3600" dirty="0">
                <a:latin typeface="HGSｺﾞｼｯｸE" panose="020B0900000000000000" pitchFamily="50" charset="-128"/>
                <a:ea typeface="HGSｺﾞｼｯｸE" panose="020B0900000000000000" pitchFamily="50" charset="-128"/>
              </a:rPr>
              <a:t>Ｃ第三者</a:t>
            </a:r>
          </a:p>
          <a:p>
            <a:endParaRPr lang="ja-JP" altLang="en-US" dirty="0"/>
          </a:p>
        </p:txBody>
      </p:sp>
      <p:cxnSp>
        <p:nvCxnSpPr>
          <p:cNvPr id="5" name="直線矢印コネクタ 4">
            <a:extLst>
              <a:ext uri="{FF2B5EF4-FFF2-40B4-BE49-F238E27FC236}">
                <a16:creationId xmlns:a16="http://schemas.microsoft.com/office/drawing/2014/main" id="{2A0746C6-744D-435E-94E3-6C2D2FF73301}"/>
              </a:ext>
            </a:extLst>
          </p:cNvPr>
          <p:cNvCxnSpPr/>
          <p:nvPr/>
        </p:nvCxnSpPr>
        <p:spPr>
          <a:xfrm flipH="1" flipV="1">
            <a:off x="2847372" y="2338086"/>
            <a:ext cx="4294208" cy="15973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DECC238-50F7-453C-B6D8-F8284928D2E8}"/>
              </a:ext>
            </a:extLst>
          </p:cNvPr>
          <p:cNvCxnSpPr>
            <a:cxnSpLocks/>
          </p:cNvCxnSpPr>
          <p:nvPr/>
        </p:nvCxnSpPr>
        <p:spPr>
          <a:xfrm>
            <a:off x="2847372" y="2189545"/>
            <a:ext cx="151628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7EC76AC-27FD-43E0-BF80-EE474B4AC70A}"/>
              </a:ext>
            </a:extLst>
          </p:cNvPr>
          <p:cNvCxnSpPr>
            <a:cxnSpLocks/>
          </p:cNvCxnSpPr>
          <p:nvPr/>
        </p:nvCxnSpPr>
        <p:spPr>
          <a:xfrm>
            <a:off x="5648446" y="2177970"/>
            <a:ext cx="149313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709E714E-5521-4EF1-9B30-BDB11F53F334}"/>
              </a:ext>
            </a:extLst>
          </p:cNvPr>
          <p:cNvSpPr/>
          <p:nvPr/>
        </p:nvSpPr>
        <p:spPr>
          <a:xfrm>
            <a:off x="8935657" y="1743132"/>
            <a:ext cx="2071866" cy="1189907"/>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善　意　　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善意無過失〇</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C1942E38-D853-42BB-B70C-12C2B908E86F}"/>
              </a:ext>
            </a:extLst>
          </p:cNvPr>
          <p:cNvSpPr/>
          <p:nvPr/>
        </p:nvSpPr>
        <p:spPr>
          <a:xfrm>
            <a:off x="838200" y="2717922"/>
            <a:ext cx="2496273" cy="570053"/>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常に取消せる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id="{EF9FDE73-DB87-448A-843F-BD2D968285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5571" y="1582707"/>
            <a:ext cx="10190733" cy="2882415"/>
          </a:xfrm>
        </p:spPr>
      </p:pic>
      <p:sp>
        <p:nvSpPr>
          <p:cNvPr id="2" name="タイトル 1">
            <a:extLst>
              <a:ext uri="{FF2B5EF4-FFF2-40B4-BE49-F238E27FC236}">
                <a16:creationId xmlns:a16="http://schemas.microsoft.com/office/drawing/2014/main" id="{8FE843A2-FA66-4506-92B8-0B3C45793694}"/>
              </a:ext>
            </a:extLst>
          </p:cNvPr>
          <p:cNvSpPr>
            <a:spLocks noGrp="1"/>
          </p:cNvSpPr>
          <p:nvPr>
            <p:ph type="title"/>
          </p:nvPr>
        </p:nvSpPr>
        <p:spPr>
          <a:xfrm>
            <a:off x="838200" y="365126"/>
            <a:ext cx="10515600" cy="865363"/>
          </a:xfrm>
          <a:solidFill>
            <a:schemeClr val="tx1"/>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強迫　</a:t>
            </a:r>
            <a:r>
              <a:rPr kumimoji="1" lang="en-US" altLang="ja-JP" dirty="0">
                <a:solidFill>
                  <a:schemeClr val="bg1"/>
                </a:solidFill>
                <a:latin typeface="HGPｺﾞｼｯｸE" panose="020B0900000000000000" pitchFamily="50" charset="-128"/>
                <a:ea typeface="HGPｺﾞｼｯｸE" panose="020B0900000000000000" pitchFamily="50" charset="-128"/>
              </a:rPr>
              <a:t>P49</a:t>
            </a:r>
            <a:endParaRPr kumimoji="1" lang="ja-JP" altLang="en-US" dirty="0">
              <a:solidFill>
                <a:schemeClr val="bg1"/>
              </a:solidFill>
              <a:latin typeface="HGPｺﾞｼｯｸE" panose="020B0900000000000000" pitchFamily="50" charset="-128"/>
              <a:ea typeface="HGPｺﾞｼｯｸE" panose="020B0900000000000000" pitchFamily="50" charset="-128"/>
            </a:endParaRPr>
          </a:p>
        </p:txBody>
      </p:sp>
      <p:cxnSp>
        <p:nvCxnSpPr>
          <p:cNvPr id="6" name="直線コネクタ 5">
            <a:extLst>
              <a:ext uri="{FF2B5EF4-FFF2-40B4-BE49-F238E27FC236}">
                <a16:creationId xmlns:a16="http://schemas.microsoft.com/office/drawing/2014/main" id="{53EDAF94-1052-46B9-B64B-175B9EF67C1D}"/>
              </a:ext>
            </a:extLst>
          </p:cNvPr>
          <p:cNvCxnSpPr>
            <a:cxnSpLocks/>
          </p:cNvCxnSpPr>
          <p:nvPr/>
        </p:nvCxnSpPr>
        <p:spPr>
          <a:xfrm>
            <a:off x="7684888" y="2145911"/>
            <a:ext cx="24803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54F2A9E-060B-4072-9594-3D90EA1E0195}"/>
              </a:ext>
            </a:extLst>
          </p:cNvPr>
          <p:cNvCxnSpPr>
            <a:cxnSpLocks/>
          </p:cNvCxnSpPr>
          <p:nvPr/>
        </p:nvCxnSpPr>
        <p:spPr>
          <a:xfrm>
            <a:off x="1267962" y="2303387"/>
            <a:ext cx="3350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9416828-B12B-4D4A-A8D1-3078A072B6BD}"/>
              </a:ext>
            </a:extLst>
          </p:cNvPr>
          <p:cNvCxnSpPr>
            <a:cxnSpLocks/>
          </p:cNvCxnSpPr>
          <p:nvPr/>
        </p:nvCxnSpPr>
        <p:spPr>
          <a:xfrm>
            <a:off x="4635569" y="3914311"/>
            <a:ext cx="44728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423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4EC776-979A-46F8-80FE-C9BFBB2349D4}"/>
              </a:ext>
            </a:extLst>
          </p:cNvPr>
          <p:cNvSpPr>
            <a:spLocks noGrp="1"/>
          </p:cNvSpPr>
          <p:nvPr>
            <p:ph type="title"/>
          </p:nvPr>
        </p:nvSpPr>
        <p:spPr>
          <a:xfrm>
            <a:off x="838200" y="365125"/>
            <a:ext cx="10515600" cy="1102431"/>
          </a:xfrm>
          <a:solidFill>
            <a:schemeClr val="tx1"/>
          </a:solidFill>
        </p:spPr>
        <p:txBody>
          <a:bodyPr/>
          <a:lstStyle/>
          <a:p>
            <a:r>
              <a:rPr kumimoji="1" lang="ja-JP" altLang="en-US" dirty="0">
                <a:solidFill>
                  <a:schemeClr val="bg1"/>
                </a:solidFill>
                <a:latin typeface="HGPｺﾞｼｯｸE" panose="020B0900000000000000" pitchFamily="50" charset="-128"/>
                <a:ea typeface="HGPｺﾞｼｯｸE" panose="020B0900000000000000" pitchFamily="50" charset="-128"/>
              </a:rPr>
              <a:t>　　　　　　</a:t>
            </a:r>
            <a:r>
              <a:rPr kumimoji="1" lang="ja-JP" altLang="en-US" sz="3600" dirty="0">
                <a:solidFill>
                  <a:schemeClr val="bg1"/>
                </a:solidFill>
                <a:latin typeface="HGPｺﾞｼｯｸE" panose="020B0900000000000000" pitchFamily="50" charset="-128"/>
                <a:ea typeface="HGPｺﾞｼｯｸE" panose="020B0900000000000000" pitchFamily="50" charset="-128"/>
              </a:rPr>
              <a:t>　　</a:t>
            </a:r>
            <a:r>
              <a:rPr kumimoji="1" lang="en-US" altLang="ja-JP" sz="3600" dirty="0">
                <a:solidFill>
                  <a:schemeClr val="bg1"/>
                </a:solidFill>
                <a:latin typeface="HGPｺﾞｼｯｸE" panose="020B0900000000000000" pitchFamily="50" charset="-128"/>
                <a:ea typeface="HGPｺﾞｼｯｸE" panose="020B0900000000000000" pitchFamily="50" charset="-128"/>
              </a:rPr>
              <a:t>P35  </a:t>
            </a:r>
            <a:r>
              <a:rPr kumimoji="1" lang="ja-JP" altLang="en-US" sz="3600" dirty="0">
                <a:solidFill>
                  <a:schemeClr val="bg1"/>
                </a:solidFill>
                <a:latin typeface="HGPｺﾞｼｯｸE" panose="020B0900000000000000" pitchFamily="50" charset="-128"/>
                <a:ea typeface="HGPｺﾞｼｯｸE" panose="020B0900000000000000" pitchFamily="50" charset="-128"/>
              </a:rPr>
              <a:t>意思表示のまとめ</a:t>
            </a:r>
          </a:p>
        </p:txBody>
      </p:sp>
      <p:graphicFrame>
        <p:nvGraphicFramePr>
          <p:cNvPr id="6" name="コンテンツ プレースホルダー 5">
            <a:extLst>
              <a:ext uri="{FF2B5EF4-FFF2-40B4-BE49-F238E27FC236}">
                <a16:creationId xmlns:a16="http://schemas.microsoft.com/office/drawing/2014/main" id="{3D9C9FA8-29A6-4790-BD8C-3BD29497EB5E}"/>
              </a:ext>
            </a:extLst>
          </p:cNvPr>
          <p:cNvGraphicFramePr>
            <a:graphicFrameLocks noGrp="1"/>
          </p:cNvGraphicFramePr>
          <p:nvPr>
            <p:ph idx="1"/>
            <p:extLst/>
          </p:nvPr>
        </p:nvGraphicFramePr>
        <p:xfrm>
          <a:off x="838200" y="1671321"/>
          <a:ext cx="10515600" cy="4114800"/>
        </p:xfrm>
        <a:graphic>
          <a:graphicData uri="http://schemas.openxmlformats.org/drawingml/2006/table">
            <a:tbl>
              <a:tblPr firstRow="1" bandRow="1">
                <a:tableStyleId>{5C22544A-7EE6-4342-B048-85BDC9FD1C3A}</a:tableStyleId>
              </a:tblPr>
              <a:tblGrid>
                <a:gridCol w="539044">
                  <a:extLst>
                    <a:ext uri="{9D8B030D-6E8A-4147-A177-3AD203B41FA5}">
                      <a16:colId xmlns:a16="http://schemas.microsoft.com/office/drawing/2014/main" val="3969810152"/>
                    </a:ext>
                  </a:extLst>
                </a:gridCol>
                <a:gridCol w="2686756">
                  <a:extLst>
                    <a:ext uri="{9D8B030D-6E8A-4147-A177-3AD203B41FA5}">
                      <a16:colId xmlns:a16="http://schemas.microsoft.com/office/drawing/2014/main" val="3752406235"/>
                    </a:ext>
                  </a:extLst>
                </a:gridCol>
                <a:gridCol w="1569156">
                  <a:extLst>
                    <a:ext uri="{9D8B030D-6E8A-4147-A177-3AD203B41FA5}">
                      <a16:colId xmlns:a16="http://schemas.microsoft.com/office/drawing/2014/main" val="2611069349"/>
                    </a:ext>
                  </a:extLst>
                </a:gridCol>
                <a:gridCol w="5720644">
                  <a:extLst>
                    <a:ext uri="{9D8B030D-6E8A-4147-A177-3AD203B41FA5}">
                      <a16:colId xmlns:a16="http://schemas.microsoft.com/office/drawing/2014/main" val="1297434739"/>
                    </a:ext>
                  </a:extLst>
                </a:gridCol>
              </a:tblGrid>
              <a:tr h="289172">
                <a:tc>
                  <a:txBody>
                    <a:bodyPr/>
                    <a:lstStyle/>
                    <a:p>
                      <a:endParaRPr kumimoji="1" lang="ja-JP" altLang="en-US" dirty="0"/>
                    </a:p>
                  </a:txBody>
                  <a:tcPr/>
                </a:tc>
                <a:tc>
                  <a:txBody>
                    <a:bodyPr/>
                    <a:lstStyle/>
                    <a:p>
                      <a:pPr algn="ctr"/>
                      <a:r>
                        <a:rPr kumimoji="1" lang="ja-JP" altLang="en-US" sz="2800" dirty="0"/>
                        <a:t>定　義</a:t>
                      </a:r>
                    </a:p>
                  </a:txBody>
                  <a:tcPr>
                    <a:solidFill>
                      <a:schemeClr val="accent6">
                        <a:lumMod val="50000"/>
                      </a:schemeClr>
                    </a:solidFill>
                  </a:tcPr>
                </a:tc>
                <a:tc>
                  <a:txBody>
                    <a:bodyPr/>
                    <a:lstStyle/>
                    <a:p>
                      <a:pPr algn="ctr"/>
                      <a:r>
                        <a:rPr kumimoji="1" lang="ja-JP" altLang="en-US" sz="2800" dirty="0"/>
                        <a:t>原　則</a:t>
                      </a:r>
                    </a:p>
                  </a:txBody>
                  <a:tcPr>
                    <a:solidFill>
                      <a:schemeClr val="accent6">
                        <a:lumMod val="50000"/>
                      </a:schemeClr>
                    </a:solidFill>
                  </a:tcPr>
                </a:tc>
                <a:tc>
                  <a:txBody>
                    <a:bodyPr/>
                    <a:lstStyle/>
                    <a:p>
                      <a:pPr algn="ctr"/>
                      <a:r>
                        <a:rPr kumimoji="1" lang="ja-JP" altLang="en-US" sz="2800" dirty="0"/>
                        <a:t>例　外・その他</a:t>
                      </a:r>
                    </a:p>
                  </a:txBody>
                  <a:tcPr>
                    <a:solidFill>
                      <a:schemeClr val="accent6">
                        <a:lumMod val="50000"/>
                      </a:schemeClr>
                    </a:solidFill>
                  </a:tcPr>
                </a:tc>
                <a:extLst>
                  <a:ext uri="{0D108BD9-81ED-4DB2-BD59-A6C34878D82A}">
                    <a16:rowId xmlns:a16="http://schemas.microsoft.com/office/drawing/2014/main" val="1020786440"/>
                  </a:ext>
                </a:extLst>
              </a:tr>
              <a:tr h="370840">
                <a:tc>
                  <a:txBody>
                    <a:bodyPr/>
                    <a:lstStyle/>
                    <a:p>
                      <a:r>
                        <a:rPr kumimoji="1" lang="ja-JP" altLang="en-US" sz="2800" b="1" dirty="0">
                          <a:solidFill>
                            <a:schemeClr val="bg1"/>
                          </a:solidFill>
                        </a:rPr>
                        <a:t>心裡留保</a:t>
                      </a:r>
                    </a:p>
                  </a:txBody>
                  <a:tcPr>
                    <a:solidFill>
                      <a:schemeClr val="accent1">
                        <a:lumMod val="50000"/>
                      </a:schemeClr>
                    </a:solidFill>
                  </a:tcPr>
                </a:tc>
                <a:tc>
                  <a:txBody>
                    <a:bodyPr/>
                    <a:lstStyle/>
                    <a:p>
                      <a:r>
                        <a:rPr kumimoji="1" lang="ja-JP" altLang="en-US" sz="2400" dirty="0">
                          <a:latin typeface="HGｺﾞｼｯｸE" panose="020B0909000000000000" pitchFamily="49" charset="-128"/>
                          <a:ea typeface="HGｺﾞｼｯｸE" panose="020B0909000000000000" pitchFamily="49" charset="-128"/>
                        </a:rPr>
                        <a:t>故意にした真意と異なる意思表示</a:t>
                      </a:r>
                    </a:p>
                  </a:txBody>
                  <a:tcPr/>
                </a:tc>
                <a:tc>
                  <a:txBody>
                    <a:bodyPr/>
                    <a:lstStyle/>
                    <a:p>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有　効</a:t>
                      </a:r>
                    </a:p>
                    <a:p>
                      <a:r>
                        <a:rPr kumimoji="1" lang="en-US" altLang="ja-JP" sz="2400" dirty="0">
                          <a:latin typeface="HGｺﾞｼｯｸE" panose="020B0909000000000000" pitchFamily="49" charset="-128"/>
                          <a:ea typeface="HGｺﾞｼｯｸE" panose="020B0909000000000000" pitchFamily="49" charset="-128"/>
                        </a:rPr>
                        <a:t>(</a:t>
                      </a:r>
                      <a:r>
                        <a:rPr kumimoji="1" lang="ja-JP" altLang="en-US" sz="2400" dirty="0">
                          <a:latin typeface="HGｺﾞｼｯｸE" panose="020B0909000000000000" pitchFamily="49" charset="-128"/>
                          <a:ea typeface="HGｺﾞｼｯｸE" panose="020B0909000000000000" pitchFamily="49" charset="-128"/>
                        </a:rPr>
                        <a:t>相手方が善意無過失の場合</a:t>
                      </a:r>
                      <a:r>
                        <a:rPr kumimoji="1" lang="en-US" altLang="ja-JP" sz="2400" dirty="0">
                          <a:latin typeface="HGｺﾞｼｯｸE" panose="020B0909000000000000" pitchFamily="49" charset="-128"/>
                          <a:ea typeface="HGｺﾞｼｯｸE" panose="020B0909000000000000" pitchFamily="49" charset="-128"/>
                        </a:rPr>
                        <a:t>)</a:t>
                      </a:r>
                      <a:endParaRPr kumimoji="1" lang="ja-JP" altLang="en-US" sz="2400" dirty="0">
                        <a:latin typeface="HGｺﾞｼｯｸE" panose="020B0909000000000000" pitchFamily="49" charset="-128"/>
                        <a:ea typeface="HGｺﾞｼｯｸE" panose="020B0909000000000000" pitchFamily="49" charset="-128"/>
                      </a:endParaRPr>
                    </a:p>
                  </a:txBody>
                  <a:tcPr/>
                </a:tc>
                <a:tc>
                  <a:txBody>
                    <a:bodyPr/>
                    <a:lstStyle/>
                    <a:p>
                      <a:r>
                        <a:rPr kumimoji="1" lang="ja-JP" altLang="en-US" sz="2400" dirty="0">
                          <a:latin typeface="HGｺﾞｼｯｸE" panose="020B0909000000000000" pitchFamily="49" charset="-128"/>
                          <a:ea typeface="HGｺﾞｼｯｸE" panose="020B0909000000000000" pitchFamily="49" charset="-128"/>
                        </a:rPr>
                        <a:t>相手方が</a:t>
                      </a:r>
                      <a:r>
                        <a:rPr kumimoji="1" lang="ja-JP" altLang="en-US" sz="2400" dirty="0">
                          <a:solidFill>
                            <a:srgbClr val="FF0000"/>
                          </a:solidFill>
                          <a:latin typeface="HGｺﾞｼｯｸE" panose="020B0909000000000000" pitchFamily="49" charset="-128"/>
                          <a:ea typeface="HGｺﾞｼｯｸE" panose="020B0909000000000000" pitchFamily="49" charset="-128"/>
                        </a:rPr>
                        <a:t>悪意・善意有過失</a:t>
                      </a:r>
                      <a:r>
                        <a:rPr kumimoji="1" lang="ja-JP" altLang="en-US" sz="2400" dirty="0">
                          <a:latin typeface="HGｺﾞｼｯｸE" panose="020B0909000000000000" pitchFamily="49" charset="-128"/>
                          <a:ea typeface="HGｺﾞｼｯｸE" panose="020B0909000000000000" pitchFamily="49" charset="-128"/>
                        </a:rPr>
                        <a:t>のときは</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無効</a:t>
                      </a:r>
                    </a:p>
                    <a:p>
                      <a:r>
                        <a:rPr kumimoji="1" lang="ja-JP" altLang="en-US" sz="2400" dirty="0">
                          <a:latin typeface="HGｺﾞｼｯｸE" panose="020B0909000000000000" pitchFamily="49" charset="-128"/>
                          <a:ea typeface="HGｺﾞｼｯｸE" panose="020B0909000000000000" pitchFamily="49" charset="-128"/>
                        </a:rPr>
                        <a:t>ただし</a:t>
                      </a:r>
                    </a:p>
                    <a:p>
                      <a:r>
                        <a:rPr kumimoji="1" lang="ja-JP" altLang="en-US" sz="2400" dirty="0">
                          <a:latin typeface="HGｺﾞｼｯｸE" panose="020B0909000000000000" pitchFamily="49" charset="-128"/>
                          <a:ea typeface="HGｺﾞｼｯｸE" panose="020B0909000000000000" pitchFamily="49" charset="-128"/>
                        </a:rPr>
                        <a:t>無効とされるときでも、</a:t>
                      </a:r>
                      <a:r>
                        <a:rPr kumimoji="1" lang="ja-JP" altLang="en-US" sz="2400" dirty="0">
                          <a:highlight>
                            <a:srgbClr val="FFFF00"/>
                          </a:highlight>
                          <a:latin typeface="HGｺﾞｼｯｸE" panose="020B0909000000000000" pitchFamily="49" charset="-128"/>
                          <a:ea typeface="HGｺﾞｼｯｸE" panose="020B0909000000000000" pitchFamily="49" charset="-128"/>
                        </a:rPr>
                        <a:t>善意の第三者</a:t>
                      </a:r>
                      <a:r>
                        <a:rPr kumimoji="1" lang="ja-JP" altLang="en-US" sz="2400" dirty="0">
                          <a:latin typeface="HGｺﾞｼｯｸE" panose="020B0909000000000000" pitchFamily="49" charset="-128"/>
                          <a:ea typeface="HGｺﾞｼｯｸE" panose="020B0909000000000000" pitchFamily="49" charset="-128"/>
                        </a:rPr>
                        <a:t>には無効を主張できない</a:t>
                      </a:r>
                    </a:p>
                  </a:txBody>
                  <a:tcPr/>
                </a:tc>
                <a:extLst>
                  <a:ext uri="{0D108BD9-81ED-4DB2-BD59-A6C34878D82A}">
                    <a16:rowId xmlns:a16="http://schemas.microsoft.com/office/drawing/2014/main" val="3943807625"/>
                  </a:ext>
                </a:extLst>
              </a:tr>
              <a:tr h="370840">
                <a:tc>
                  <a:txBody>
                    <a:bodyPr/>
                    <a:lstStyle/>
                    <a:p>
                      <a:r>
                        <a:rPr kumimoji="1" lang="ja-JP" altLang="en-US" sz="2800" b="1" dirty="0">
                          <a:solidFill>
                            <a:schemeClr val="bg1"/>
                          </a:solidFill>
                        </a:rPr>
                        <a:t>虚偽表示</a:t>
                      </a:r>
                    </a:p>
                  </a:txBody>
                  <a:tcPr>
                    <a:solidFill>
                      <a:schemeClr val="accent6">
                        <a:lumMod val="50000"/>
                      </a:schemeClr>
                    </a:solidFill>
                  </a:tcPr>
                </a:tc>
                <a:tc>
                  <a:txBody>
                    <a:bodyPr/>
                    <a:lstStyle/>
                    <a:p>
                      <a:r>
                        <a:rPr kumimoji="1" lang="ja-JP" altLang="en-US" sz="2400" dirty="0">
                          <a:latin typeface="HGｺﾞｼｯｸE" panose="020B0909000000000000" pitchFamily="49" charset="-128"/>
                          <a:ea typeface="HGｺﾞｼｯｸE" panose="020B0909000000000000" pitchFamily="49" charset="-128"/>
                        </a:rPr>
                        <a:t>相手方と通謀してした真意と異なる意思表示</a:t>
                      </a:r>
                    </a:p>
                  </a:txBody>
                  <a:tcPr/>
                </a:tc>
                <a:tc>
                  <a:txBody>
                    <a:bodyPr/>
                    <a:lstStyle/>
                    <a:p>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無　効</a:t>
                      </a:r>
                    </a:p>
                  </a:txBody>
                  <a:tcPr/>
                </a:tc>
                <a:tc>
                  <a:txBody>
                    <a:bodyPr/>
                    <a:lstStyle/>
                    <a:p>
                      <a:r>
                        <a:rPr kumimoji="1" lang="ja-JP" altLang="en-US" sz="2400" dirty="0">
                          <a:latin typeface="HGｺﾞｼｯｸE" panose="020B0909000000000000" pitchFamily="49" charset="-128"/>
                          <a:ea typeface="HGｺﾞｼｯｸE" panose="020B0909000000000000" pitchFamily="49" charset="-128"/>
                        </a:rPr>
                        <a:t>ただし、この無効は</a:t>
                      </a:r>
                      <a:r>
                        <a:rPr kumimoji="1" lang="ja-JP" altLang="en-US" sz="2400" dirty="0">
                          <a:solidFill>
                            <a:srgbClr val="FF0000"/>
                          </a:solidFill>
                          <a:latin typeface="HGｺﾞｼｯｸE" panose="020B0909000000000000" pitchFamily="49" charset="-128"/>
                          <a:ea typeface="HGｺﾞｼｯｸE" panose="020B0909000000000000" pitchFamily="49" charset="-128"/>
                        </a:rPr>
                        <a:t>善意の第三者</a:t>
                      </a:r>
                      <a:r>
                        <a:rPr kumimoji="1" lang="ja-JP" altLang="en-US" sz="2400" dirty="0">
                          <a:latin typeface="HGｺﾞｼｯｸE" panose="020B0909000000000000" pitchFamily="49" charset="-128"/>
                          <a:ea typeface="HGｺﾞｼｯｸE" panose="020B0909000000000000" pitchFamily="49" charset="-128"/>
                        </a:rPr>
                        <a:t>に対しては</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主張できない</a:t>
                      </a:r>
                    </a:p>
                  </a:txBody>
                  <a:tcPr/>
                </a:tc>
                <a:extLst>
                  <a:ext uri="{0D108BD9-81ED-4DB2-BD59-A6C34878D82A}">
                    <a16:rowId xmlns:a16="http://schemas.microsoft.com/office/drawing/2014/main" val="3243368911"/>
                  </a:ext>
                </a:extLst>
              </a:tr>
            </a:tbl>
          </a:graphicData>
        </a:graphic>
      </p:graphicFrame>
    </p:spTree>
    <p:extLst>
      <p:ext uri="{BB962C8B-B14F-4D97-AF65-F5344CB8AC3E}">
        <p14:creationId xmlns:p14="http://schemas.microsoft.com/office/powerpoint/2010/main" val="645183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9DBABA-22E9-45A8-A3B7-9E98BD1A09F1}"/>
              </a:ext>
            </a:extLst>
          </p:cNvPr>
          <p:cNvSpPr>
            <a:spLocks noGrp="1"/>
          </p:cNvSpPr>
          <p:nvPr>
            <p:ph type="title"/>
          </p:nvPr>
        </p:nvSpPr>
        <p:spPr>
          <a:xfrm>
            <a:off x="838200" y="365125"/>
            <a:ext cx="10515600" cy="1012119"/>
          </a:xfrm>
          <a:solidFill>
            <a:schemeClr val="tx1"/>
          </a:solidFill>
        </p:spPr>
        <p:txBody>
          <a:bodyPr/>
          <a:lstStyle/>
          <a:p>
            <a:r>
              <a:rPr kumimoji="1" lang="ja-JP" altLang="en-US" dirty="0">
                <a:solidFill>
                  <a:schemeClr val="bg1"/>
                </a:solidFill>
                <a:latin typeface="HGPｺﾞｼｯｸE" panose="020B0900000000000000" pitchFamily="50" charset="-128"/>
                <a:ea typeface="HGPｺﾞｼｯｸE" panose="020B0900000000000000" pitchFamily="50" charset="-128"/>
              </a:rPr>
              <a:t>　　　　　</a:t>
            </a:r>
            <a:r>
              <a:rPr kumimoji="1" lang="ja-JP" altLang="en-US" sz="3600" dirty="0">
                <a:solidFill>
                  <a:schemeClr val="bg1"/>
                </a:solidFill>
                <a:latin typeface="HGPｺﾞｼｯｸE" panose="020B0900000000000000" pitchFamily="50" charset="-128"/>
                <a:ea typeface="HGPｺﾞｼｯｸE" panose="020B0900000000000000" pitchFamily="50" charset="-128"/>
              </a:rPr>
              <a:t>　　  </a:t>
            </a:r>
            <a:r>
              <a:rPr kumimoji="1" lang="en-US" altLang="ja-JP" sz="3600" dirty="0">
                <a:solidFill>
                  <a:schemeClr val="bg1"/>
                </a:solidFill>
                <a:latin typeface="HGPｺﾞｼｯｸE" panose="020B0900000000000000" pitchFamily="50" charset="-128"/>
                <a:ea typeface="HGPｺﾞｼｯｸE" panose="020B0900000000000000" pitchFamily="50" charset="-128"/>
              </a:rPr>
              <a:t>P43</a:t>
            </a:r>
            <a:r>
              <a:rPr kumimoji="1" lang="ja-JP" altLang="en-US" sz="3600" dirty="0">
                <a:solidFill>
                  <a:schemeClr val="bg1"/>
                </a:solidFill>
                <a:latin typeface="HGPｺﾞｼｯｸE" panose="020B0900000000000000" pitchFamily="50" charset="-128"/>
                <a:ea typeface="HGPｺﾞｼｯｸE" panose="020B0900000000000000" pitchFamily="50" charset="-128"/>
              </a:rPr>
              <a:t>　意思表示のまとめ</a:t>
            </a:r>
          </a:p>
        </p:txBody>
      </p:sp>
      <p:graphicFrame>
        <p:nvGraphicFramePr>
          <p:cNvPr id="6" name="コンテンツ プレースホルダー 5">
            <a:extLst>
              <a:ext uri="{FF2B5EF4-FFF2-40B4-BE49-F238E27FC236}">
                <a16:creationId xmlns:a16="http://schemas.microsoft.com/office/drawing/2014/main" id="{C925E20E-1E2C-4BB8-8BCD-B701469592DF}"/>
              </a:ext>
            </a:extLst>
          </p:cNvPr>
          <p:cNvGraphicFramePr>
            <a:graphicFrameLocks noGrp="1"/>
          </p:cNvGraphicFramePr>
          <p:nvPr>
            <p:ph idx="1"/>
            <p:extLst/>
          </p:nvPr>
        </p:nvGraphicFramePr>
        <p:xfrm>
          <a:off x="838200" y="1497471"/>
          <a:ext cx="10515600" cy="4572000"/>
        </p:xfrm>
        <a:graphic>
          <a:graphicData uri="http://schemas.openxmlformats.org/drawingml/2006/table">
            <a:tbl>
              <a:tblPr firstRow="1" bandRow="1">
                <a:tableStyleId>{5C22544A-7EE6-4342-B048-85BDC9FD1C3A}</a:tableStyleId>
              </a:tblPr>
              <a:tblGrid>
                <a:gridCol w="437444">
                  <a:extLst>
                    <a:ext uri="{9D8B030D-6E8A-4147-A177-3AD203B41FA5}">
                      <a16:colId xmlns:a16="http://schemas.microsoft.com/office/drawing/2014/main" val="2842585080"/>
                    </a:ext>
                  </a:extLst>
                </a:gridCol>
                <a:gridCol w="2766326">
                  <a:extLst>
                    <a:ext uri="{9D8B030D-6E8A-4147-A177-3AD203B41FA5}">
                      <a16:colId xmlns:a16="http://schemas.microsoft.com/office/drawing/2014/main" val="1805649973"/>
                    </a:ext>
                  </a:extLst>
                </a:gridCol>
                <a:gridCol w="1481313">
                  <a:extLst>
                    <a:ext uri="{9D8B030D-6E8A-4147-A177-3AD203B41FA5}">
                      <a16:colId xmlns:a16="http://schemas.microsoft.com/office/drawing/2014/main" val="3292316513"/>
                    </a:ext>
                  </a:extLst>
                </a:gridCol>
                <a:gridCol w="5830517">
                  <a:extLst>
                    <a:ext uri="{9D8B030D-6E8A-4147-A177-3AD203B41FA5}">
                      <a16:colId xmlns:a16="http://schemas.microsoft.com/office/drawing/2014/main" val="4068877869"/>
                    </a:ext>
                  </a:extLst>
                </a:gridCol>
              </a:tblGrid>
              <a:tr h="254776">
                <a:tc>
                  <a:txBody>
                    <a:bodyPr/>
                    <a:lstStyle/>
                    <a:p>
                      <a:endParaRPr kumimoji="1" lang="ja-JP" altLang="en-US" dirty="0"/>
                    </a:p>
                  </a:txBody>
                  <a:tcPr/>
                </a:tc>
                <a:tc>
                  <a:txBody>
                    <a:bodyPr/>
                    <a:lstStyle/>
                    <a:p>
                      <a:pPr algn="ctr"/>
                      <a:r>
                        <a:rPr kumimoji="1" lang="ja-JP" altLang="en-US" sz="2400" dirty="0"/>
                        <a:t>定　義</a:t>
                      </a:r>
                    </a:p>
                  </a:txBody>
                  <a:tcPr>
                    <a:solidFill>
                      <a:schemeClr val="accent6">
                        <a:lumMod val="50000"/>
                      </a:schemeClr>
                    </a:solidFill>
                  </a:tcPr>
                </a:tc>
                <a:tc>
                  <a:txBody>
                    <a:bodyPr/>
                    <a:lstStyle/>
                    <a:p>
                      <a:pPr algn="ctr"/>
                      <a:r>
                        <a:rPr kumimoji="1" lang="ja-JP" altLang="en-US" sz="2400" dirty="0"/>
                        <a:t>原　則</a:t>
                      </a:r>
                    </a:p>
                  </a:txBody>
                  <a:tcPr>
                    <a:solidFill>
                      <a:schemeClr val="accent6">
                        <a:lumMod val="50000"/>
                      </a:schemeClr>
                    </a:solidFill>
                  </a:tcPr>
                </a:tc>
                <a:tc>
                  <a:txBody>
                    <a:bodyPr/>
                    <a:lstStyle/>
                    <a:p>
                      <a:pPr algn="ctr"/>
                      <a:r>
                        <a:rPr kumimoji="1" lang="ja-JP" altLang="en-US" sz="2400" dirty="0"/>
                        <a:t>例外・その他</a:t>
                      </a:r>
                    </a:p>
                  </a:txBody>
                  <a:tcPr>
                    <a:solidFill>
                      <a:schemeClr val="accent6">
                        <a:lumMod val="50000"/>
                      </a:schemeClr>
                    </a:solidFill>
                  </a:tcPr>
                </a:tc>
                <a:extLst>
                  <a:ext uri="{0D108BD9-81ED-4DB2-BD59-A6C34878D82A}">
                    <a16:rowId xmlns:a16="http://schemas.microsoft.com/office/drawing/2014/main" val="2023567402"/>
                  </a:ext>
                </a:extLst>
              </a:tr>
              <a:tr h="370840">
                <a:tc>
                  <a:txBody>
                    <a:bodyPr/>
                    <a:lstStyle/>
                    <a:p>
                      <a:endParaRPr kumimoji="1" lang="en-US" altLang="ja-JP" sz="2400" b="1" dirty="0">
                        <a:solidFill>
                          <a:schemeClr val="bg1"/>
                        </a:solidFill>
                      </a:endParaRPr>
                    </a:p>
                    <a:p>
                      <a:endParaRPr kumimoji="1" lang="en-US" altLang="ja-JP" sz="2400" b="1" dirty="0">
                        <a:solidFill>
                          <a:schemeClr val="bg1"/>
                        </a:solidFill>
                      </a:endParaRPr>
                    </a:p>
                    <a:p>
                      <a:endParaRPr kumimoji="1" lang="en-US" altLang="ja-JP" sz="2400" b="1" dirty="0">
                        <a:solidFill>
                          <a:schemeClr val="bg1"/>
                        </a:solidFill>
                      </a:endParaRPr>
                    </a:p>
                    <a:p>
                      <a:r>
                        <a:rPr kumimoji="1" lang="ja-JP" altLang="en-US" sz="2400" b="1" dirty="0">
                          <a:solidFill>
                            <a:schemeClr val="bg1"/>
                          </a:solidFill>
                        </a:rPr>
                        <a:t>錯</a:t>
                      </a:r>
                      <a:endParaRPr kumimoji="1" lang="en-US" altLang="ja-JP" sz="2400" b="1" dirty="0">
                        <a:solidFill>
                          <a:schemeClr val="bg1"/>
                        </a:solidFill>
                      </a:endParaRPr>
                    </a:p>
                    <a:p>
                      <a:endParaRPr kumimoji="1" lang="ja-JP" altLang="en-US" sz="2400" b="1" dirty="0">
                        <a:solidFill>
                          <a:schemeClr val="bg1"/>
                        </a:solidFill>
                      </a:endParaRPr>
                    </a:p>
                    <a:p>
                      <a:r>
                        <a:rPr kumimoji="1" lang="ja-JP" altLang="en-US" sz="2400" b="1" dirty="0">
                          <a:solidFill>
                            <a:schemeClr val="bg1"/>
                          </a:solidFill>
                        </a:rPr>
                        <a:t>誤</a:t>
                      </a:r>
                    </a:p>
                  </a:txBody>
                  <a:tcPr>
                    <a:solidFill>
                      <a:srgbClr val="002060"/>
                    </a:solidFill>
                  </a:tcPr>
                </a:tc>
                <a:tc>
                  <a:txBody>
                    <a:bodyPr/>
                    <a:lstStyle/>
                    <a:p>
                      <a:r>
                        <a:rPr kumimoji="1" lang="ja-JP" altLang="en-US" sz="2400" dirty="0">
                          <a:latin typeface="HGｺﾞｼｯｸE" panose="020B0909000000000000" pitchFamily="49" charset="-128"/>
                          <a:ea typeface="HGｺﾞｼｯｸE" panose="020B0909000000000000" pitchFamily="49" charset="-128"/>
                        </a:rPr>
                        <a:t>法律行為の目的および取引上の社会通念に照らして重要な事由について勘違いしてした意思表示。</a:t>
                      </a:r>
                    </a:p>
                    <a:p>
                      <a:r>
                        <a:rPr kumimoji="1" lang="ja-JP" altLang="en-US" sz="2400" dirty="0">
                          <a:latin typeface="HGｺﾞｼｯｸE" panose="020B0909000000000000" pitchFamily="49" charset="-128"/>
                          <a:ea typeface="HGｺﾞｼｯｸE" panose="020B0909000000000000" pitchFamily="49" charset="-128"/>
                        </a:rPr>
                        <a:t>①</a:t>
                      </a:r>
                      <a:r>
                        <a:rPr kumimoji="1" lang="ja-JP" altLang="en-US" sz="2400" b="1" dirty="0">
                          <a:solidFill>
                            <a:srgbClr val="FF0000"/>
                          </a:solidFill>
                          <a:highlight>
                            <a:srgbClr val="FFFF00"/>
                          </a:highlight>
                          <a:latin typeface="HGｺﾞｼｯｸE" panose="020B0909000000000000" pitchFamily="49" charset="-128"/>
                          <a:ea typeface="HGｺﾞｼｯｸE" panose="020B0909000000000000" pitchFamily="49" charset="-128"/>
                        </a:rPr>
                        <a:t>表示内容の錯誤</a:t>
                      </a:r>
                    </a:p>
                    <a:p>
                      <a:r>
                        <a:rPr kumimoji="1" lang="ja-JP" altLang="en-US" sz="2400" dirty="0">
                          <a:latin typeface="HGｺﾞｼｯｸE" panose="020B0909000000000000" pitchFamily="49" charset="-128"/>
                          <a:ea typeface="HGｺﾞｼｯｸE" panose="020B0909000000000000" pitchFamily="49" charset="-128"/>
                        </a:rPr>
                        <a:t>②</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動機の錯誤</a:t>
                      </a:r>
                      <a:r>
                        <a:rPr kumimoji="1" lang="en-US" altLang="ja-JP" sz="2400" dirty="0">
                          <a:latin typeface="HGｺﾞｼｯｸE" panose="020B0909000000000000" pitchFamily="49" charset="-128"/>
                          <a:ea typeface="HGｺﾞｼｯｸE" panose="020B0909000000000000" pitchFamily="49" charset="-128"/>
                        </a:rPr>
                        <a:t>(</a:t>
                      </a:r>
                      <a:r>
                        <a:rPr kumimoji="1" lang="ja-JP" altLang="en-US" sz="2400" dirty="0">
                          <a:latin typeface="HGｺﾞｼｯｸE" panose="020B0909000000000000" pitchFamily="49" charset="-128"/>
                          <a:ea typeface="HGｺﾞｼｯｸE" panose="020B0909000000000000" pitchFamily="49" charset="-128"/>
                        </a:rPr>
                        <a:t>動機を相手方に表示する必要あり</a:t>
                      </a:r>
                      <a:r>
                        <a:rPr kumimoji="1" lang="en-US" altLang="ja-JP" sz="2400" dirty="0">
                          <a:latin typeface="HGｺﾞｼｯｸE" panose="020B0909000000000000" pitchFamily="49" charset="-128"/>
                          <a:ea typeface="HGｺﾞｼｯｸE" panose="020B0909000000000000" pitchFamily="49" charset="-128"/>
                        </a:rPr>
                        <a:t>)</a:t>
                      </a:r>
                      <a:endParaRPr kumimoji="1" lang="ja-JP" altLang="en-US" sz="2400" dirty="0">
                        <a:latin typeface="HGｺﾞｼｯｸE" panose="020B0909000000000000" pitchFamily="49" charset="-128"/>
                        <a:ea typeface="HGｺﾞｼｯｸE" panose="020B0909000000000000" pitchFamily="49" charset="-128"/>
                      </a:endParaRPr>
                    </a:p>
                    <a:p>
                      <a:endParaRPr kumimoji="1" lang="ja-JP" altLang="en-US" sz="2400" dirty="0">
                        <a:latin typeface="HGｺﾞｼｯｸE" panose="020B0909000000000000" pitchFamily="49" charset="-128"/>
                        <a:ea typeface="HGｺﾞｼｯｸE" panose="020B0909000000000000" pitchFamily="49" charset="-128"/>
                      </a:endParaRPr>
                    </a:p>
                  </a:txBody>
                  <a:tcPr/>
                </a:tc>
                <a:tc>
                  <a:txBody>
                    <a:bodyPr/>
                    <a:lstStyle/>
                    <a:p>
                      <a:endParaRPr kumimoji="1" lang="en-US" altLang="ja-JP" sz="2400" dirty="0">
                        <a:latin typeface="HGｺﾞｼｯｸE" panose="020B0909000000000000" pitchFamily="49" charset="-128"/>
                        <a:ea typeface="HGｺﾞｼｯｸE" panose="020B0909000000000000" pitchFamily="49" charset="-128"/>
                      </a:endParaRPr>
                    </a:p>
                    <a:p>
                      <a:endParaRPr kumimoji="1" lang="en-US" altLang="ja-JP" sz="2400" dirty="0">
                        <a:latin typeface="HGｺﾞｼｯｸE" panose="020B0909000000000000" pitchFamily="49" charset="-128"/>
                        <a:ea typeface="HGｺﾞｼｯｸE" panose="020B0909000000000000" pitchFamily="49" charset="-128"/>
                      </a:endParaRPr>
                    </a:p>
                    <a:p>
                      <a:endParaRPr kumimoji="1" lang="en-US" altLang="ja-JP" sz="2400" dirty="0">
                        <a:latin typeface="HGｺﾞｼｯｸE" panose="020B0909000000000000" pitchFamily="49" charset="-128"/>
                        <a:ea typeface="HGｺﾞｼｯｸE" panose="020B0909000000000000" pitchFamily="49" charset="-128"/>
                      </a:endParaRPr>
                    </a:p>
                    <a:p>
                      <a:endParaRPr kumimoji="1" lang="en-US" altLang="ja-JP" sz="2400" dirty="0">
                        <a:latin typeface="HGｺﾞｼｯｸE" panose="020B0909000000000000" pitchFamily="49" charset="-128"/>
                        <a:ea typeface="HGｺﾞｼｯｸE" panose="020B0909000000000000" pitchFamily="49" charset="-128"/>
                      </a:endParaRPr>
                    </a:p>
                    <a:p>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取消す事ができる</a:t>
                      </a:r>
                    </a:p>
                  </a:txBody>
                  <a:tcPr/>
                </a:tc>
                <a:tc>
                  <a:txBody>
                    <a:bodyPr/>
                    <a:lstStyle/>
                    <a:p>
                      <a:r>
                        <a:rPr kumimoji="1" lang="ja-JP" altLang="en-US" sz="2400" dirty="0">
                          <a:latin typeface="HGｺﾞｼｯｸE" panose="020B0909000000000000" pitchFamily="49" charset="-128"/>
                          <a:ea typeface="HGｺﾞｼｯｸE" panose="020B0909000000000000" pitchFamily="49" charset="-128"/>
                        </a:rPr>
                        <a:t>表意者に</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重大な過失</a:t>
                      </a:r>
                      <a:r>
                        <a:rPr kumimoji="1" lang="ja-JP" altLang="en-US" sz="2400" dirty="0">
                          <a:latin typeface="HGｺﾞｼｯｸE" panose="020B0909000000000000" pitchFamily="49" charset="-128"/>
                          <a:ea typeface="HGｺﾞｼｯｸE" panose="020B0909000000000000" pitchFamily="49" charset="-128"/>
                        </a:rPr>
                        <a:t>があったときは、</a:t>
                      </a:r>
                      <a:endParaRPr kumimoji="1" lang="en-US" altLang="ja-JP" sz="2400" dirty="0">
                        <a:latin typeface="HGｺﾞｼｯｸE" panose="020B0909000000000000" pitchFamily="49" charset="-128"/>
                        <a:ea typeface="HGｺﾞｼｯｸE" panose="020B0909000000000000" pitchFamily="49" charset="-128"/>
                      </a:endParaRPr>
                    </a:p>
                    <a:p>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取消す事ができない。が</a:t>
                      </a:r>
                    </a:p>
                    <a:p>
                      <a:r>
                        <a:rPr kumimoji="1" lang="ja-JP" altLang="en-US" sz="2400" dirty="0">
                          <a:latin typeface="HGｺﾞｼｯｸE" panose="020B0909000000000000" pitchFamily="49" charset="-128"/>
                          <a:ea typeface="HGｺﾞｼｯｸE" panose="020B0909000000000000" pitchFamily="49" charset="-128"/>
                        </a:rPr>
                        <a:t>①相手方が</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悪意</a:t>
                      </a:r>
                      <a:r>
                        <a:rPr kumimoji="1" lang="ja-JP" altLang="en-US" sz="2400" dirty="0">
                          <a:latin typeface="HGｺﾞｼｯｸE" panose="020B0909000000000000" pitchFamily="49" charset="-128"/>
                          <a:ea typeface="HGｺﾞｼｯｸE" panose="020B0909000000000000" pitchFamily="49" charset="-128"/>
                        </a:rPr>
                        <a:t>または</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善意重過</a:t>
                      </a:r>
                      <a:r>
                        <a:rPr kumimoji="1" lang="ja-JP" altLang="en-US" sz="2400" dirty="0">
                          <a:solidFill>
                            <a:srgbClr val="FF0000"/>
                          </a:solidFill>
                          <a:latin typeface="HGｺﾞｼｯｸE" panose="020B0909000000000000" pitchFamily="49" charset="-128"/>
                          <a:ea typeface="HGｺﾞｼｯｸE" panose="020B0909000000000000" pitchFamily="49" charset="-128"/>
                        </a:rPr>
                        <a:t>失</a:t>
                      </a:r>
                    </a:p>
                    <a:p>
                      <a:r>
                        <a:rPr kumimoji="1" lang="ja-JP" altLang="en-US" sz="2400" dirty="0">
                          <a:latin typeface="HGｺﾞｼｯｸE" panose="020B0909000000000000" pitchFamily="49" charset="-128"/>
                          <a:ea typeface="HGｺﾞｼｯｸE" panose="020B0909000000000000" pitchFamily="49" charset="-128"/>
                        </a:rPr>
                        <a:t>②相手方も</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同一の錯誤</a:t>
                      </a:r>
                      <a:r>
                        <a:rPr kumimoji="1" lang="ja-JP" altLang="en-US" sz="2400" dirty="0">
                          <a:latin typeface="HGｺﾞｼｯｸE" panose="020B0909000000000000" pitchFamily="49" charset="-128"/>
                          <a:ea typeface="HGｺﾞｼｯｸE" panose="020B0909000000000000" pitchFamily="49" charset="-128"/>
                        </a:rPr>
                        <a:t>に陥っていた場合</a:t>
                      </a:r>
                    </a:p>
                    <a:p>
                      <a:r>
                        <a:rPr kumimoji="1" lang="ja-JP" altLang="en-US" sz="2400" dirty="0">
                          <a:latin typeface="HGｺﾞｼｯｸE" panose="020B0909000000000000" pitchFamily="49" charset="-128"/>
                          <a:ea typeface="HGｺﾞｼｯｸE" panose="020B0909000000000000" pitchFamily="49" charset="-128"/>
                        </a:rPr>
                        <a:t>ば</a:t>
                      </a:r>
                      <a:r>
                        <a:rPr kumimoji="1" lang="ja-JP" altLang="en-US" sz="2400" dirty="0">
                          <a:solidFill>
                            <a:srgbClr val="FF0000"/>
                          </a:solidFill>
                          <a:latin typeface="HGｺﾞｼｯｸE" panose="020B0909000000000000" pitchFamily="49" charset="-128"/>
                          <a:ea typeface="HGｺﾞｼｯｸE" panose="020B0909000000000000" pitchFamily="49" charset="-128"/>
                        </a:rPr>
                        <a:t>取消すことができる</a:t>
                      </a:r>
                      <a:r>
                        <a:rPr kumimoji="1" lang="ja-JP" altLang="en-US" sz="2400" dirty="0">
                          <a:latin typeface="HGｺﾞｼｯｸE" panose="020B0909000000000000" pitchFamily="49" charset="-128"/>
                          <a:ea typeface="HGｺﾞｼｯｸE" panose="020B0909000000000000" pitchFamily="49" charset="-128"/>
                        </a:rPr>
                        <a:t>。</a:t>
                      </a:r>
                    </a:p>
                    <a:p>
                      <a:endParaRPr kumimoji="1" lang="ja-JP" altLang="en-US" sz="2400" dirty="0">
                        <a:latin typeface="HGｺﾞｼｯｸE" panose="020B0909000000000000" pitchFamily="49" charset="-128"/>
                        <a:ea typeface="HGｺﾞｼｯｸE" panose="020B0909000000000000" pitchFamily="49" charset="-128"/>
                      </a:endParaRPr>
                    </a:p>
                    <a:p>
                      <a:r>
                        <a:rPr kumimoji="1" lang="ja-JP" altLang="en-US" sz="2400" dirty="0">
                          <a:latin typeface="HGｺﾞｼｯｸE" panose="020B0909000000000000" pitchFamily="49" charset="-128"/>
                          <a:ea typeface="HGｺﾞｼｯｸE" panose="020B0909000000000000" pitchFamily="49" charset="-128"/>
                        </a:rPr>
                        <a:t>ただし、</a:t>
                      </a:r>
                    </a:p>
                    <a:p>
                      <a:r>
                        <a:rPr kumimoji="1" lang="ja-JP" altLang="en-US" sz="2400" dirty="0">
                          <a:latin typeface="HGｺﾞｼｯｸE" panose="020B0909000000000000" pitchFamily="49" charset="-128"/>
                          <a:ea typeface="HGｺﾞｼｯｸE" panose="020B0909000000000000" pitchFamily="49" charset="-128"/>
                        </a:rPr>
                        <a:t>取消ができるときでも、</a:t>
                      </a:r>
                      <a:r>
                        <a:rPr kumimoji="1" lang="ja-JP" altLang="en-US" sz="2400" dirty="0">
                          <a:solidFill>
                            <a:srgbClr val="FF0000"/>
                          </a:solidFill>
                          <a:latin typeface="HGｺﾞｼｯｸE" panose="020B0909000000000000" pitchFamily="49" charset="-128"/>
                          <a:ea typeface="HGｺﾞｼｯｸE" panose="020B0909000000000000" pitchFamily="49" charset="-128"/>
                        </a:rPr>
                        <a:t>善意過失の第三者</a:t>
                      </a:r>
                      <a:r>
                        <a:rPr kumimoji="1" lang="ja-JP" altLang="en-US" sz="2400" dirty="0">
                          <a:latin typeface="HGｺﾞｼｯｸE" panose="020B0909000000000000" pitchFamily="49" charset="-128"/>
                          <a:ea typeface="HGｺﾞｼｯｸE" panose="020B0909000000000000" pitchFamily="49" charset="-128"/>
                        </a:rPr>
                        <a:t>に対しては</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取消を主張できない</a:t>
                      </a:r>
                      <a:r>
                        <a:rPr kumimoji="1" lang="ja-JP" altLang="en-US" sz="2400" dirty="0">
                          <a:latin typeface="HGｺﾞｼｯｸE" panose="020B0909000000000000" pitchFamily="49" charset="-128"/>
                          <a:ea typeface="HGｺﾞｼｯｸE" panose="020B0909000000000000" pitchFamily="49" charset="-128"/>
                        </a:rPr>
                        <a:t>。</a:t>
                      </a:r>
                    </a:p>
                  </a:txBody>
                  <a:tcPr/>
                </a:tc>
                <a:extLst>
                  <a:ext uri="{0D108BD9-81ED-4DB2-BD59-A6C34878D82A}">
                    <a16:rowId xmlns:a16="http://schemas.microsoft.com/office/drawing/2014/main" val="1923917436"/>
                  </a:ext>
                </a:extLst>
              </a:tr>
            </a:tbl>
          </a:graphicData>
        </a:graphic>
      </p:graphicFrame>
    </p:spTree>
    <p:extLst>
      <p:ext uri="{BB962C8B-B14F-4D97-AF65-F5344CB8AC3E}">
        <p14:creationId xmlns:p14="http://schemas.microsoft.com/office/powerpoint/2010/main" val="647315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2793" y="1282976"/>
            <a:ext cx="10515600" cy="2387600"/>
          </a:xfrm>
        </p:spPr>
        <p:txBody>
          <a:bodyPr rtlCol="0" anchor="ctr" anchorCtr="0">
            <a:normAutofit/>
          </a:bodyPr>
          <a:lstStyle/>
          <a:p>
            <a:pPr algn="ctr" rtl="0"/>
            <a:r>
              <a:rPr lang="ja-JP" altLang="en-US" sz="7200" dirty="0">
                <a:solidFill>
                  <a:schemeClr val="bg1"/>
                </a:solidFill>
                <a:latin typeface="HGPｺﾞｼｯｸE" panose="020B0900000000000000" pitchFamily="50" charset="-128"/>
                <a:ea typeface="HGPｺﾞｼｯｸE" panose="020B0900000000000000" pitchFamily="50" charset="-128"/>
              </a:rPr>
              <a:t>要点講義</a:t>
            </a:r>
            <a:br>
              <a:rPr lang="ja-JP" altLang="en-US" sz="6600" dirty="0">
                <a:solidFill>
                  <a:schemeClr val="bg1"/>
                </a:solidFill>
                <a:latin typeface="HGPｺﾞｼｯｸE" panose="020B0900000000000000" pitchFamily="50" charset="-128"/>
                <a:ea typeface="HGPｺﾞｼｯｸE" panose="020B0900000000000000" pitchFamily="50" charset="-128"/>
              </a:rPr>
            </a:br>
            <a:endParaRPr lang="ja-JP" altLang="en-US" sz="4000" dirty="0">
              <a:solidFill>
                <a:schemeClr val="bg1"/>
              </a:solidFill>
              <a:latin typeface="HGPｺﾞｼｯｸE" panose="020B0900000000000000" pitchFamily="50" charset="-128"/>
              <a:ea typeface="HGPｺﾞｼｯｸE" panose="020B0900000000000000" pitchFamily="50" charset="-128"/>
            </a:endParaRPr>
          </a:p>
        </p:txBody>
      </p:sp>
      <p:sp>
        <p:nvSpPr>
          <p:cNvPr id="3" name="サブタイトル 2"/>
          <p:cNvSpPr>
            <a:spLocks noGrp="1"/>
          </p:cNvSpPr>
          <p:nvPr>
            <p:ph type="subTitle" idx="4294967295"/>
          </p:nvPr>
        </p:nvSpPr>
        <p:spPr>
          <a:xfrm>
            <a:off x="759926" y="3811834"/>
            <a:ext cx="10818929" cy="1137793"/>
          </a:xfrm>
        </p:spPr>
        <p:txBody>
          <a:bodyPr rtlCol="0">
            <a:normAutofit fontScale="40000" lnSpcReduction="20000"/>
          </a:bodyPr>
          <a:lstStyle/>
          <a:p>
            <a:pPr marL="0" indent="0" algn="ctr" rtl="0">
              <a:buNone/>
            </a:pPr>
            <a:endParaRPr lang="en-US" altLang="ja-JP" sz="2400" dirty="0">
              <a:solidFill>
                <a:schemeClr val="bg1"/>
              </a:solidFill>
            </a:endParaRPr>
          </a:p>
          <a:p>
            <a:pPr marL="0" indent="0" algn="ctr" rtl="0">
              <a:buNone/>
            </a:pPr>
            <a:r>
              <a:rPr lang="ja-JP" altLang="en-US" sz="13500" b="1" dirty="0">
                <a:solidFill>
                  <a:schemeClr val="bg1"/>
                </a:solidFill>
              </a:rPr>
              <a:t>共　有</a:t>
            </a:r>
            <a:r>
              <a:rPr lang="ja-JP" altLang="en-US" sz="17600" dirty="0">
                <a:solidFill>
                  <a:schemeClr val="bg1"/>
                </a:solidFill>
              </a:rPr>
              <a:t>　　</a:t>
            </a:r>
            <a:r>
              <a:rPr lang="ja-JP" altLang="en-US" sz="9600" dirty="0">
                <a:solidFill>
                  <a:schemeClr val="bg1"/>
                </a:solidFill>
              </a:rPr>
              <a:t>　</a:t>
            </a:r>
          </a:p>
          <a:p>
            <a:pPr marL="0" indent="0" algn="ctr" rtl="0">
              <a:buNone/>
            </a:pPr>
            <a:endParaRPr lang="ja-JP" altLang="en-US" sz="9600" dirty="0">
              <a:solidFill>
                <a:schemeClr val="bg1"/>
              </a:solidFill>
            </a:endParaRPr>
          </a:p>
          <a:p>
            <a:pPr marL="0" indent="0" rtl="0">
              <a:buNone/>
            </a:pPr>
            <a:endParaRPr lang="ja-JP" altLang="en-US" sz="2400" dirty="0">
              <a:solidFill>
                <a:schemeClr val="bg1"/>
              </a:solidFill>
              <a:latin typeface="Meiryo UI" panose="020B0604030504040204" pitchFamily="50" charset="-128"/>
              <a:ea typeface="Meiryo UI" panose="020B0604030504040204" pitchFamily="50" charset="-128"/>
            </a:endParaRPr>
          </a:p>
        </p:txBody>
      </p:sp>
      <mc:AlternateContent xmlns:mc="http://schemas.openxmlformats.org/markup-compatibility/2006" xmlns:p14="http://schemas.microsoft.com/office/powerpoint/2010/main">
        <mc:Choice Requires="p14">
          <p:contentPart p14:bwMode="auto" r:id="rId3">
            <p14:nvContentPartPr>
              <p14:cNvPr id="4" name="インク 3">
                <a:extLst>
                  <a:ext uri="{FF2B5EF4-FFF2-40B4-BE49-F238E27FC236}">
                    <a16:creationId xmlns:a16="http://schemas.microsoft.com/office/drawing/2014/main" id="{92637C2E-8F61-48B1-B827-117E0214BE6D}"/>
                  </a:ext>
                </a:extLst>
              </p14:cNvPr>
              <p14:cNvContentPartPr/>
              <p14:nvPr/>
            </p14:nvContentPartPr>
            <p14:xfrm>
              <a:off x="3928613" y="4975067"/>
              <a:ext cx="4323960" cy="155160"/>
            </p14:xfrm>
          </p:contentPart>
        </mc:Choice>
        <mc:Fallback xmlns="">
          <p:pic>
            <p:nvPicPr>
              <p:cNvPr id="4" name="インク 3">
                <a:extLst>
                  <a:ext uri="{FF2B5EF4-FFF2-40B4-BE49-F238E27FC236}">
                    <a16:creationId xmlns:a16="http://schemas.microsoft.com/office/drawing/2014/main" id="{92637C2E-8F61-48B1-B827-117E0214BE6D}"/>
                  </a:ext>
                </a:extLst>
              </p:cNvPr>
              <p:cNvPicPr/>
              <p:nvPr/>
            </p:nvPicPr>
            <p:blipFill>
              <a:blip r:embed="rId4"/>
              <a:stretch>
                <a:fillRect/>
              </a:stretch>
            </p:blipFill>
            <p:spPr>
              <a:xfrm>
                <a:off x="3919613" y="4966067"/>
                <a:ext cx="4341600" cy="172800"/>
              </a:xfrm>
              <a:prstGeom prst="rect">
                <a:avLst/>
              </a:prstGeom>
            </p:spPr>
          </p:pic>
        </mc:Fallback>
      </mc:AlternateContent>
    </p:spTree>
    <p:extLst>
      <p:ext uri="{BB962C8B-B14F-4D97-AF65-F5344CB8AC3E}">
        <p14:creationId xmlns:p14="http://schemas.microsoft.com/office/powerpoint/2010/main" val="1701014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BBDC855-5589-470B-AC0D-26D270CD8366}"/>
              </a:ext>
            </a:extLst>
          </p:cNvPr>
          <p:cNvSpPr>
            <a:spLocks noGrp="1" noChangeArrowheads="1"/>
          </p:cNvSpPr>
          <p:nvPr>
            <p:ph type="title"/>
          </p:nvPr>
        </p:nvSpPr>
        <p:spPr>
          <a:xfrm>
            <a:off x="838200" y="538163"/>
            <a:ext cx="10515600" cy="801687"/>
          </a:xfrm>
          <a:solidFill>
            <a:schemeClr val="tx1"/>
          </a:solidFill>
          <a:ln w="76200">
            <a:solidFill>
              <a:schemeClr val="tx1"/>
            </a:solidFill>
            <a:miter lim="800000"/>
            <a:headEnd/>
            <a:tailEnd/>
          </a:ln>
        </p:spPr>
        <p:txBody>
          <a:bodyPr>
            <a:normAutofit/>
          </a:bodyPr>
          <a:lstStyle/>
          <a:p>
            <a:pPr algn="ctr" eaLnBrk="1" hangingPunct="1"/>
            <a:r>
              <a:rPr lang="ja-JP" altLang="en-US" sz="3600" dirty="0">
                <a:solidFill>
                  <a:schemeClr val="bg1"/>
                </a:solidFill>
                <a:latin typeface="HGPｺﾞｼｯｸE" panose="020B0900000000000000" pitchFamily="50" charset="-128"/>
                <a:ea typeface="HGPｺﾞｼｯｸE" panose="020B0900000000000000" pitchFamily="50" charset="-128"/>
              </a:rPr>
              <a:t>共有とは　Ｐ３３１　</a:t>
            </a:r>
          </a:p>
        </p:txBody>
      </p:sp>
      <p:sp>
        <p:nvSpPr>
          <p:cNvPr id="87043" name="Rectangle 3">
            <a:extLst>
              <a:ext uri="{FF2B5EF4-FFF2-40B4-BE49-F238E27FC236}">
                <a16:creationId xmlns:a16="http://schemas.microsoft.com/office/drawing/2014/main" id="{E89427AA-47DE-4F53-B38D-D2B246C932FE}"/>
              </a:ext>
            </a:extLst>
          </p:cNvPr>
          <p:cNvSpPr>
            <a:spLocks noGrp="1" noChangeArrowheads="1"/>
          </p:cNvSpPr>
          <p:nvPr>
            <p:ph type="body" idx="1"/>
          </p:nvPr>
        </p:nvSpPr>
        <p:spPr>
          <a:xfrm>
            <a:off x="838200" y="1613694"/>
            <a:ext cx="10515600" cy="4351338"/>
          </a:xfrm>
        </p:spPr>
        <p:txBody>
          <a:bodyPr>
            <a:normAutofit fontScale="85000" lnSpcReduction="20000"/>
          </a:bodyPr>
          <a:lstStyle/>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共有とは？</a:t>
            </a:r>
          </a:p>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a:t>
            </a:r>
          </a:p>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Ａ　</a:t>
            </a:r>
            <a:r>
              <a:rPr lang="en-US" altLang="ja-JP" sz="3000" dirty="0">
                <a:latin typeface="HGPｺﾞｼｯｸE" panose="020B0900000000000000" pitchFamily="50" charset="-128"/>
                <a:ea typeface="HGPｺﾞｼｯｸE" panose="020B0900000000000000" pitchFamily="50" charset="-128"/>
              </a:rPr>
              <a:t>(</a:t>
            </a:r>
            <a:r>
              <a:rPr lang="ja-JP" altLang="en-US" sz="3000" dirty="0">
                <a:latin typeface="HGPｺﾞｼｯｸE" panose="020B0900000000000000" pitchFamily="50" charset="-128"/>
                <a:ea typeface="HGPｺﾞｼｯｸE" panose="020B0900000000000000" pitchFamily="50" charset="-128"/>
              </a:rPr>
              <a:t>所有権</a:t>
            </a:r>
            <a:r>
              <a:rPr lang="en-US" altLang="ja-JP" sz="3000" dirty="0">
                <a:latin typeface="HGPｺﾞｼｯｸE" panose="020B0900000000000000" pitchFamily="50" charset="-128"/>
                <a:ea typeface="HGPｺﾞｼｯｸE" panose="020B0900000000000000" pitchFamily="50" charset="-128"/>
              </a:rPr>
              <a:t>)</a:t>
            </a:r>
            <a:r>
              <a:rPr lang="ja-JP" altLang="en-US" sz="3000" dirty="0">
                <a:latin typeface="HGPｺﾞｼｯｸE" panose="020B0900000000000000" pitchFamily="50" charset="-128"/>
                <a:ea typeface="HGPｺﾞｼｯｸE" panose="020B0900000000000000" pitchFamily="50" charset="-128"/>
              </a:rPr>
              <a:t>　持分</a:t>
            </a:r>
          </a:p>
          <a:p>
            <a:pPr eaLnBrk="1" hangingPunct="1">
              <a:lnSpc>
                <a:spcPct val="80000"/>
              </a:lnSpc>
              <a:buFontTx/>
              <a:buNone/>
            </a:pPr>
            <a:endParaRPr lang="ja-JP" altLang="en-US" sz="3000" dirty="0">
              <a:latin typeface="HGPｺﾞｼｯｸE" panose="020B0900000000000000" pitchFamily="50" charset="-128"/>
              <a:ea typeface="HGPｺﾞｼｯｸE" panose="020B0900000000000000" pitchFamily="50" charset="-128"/>
            </a:endParaRPr>
          </a:p>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a:t>
            </a:r>
          </a:p>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Ｂ　</a:t>
            </a:r>
            <a:r>
              <a:rPr lang="en-US" altLang="ja-JP" sz="3000" dirty="0">
                <a:latin typeface="HGPｺﾞｼｯｸE" panose="020B0900000000000000" pitchFamily="50" charset="-128"/>
                <a:ea typeface="HGPｺﾞｼｯｸE" panose="020B0900000000000000" pitchFamily="50" charset="-128"/>
              </a:rPr>
              <a:t>(</a:t>
            </a:r>
            <a:r>
              <a:rPr lang="ja-JP" altLang="en-US" sz="3000" dirty="0">
                <a:latin typeface="HGPｺﾞｼｯｸE" panose="020B0900000000000000" pitchFamily="50" charset="-128"/>
                <a:ea typeface="HGPｺﾞｼｯｸE" panose="020B0900000000000000" pitchFamily="50" charset="-128"/>
              </a:rPr>
              <a:t>所有権</a:t>
            </a:r>
            <a:r>
              <a:rPr lang="en-US" altLang="ja-JP" sz="3000" dirty="0">
                <a:latin typeface="HGPｺﾞｼｯｸE" panose="020B0900000000000000" pitchFamily="50" charset="-128"/>
                <a:ea typeface="HGPｺﾞｼｯｸE" panose="020B0900000000000000" pitchFamily="50" charset="-128"/>
              </a:rPr>
              <a:t>)</a:t>
            </a:r>
            <a:r>
              <a:rPr lang="ja-JP" altLang="en-US" sz="3000" dirty="0">
                <a:latin typeface="HGPｺﾞｼｯｸE" panose="020B0900000000000000" pitchFamily="50" charset="-128"/>
                <a:ea typeface="HGPｺﾞｼｯｸE" panose="020B0900000000000000" pitchFamily="50" charset="-128"/>
              </a:rPr>
              <a:t>　持分</a:t>
            </a:r>
          </a:p>
          <a:p>
            <a:pPr eaLnBrk="1" hangingPunct="1">
              <a:lnSpc>
                <a:spcPct val="80000"/>
              </a:lnSpc>
              <a:buFontTx/>
              <a:buNone/>
            </a:pPr>
            <a:endParaRPr lang="ja-JP" altLang="en-US" sz="3000" dirty="0">
              <a:latin typeface="HGPｺﾞｼｯｸE" panose="020B0900000000000000" pitchFamily="50" charset="-128"/>
              <a:ea typeface="HGPｺﾞｼｯｸE" panose="020B0900000000000000" pitchFamily="50" charset="-128"/>
            </a:endParaRPr>
          </a:p>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a:t>
            </a:r>
          </a:p>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Ｃ　</a:t>
            </a:r>
            <a:r>
              <a:rPr lang="en-US" altLang="ja-JP" sz="3000" dirty="0">
                <a:latin typeface="HGPｺﾞｼｯｸE" panose="020B0900000000000000" pitchFamily="50" charset="-128"/>
                <a:ea typeface="HGPｺﾞｼｯｸE" panose="020B0900000000000000" pitchFamily="50" charset="-128"/>
              </a:rPr>
              <a:t>(</a:t>
            </a:r>
            <a:r>
              <a:rPr lang="ja-JP" altLang="en-US" sz="3000" dirty="0">
                <a:latin typeface="HGPｺﾞｼｯｸE" panose="020B0900000000000000" pitchFamily="50" charset="-128"/>
                <a:ea typeface="HGPｺﾞｼｯｸE" panose="020B0900000000000000" pitchFamily="50" charset="-128"/>
              </a:rPr>
              <a:t>所有権</a:t>
            </a:r>
            <a:r>
              <a:rPr lang="en-US" altLang="ja-JP" sz="3000" dirty="0">
                <a:latin typeface="HGPｺﾞｼｯｸE" panose="020B0900000000000000" pitchFamily="50" charset="-128"/>
                <a:ea typeface="HGPｺﾞｼｯｸE" panose="020B0900000000000000" pitchFamily="50" charset="-128"/>
              </a:rPr>
              <a:t>)</a:t>
            </a:r>
            <a:r>
              <a:rPr lang="ja-JP" altLang="en-US" sz="3000" dirty="0">
                <a:latin typeface="HGPｺﾞｼｯｸE" panose="020B0900000000000000" pitchFamily="50" charset="-128"/>
                <a:ea typeface="HGPｺﾞｼｯｸE" panose="020B0900000000000000" pitchFamily="50" charset="-128"/>
              </a:rPr>
              <a:t>　持分</a:t>
            </a:r>
          </a:p>
          <a:p>
            <a:pPr eaLnBrk="1" hangingPunct="1">
              <a:lnSpc>
                <a:spcPct val="80000"/>
              </a:lnSpc>
              <a:buFontTx/>
              <a:buNone/>
            </a:pPr>
            <a:endParaRPr lang="ja-JP" altLang="en-US" sz="2400" dirty="0"/>
          </a:p>
          <a:p>
            <a:pPr eaLnBrk="1" hangingPunct="1">
              <a:lnSpc>
                <a:spcPct val="80000"/>
              </a:lnSpc>
              <a:buFontTx/>
              <a:buNone/>
            </a:pPr>
            <a:endParaRPr lang="ja-JP" altLang="en-US" sz="2400" dirty="0"/>
          </a:p>
          <a:p>
            <a:pPr eaLnBrk="1" hangingPunct="1">
              <a:lnSpc>
                <a:spcPct val="80000"/>
              </a:lnSpc>
              <a:buFontTx/>
              <a:buNone/>
            </a:pPr>
            <a:r>
              <a:rPr lang="ja-JP" altLang="en-US" sz="2400" dirty="0"/>
              <a:t>　　　　</a:t>
            </a:r>
          </a:p>
        </p:txBody>
      </p:sp>
      <p:sp>
        <p:nvSpPr>
          <p:cNvPr id="87044" name="Line 4">
            <a:extLst>
              <a:ext uri="{FF2B5EF4-FFF2-40B4-BE49-F238E27FC236}">
                <a16:creationId xmlns:a16="http://schemas.microsoft.com/office/drawing/2014/main" id="{46C00642-9098-46EB-B5CD-997D90D352B0}"/>
              </a:ext>
            </a:extLst>
          </p:cNvPr>
          <p:cNvSpPr>
            <a:spLocks noChangeShapeType="1"/>
          </p:cNvSpPr>
          <p:nvPr/>
        </p:nvSpPr>
        <p:spPr bwMode="auto">
          <a:xfrm flipH="1">
            <a:off x="3648076" y="2565400"/>
            <a:ext cx="1368425" cy="9350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45" name="Line 5">
            <a:extLst>
              <a:ext uri="{FF2B5EF4-FFF2-40B4-BE49-F238E27FC236}">
                <a16:creationId xmlns:a16="http://schemas.microsoft.com/office/drawing/2014/main" id="{89A50C03-2BE1-40C7-9711-142AD1125C15}"/>
              </a:ext>
            </a:extLst>
          </p:cNvPr>
          <p:cNvSpPr>
            <a:spLocks noChangeShapeType="1"/>
          </p:cNvSpPr>
          <p:nvPr/>
        </p:nvSpPr>
        <p:spPr bwMode="auto">
          <a:xfrm flipH="1" flipV="1">
            <a:off x="3648075" y="3763963"/>
            <a:ext cx="1368426" cy="8531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46" name="Line 6">
            <a:extLst>
              <a:ext uri="{FF2B5EF4-FFF2-40B4-BE49-F238E27FC236}">
                <a16:creationId xmlns:a16="http://schemas.microsoft.com/office/drawing/2014/main" id="{477BB4DD-EB43-4444-B763-3A63F0FA181C}"/>
              </a:ext>
            </a:extLst>
          </p:cNvPr>
          <p:cNvSpPr>
            <a:spLocks noChangeShapeType="1"/>
          </p:cNvSpPr>
          <p:nvPr/>
        </p:nvSpPr>
        <p:spPr bwMode="auto">
          <a:xfrm flipH="1">
            <a:off x="3648074" y="3610770"/>
            <a:ext cx="1368424" cy="3377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87047" name="Picture 7" descr="MCj04397700000[1]">
            <a:extLst>
              <a:ext uri="{FF2B5EF4-FFF2-40B4-BE49-F238E27FC236}">
                <a16:creationId xmlns:a16="http://schemas.microsoft.com/office/drawing/2014/main" id="{9A8CC344-B55F-4BE3-A30B-AA7841E0A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661" y="2890398"/>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WordArt 8">
            <a:extLst>
              <a:ext uri="{FF2B5EF4-FFF2-40B4-BE49-F238E27FC236}">
                <a16:creationId xmlns:a16="http://schemas.microsoft.com/office/drawing/2014/main" id="{52C2DE0C-F864-49EA-BFDC-FB79EC60C2ED}"/>
              </a:ext>
            </a:extLst>
          </p:cNvPr>
          <p:cNvSpPr>
            <a:spLocks noChangeArrowheads="1" noChangeShapeType="1" noTextEdit="1"/>
          </p:cNvSpPr>
          <p:nvPr/>
        </p:nvSpPr>
        <p:spPr bwMode="auto">
          <a:xfrm>
            <a:off x="2076450" y="5181602"/>
            <a:ext cx="8039100" cy="457200"/>
          </a:xfrm>
          <a:prstGeom prst="rect">
            <a:avLst/>
          </a:prstGeom>
          <a:solidFill>
            <a:srgbClr val="FFFF00"/>
          </a:solidFill>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0" i="0" u="none" strike="noStrike" kern="10" cap="none" spc="0" normalizeH="0" baseline="0" noProof="0" dirty="0">
                <a:ln w="9525">
                  <a:solidFill>
                    <a:srgbClr val="000000"/>
                  </a:solidFill>
                  <a:round/>
                  <a:headEnd/>
                  <a:tailEnd/>
                </a:ln>
                <a:solidFill>
                  <a:srgbClr val="FF3300"/>
                </a:solidFill>
                <a:effectLst/>
                <a:uLnTx/>
                <a:uFillTx/>
                <a:latin typeface="ＭＳ Ｐゴシック"/>
                <a:ea typeface="ＭＳ Ｐゴシック" panose="020B0600070205080204" pitchFamily="50" charset="-128"/>
                <a:cs typeface="+mn-cs"/>
              </a:rPr>
              <a:t>1</a:t>
            </a:r>
            <a:r>
              <a:rPr kumimoji="1" lang="ja-JP" altLang="en-US" sz="3600" b="0" i="0" u="none" strike="noStrike" kern="10" cap="none" spc="0" normalizeH="0" baseline="0" noProof="0" dirty="0" err="1">
                <a:ln w="9525">
                  <a:solidFill>
                    <a:srgbClr val="000000"/>
                  </a:solidFill>
                  <a:round/>
                  <a:headEnd/>
                  <a:tailEnd/>
                </a:ln>
                <a:solidFill>
                  <a:srgbClr val="FF3300"/>
                </a:solidFill>
                <a:effectLst/>
                <a:uLnTx/>
                <a:uFillTx/>
                <a:latin typeface="ＭＳ Ｐゴシック"/>
                <a:ea typeface="ＭＳ Ｐゴシック" panose="020B0600070205080204" pitchFamily="50" charset="-128"/>
                <a:cs typeface="+mn-cs"/>
              </a:rPr>
              <a:t>つの</a:t>
            </a:r>
            <a:r>
              <a:rPr kumimoji="1" lang="ja-JP" altLang="en-US" sz="3600" b="0" i="0" u="none" strike="noStrike" kern="10" cap="none" spc="0" normalizeH="0" baseline="0" noProof="0" dirty="0">
                <a:ln w="9525">
                  <a:solidFill>
                    <a:srgbClr val="000000"/>
                  </a:solidFill>
                  <a:round/>
                  <a:headEnd/>
                  <a:tailEnd/>
                </a:ln>
                <a:solidFill>
                  <a:srgbClr val="FF3300"/>
                </a:solidFill>
                <a:effectLst/>
                <a:uLnTx/>
                <a:uFillTx/>
                <a:latin typeface="ＭＳ Ｐゴシック"/>
                <a:ea typeface="ＭＳ Ｐゴシック" panose="020B0600070205080204" pitchFamily="50" charset="-128"/>
                <a:cs typeface="+mn-cs"/>
              </a:rPr>
              <a:t>物を複数の者で所有する状態を言う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5EAC91-3BE6-4DF9-AAB4-E8FD8FF69D51}"/>
              </a:ext>
            </a:extLst>
          </p:cNvPr>
          <p:cNvSpPr>
            <a:spLocks noGrp="1"/>
          </p:cNvSpPr>
          <p:nvPr>
            <p:ph type="title"/>
          </p:nvPr>
        </p:nvSpPr>
        <p:spPr>
          <a:xfrm>
            <a:off x="838200" y="353307"/>
            <a:ext cx="10515600" cy="809449"/>
          </a:xfrm>
          <a:solidFill>
            <a:schemeClr val="tx1"/>
          </a:solidFill>
        </p:spPr>
        <p:txBody>
          <a:bodyPr/>
          <a:lstStyle/>
          <a:p>
            <a:r>
              <a:rPr kumimoji="1" lang="ja-JP" altLang="en-US" b="1" dirty="0">
                <a:solidFill>
                  <a:schemeClr val="bg1"/>
                </a:solidFill>
                <a:latin typeface="HGS創英角ｺﾞｼｯｸUB" panose="020B0900000000000000" pitchFamily="50" charset="-128"/>
                <a:ea typeface="HGS創英角ｺﾞｼｯｸUB" panose="020B0900000000000000" pitchFamily="50" charset="-128"/>
              </a:rPr>
              <a:t>　共　有</a:t>
            </a:r>
          </a:p>
        </p:txBody>
      </p:sp>
      <p:graphicFrame>
        <p:nvGraphicFramePr>
          <p:cNvPr id="4" name="コンテンツ プレースホルダー 3">
            <a:extLst>
              <a:ext uri="{FF2B5EF4-FFF2-40B4-BE49-F238E27FC236}">
                <a16:creationId xmlns:a16="http://schemas.microsoft.com/office/drawing/2014/main" id="{E35BA46C-767A-41C2-AA68-0C520ADDEF47}"/>
              </a:ext>
            </a:extLst>
          </p:cNvPr>
          <p:cNvGraphicFramePr>
            <a:graphicFrameLocks noGrp="1"/>
          </p:cNvGraphicFramePr>
          <p:nvPr>
            <p:ph idx="1"/>
            <p:extLst/>
          </p:nvPr>
        </p:nvGraphicFramePr>
        <p:xfrm>
          <a:off x="838200" y="1301574"/>
          <a:ext cx="10515600" cy="4707700"/>
        </p:xfrm>
        <a:graphic>
          <a:graphicData uri="http://schemas.openxmlformats.org/drawingml/2006/table">
            <a:tbl>
              <a:tblPr firstRow="1" bandRow="1">
                <a:tableStyleId>{5C22544A-7EE6-4342-B048-85BDC9FD1C3A}</a:tableStyleId>
              </a:tblPr>
              <a:tblGrid>
                <a:gridCol w="2063044">
                  <a:extLst>
                    <a:ext uri="{9D8B030D-6E8A-4147-A177-3AD203B41FA5}">
                      <a16:colId xmlns:a16="http://schemas.microsoft.com/office/drawing/2014/main" val="715332814"/>
                    </a:ext>
                  </a:extLst>
                </a:gridCol>
                <a:gridCol w="8452556">
                  <a:extLst>
                    <a:ext uri="{9D8B030D-6E8A-4147-A177-3AD203B41FA5}">
                      <a16:colId xmlns:a16="http://schemas.microsoft.com/office/drawing/2014/main" val="1515277092"/>
                    </a:ext>
                  </a:extLst>
                </a:gridCol>
              </a:tblGrid>
              <a:tr h="370840">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94088820"/>
                  </a:ext>
                </a:extLst>
              </a:tr>
              <a:tr h="370840">
                <a:tc>
                  <a:txBody>
                    <a:bodyPr/>
                    <a:lstStyle/>
                    <a:p>
                      <a:r>
                        <a:rPr kumimoji="1" lang="ja-JP" altLang="en-US" sz="2400" b="1" dirty="0"/>
                        <a:t>持分の割合</a:t>
                      </a:r>
                    </a:p>
                  </a:txBody>
                  <a:tcPr>
                    <a:solidFill>
                      <a:srgbClr val="FFFF00"/>
                    </a:solidFill>
                  </a:tcPr>
                </a:tc>
                <a:tc>
                  <a:txBody>
                    <a:bodyPr/>
                    <a:lstStyle/>
                    <a:p>
                      <a:r>
                        <a:rPr kumimoji="1" lang="ja-JP" altLang="en-US" sz="2400" b="1" dirty="0"/>
                        <a:t>持分の定めがなく、または不明の場合、</a:t>
                      </a:r>
                      <a:r>
                        <a:rPr kumimoji="1" lang="ja-JP" altLang="en-US" sz="2400" b="1" dirty="0">
                          <a:solidFill>
                            <a:srgbClr val="FF0000"/>
                          </a:solidFill>
                        </a:rPr>
                        <a:t>均等と推定</a:t>
                      </a:r>
                      <a:r>
                        <a:rPr kumimoji="1" lang="ja-JP" altLang="en-US" sz="2400" b="1" dirty="0"/>
                        <a:t>される</a:t>
                      </a:r>
                    </a:p>
                  </a:txBody>
                  <a:tcPr>
                    <a:solidFill>
                      <a:srgbClr val="FFFF00"/>
                    </a:solidFill>
                  </a:tcPr>
                </a:tc>
                <a:extLst>
                  <a:ext uri="{0D108BD9-81ED-4DB2-BD59-A6C34878D82A}">
                    <a16:rowId xmlns:a16="http://schemas.microsoft.com/office/drawing/2014/main" val="3484264106"/>
                  </a:ext>
                </a:extLst>
              </a:tr>
              <a:tr h="370840">
                <a:tc>
                  <a:txBody>
                    <a:bodyPr/>
                    <a:lstStyle/>
                    <a:p>
                      <a:r>
                        <a:rPr kumimoji="1" lang="ja-JP" altLang="en-US" sz="2400" b="1" dirty="0"/>
                        <a:t>持分の処分</a:t>
                      </a:r>
                    </a:p>
                  </a:txBody>
                  <a:tcPr>
                    <a:solidFill>
                      <a:schemeClr val="accent6">
                        <a:lumMod val="40000"/>
                        <a:lumOff val="60000"/>
                      </a:schemeClr>
                    </a:solidFill>
                  </a:tcPr>
                </a:tc>
                <a:tc>
                  <a:txBody>
                    <a:bodyPr/>
                    <a:lstStyle/>
                    <a:p>
                      <a:r>
                        <a:rPr kumimoji="1" lang="ja-JP" altLang="en-US" sz="2400" b="1" dirty="0"/>
                        <a:t>各共有者は単独で、自己の持分を</a:t>
                      </a:r>
                      <a:r>
                        <a:rPr kumimoji="1" lang="ja-JP" altLang="en-US" sz="2400" b="1" dirty="0">
                          <a:solidFill>
                            <a:srgbClr val="FF0000"/>
                          </a:solidFill>
                        </a:rPr>
                        <a:t>自由に処</a:t>
                      </a:r>
                      <a:r>
                        <a:rPr kumimoji="1" lang="ja-JP" altLang="en-US" sz="2400" b="1" dirty="0"/>
                        <a:t>分できる</a:t>
                      </a:r>
                    </a:p>
                  </a:txBody>
                  <a:tcPr>
                    <a:solidFill>
                      <a:schemeClr val="accent6">
                        <a:lumMod val="40000"/>
                        <a:lumOff val="60000"/>
                      </a:schemeClr>
                    </a:solidFill>
                  </a:tcPr>
                </a:tc>
                <a:extLst>
                  <a:ext uri="{0D108BD9-81ED-4DB2-BD59-A6C34878D82A}">
                    <a16:rowId xmlns:a16="http://schemas.microsoft.com/office/drawing/2014/main" val="2716416683"/>
                  </a:ext>
                </a:extLst>
              </a:tr>
              <a:tr h="370840">
                <a:tc>
                  <a:txBody>
                    <a:bodyPr/>
                    <a:lstStyle/>
                    <a:p>
                      <a:pPr>
                        <a:lnSpc>
                          <a:spcPct val="200000"/>
                        </a:lnSpc>
                      </a:pPr>
                      <a:r>
                        <a:rPr kumimoji="1" lang="ja-JP" altLang="en-US" sz="2400" b="1" dirty="0"/>
                        <a:t>持分の帰属</a:t>
                      </a:r>
                    </a:p>
                  </a:txBody>
                  <a:tcPr>
                    <a:solidFill>
                      <a:srgbClr val="FFFF00"/>
                    </a:solidFill>
                  </a:tcPr>
                </a:tc>
                <a:tc>
                  <a:txBody>
                    <a:bodyPr/>
                    <a:lstStyle/>
                    <a:p>
                      <a:r>
                        <a:rPr kumimoji="1" lang="ja-JP" altLang="en-US" sz="2400" b="1" dirty="0"/>
                        <a:t>各共有者は、持ち分を放棄し、又は相続人なく死亡し、特別縁故者に対する財産分与もなされない場合、その持分は</a:t>
                      </a:r>
                      <a:r>
                        <a:rPr kumimoji="1" lang="ja-JP" altLang="en-US" sz="2400" b="1" dirty="0">
                          <a:solidFill>
                            <a:srgbClr val="FF0000"/>
                          </a:solidFill>
                        </a:rPr>
                        <a:t>他の共有者</a:t>
                      </a:r>
                      <a:r>
                        <a:rPr kumimoji="1" lang="ja-JP" altLang="en-US" sz="2400" b="1" dirty="0"/>
                        <a:t>に帰属する</a:t>
                      </a:r>
                    </a:p>
                  </a:txBody>
                  <a:tcPr>
                    <a:solidFill>
                      <a:srgbClr val="FFFF00"/>
                    </a:solidFill>
                  </a:tcPr>
                </a:tc>
                <a:extLst>
                  <a:ext uri="{0D108BD9-81ED-4DB2-BD59-A6C34878D82A}">
                    <a16:rowId xmlns:a16="http://schemas.microsoft.com/office/drawing/2014/main" val="2807522770"/>
                  </a:ext>
                </a:extLst>
              </a:tr>
              <a:tr h="370840">
                <a:tc>
                  <a:txBody>
                    <a:bodyPr/>
                    <a:lstStyle/>
                    <a:p>
                      <a:endParaRPr kumimoji="1" lang="en-US" altLang="ja-JP" sz="2400" b="1" dirty="0"/>
                    </a:p>
                    <a:p>
                      <a:endParaRPr kumimoji="1" lang="en-US" altLang="ja-JP" sz="2400" b="1" dirty="0"/>
                    </a:p>
                    <a:p>
                      <a:r>
                        <a:rPr kumimoji="1" lang="ja-JP" altLang="en-US" sz="2400" b="1" dirty="0"/>
                        <a:t>共有物の使用</a:t>
                      </a:r>
                    </a:p>
                  </a:txBody>
                  <a:tcPr>
                    <a:solidFill>
                      <a:schemeClr val="accent6">
                        <a:lumMod val="40000"/>
                        <a:lumOff val="60000"/>
                      </a:schemeClr>
                    </a:solidFill>
                  </a:tcPr>
                </a:tc>
                <a:tc>
                  <a:txBody>
                    <a:bodyPr/>
                    <a:lstStyle/>
                    <a:p>
                      <a:pPr>
                        <a:lnSpc>
                          <a:spcPct val="150000"/>
                        </a:lnSpc>
                      </a:pPr>
                      <a:r>
                        <a:rPr kumimoji="1" lang="ja-JP" altLang="en-US" sz="2400" b="1" dirty="0"/>
                        <a:t>各共有者は、持分の割合に応じて共有物全部を使用できる</a:t>
                      </a:r>
                    </a:p>
                    <a:p>
                      <a:pPr>
                        <a:lnSpc>
                          <a:spcPct val="150000"/>
                        </a:lnSpc>
                      </a:pPr>
                      <a:r>
                        <a:rPr kumimoji="1" lang="ja-JP" altLang="en-US" sz="2400" b="1" dirty="0"/>
                        <a:t>保存行為⇒</a:t>
                      </a:r>
                      <a:r>
                        <a:rPr kumimoji="1" lang="ja-JP" altLang="en-US" sz="2400" b="1" dirty="0">
                          <a:solidFill>
                            <a:srgbClr val="FF0000"/>
                          </a:solidFill>
                        </a:rPr>
                        <a:t>単独</a:t>
                      </a:r>
                    </a:p>
                    <a:p>
                      <a:pPr>
                        <a:lnSpc>
                          <a:spcPct val="150000"/>
                        </a:lnSpc>
                      </a:pPr>
                      <a:r>
                        <a:rPr kumimoji="1" lang="ja-JP" altLang="en-US" sz="2400" b="1" dirty="0"/>
                        <a:t>利用行為・改良行為⇒持分の</a:t>
                      </a:r>
                      <a:r>
                        <a:rPr kumimoji="1" lang="ja-JP" altLang="en-US" sz="2400" b="1" dirty="0">
                          <a:solidFill>
                            <a:srgbClr val="FF0000"/>
                          </a:solidFill>
                        </a:rPr>
                        <a:t>過半数</a:t>
                      </a:r>
                      <a:r>
                        <a:rPr kumimoji="1" lang="ja-JP" altLang="en-US" sz="2400" b="1" dirty="0"/>
                        <a:t>の同意</a:t>
                      </a:r>
                    </a:p>
                    <a:p>
                      <a:pPr>
                        <a:lnSpc>
                          <a:spcPct val="150000"/>
                        </a:lnSpc>
                      </a:pPr>
                      <a:r>
                        <a:rPr kumimoji="1" lang="ja-JP" altLang="en-US" sz="2400" b="1" dirty="0"/>
                        <a:t>変更・処分行為⇒</a:t>
                      </a:r>
                      <a:r>
                        <a:rPr kumimoji="1" lang="ja-JP" altLang="en-US" sz="2400" b="1" dirty="0">
                          <a:solidFill>
                            <a:srgbClr val="FF0000"/>
                          </a:solidFill>
                        </a:rPr>
                        <a:t>全員</a:t>
                      </a:r>
                      <a:r>
                        <a:rPr kumimoji="1" lang="ja-JP" altLang="en-US" sz="2400" b="1" dirty="0"/>
                        <a:t>の同意</a:t>
                      </a:r>
                    </a:p>
                  </a:txBody>
                  <a:tcPr>
                    <a:solidFill>
                      <a:schemeClr val="accent6">
                        <a:lumMod val="40000"/>
                        <a:lumOff val="60000"/>
                      </a:schemeClr>
                    </a:solidFill>
                  </a:tcPr>
                </a:tc>
                <a:extLst>
                  <a:ext uri="{0D108BD9-81ED-4DB2-BD59-A6C34878D82A}">
                    <a16:rowId xmlns:a16="http://schemas.microsoft.com/office/drawing/2014/main" val="1177776864"/>
                  </a:ext>
                </a:extLst>
              </a:tr>
            </a:tbl>
          </a:graphicData>
        </a:graphic>
      </p:graphicFrame>
    </p:spTree>
    <p:extLst>
      <p:ext uri="{BB962C8B-B14F-4D97-AF65-F5344CB8AC3E}">
        <p14:creationId xmlns:p14="http://schemas.microsoft.com/office/powerpoint/2010/main" val="2660306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759097-663C-4514-A525-5BE14D1F3503}"/>
              </a:ext>
            </a:extLst>
          </p:cNvPr>
          <p:cNvSpPr>
            <a:spLocks noGrp="1"/>
          </p:cNvSpPr>
          <p:nvPr>
            <p:ph type="title"/>
          </p:nvPr>
        </p:nvSpPr>
        <p:spPr>
          <a:solidFill>
            <a:schemeClr val="tx1"/>
          </a:solidFill>
          <a:ln>
            <a:solidFill>
              <a:schemeClr val="tx1"/>
            </a:solidFill>
          </a:ln>
        </p:spPr>
        <p:txBody>
          <a:bodyPr>
            <a:normAutofit/>
          </a:bodyPr>
          <a:lstStyle/>
          <a:p>
            <a:pPr algn="ctr"/>
            <a:r>
              <a:rPr kumimoji="1" lang="ja-JP" altLang="en-US" sz="5400" dirty="0">
                <a:solidFill>
                  <a:schemeClr val="bg1"/>
                </a:solidFill>
                <a:latin typeface="ＭＳ Ｐゴシック" panose="020B0600070205080204" pitchFamily="50" charset="-128"/>
                <a:ea typeface="ＭＳ Ｐゴシック" panose="020B0600070205080204" pitchFamily="50" charset="-128"/>
              </a:rPr>
              <a:t>未成年者とは　</a:t>
            </a:r>
            <a:r>
              <a:rPr lang="en-US" altLang="ja-JP" sz="5400" dirty="0">
                <a:solidFill>
                  <a:schemeClr val="bg1"/>
                </a:solidFill>
                <a:latin typeface="ＭＳ Ｐゴシック" panose="020B0600070205080204" pitchFamily="50" charset="-128"/>
                <a:ea typeface="ＭＳ Ｐゴシック" panose="020B0600070205080204" pitchFamily="50" charset="-128"/>
              </a:rPr>
              <a:t>P11</a:t>
            </a:r>
            <a:endParaRPr kumimoji="1" lang="ja-JP" altLang="en-US" sz="54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2342CD1C-B982-4854-9563-B6FF644F3C86}"/>
              </a:ext>
            </a:extLst>
          </p:cNvPr>
          <p:cNvSpPr>
            <a:spLocks noGrp="1"/>
          </p:cNvSpPr>
          <p:nvPr>
            <p:ph idx="1"/>
          </p:nvPr>
        </p:nvSpPr>
        <p:spPr>
          <a:xfrm>
            <a:off x="838199" y="1825625"/>
            <a:ext cx="11007903" cy="4351338"/>
          </a:xfrm>
        </p:spPr>
        <p:txBody>
          <a:bodyPr/>
          <a:lstStyle/>
          <a:p>
            <a:pPr marL="0" indent="0">
              <a:buNone/>
            </a:pPr>
            <a:endParaRPr kumimoji="1" lang="en-US" altLang="ja-JP" dirty="0"/>
          </a:p>
          <a:p>
            <a:pPr marL="0" indent="0">
              <a:buNone/>
            </a:pPr>
            <a:endParaRPr lang="en-US" altLang="ja-JP" sz="6600" dirty="0">
              <a:latin typeface="ＭＳ Ｐゴシック" panose="020B0600070205080204" pitchFamily="50" charset="-128"/>
              <a:ea typeface="ＭＳ Ｐゴシック" panose="020B0600070205080204" pitchFamily="50" charset="-128"/>
            </a:endParaRPr>
          </a:p>
          <a:p>
            <a:pPr marL="0" indent="0">
              <a:buNone/>
            </a:pPr>
            <a:r>
              <a:rPr lang="ja-JP" altLang="en-US" sz="6600" dirty="0">
                <a:latin typeface="ＭＳ Ｐゴシック" panose="020B0600070205080204" pitchFamily="50" charset="-128"/>
                <a:ea typeface="ＭＳ Ｐゴシック" panose="020B0600070205080204" pitchFamily="50" charset="-128"/>
              </a:rPr>
              <a:t>❶　男→満</a:t>
            </a:r>
            <a:r>
              <a:rPr lang="en-US" altLang="ja-JP" sz="6600" dirty="0">
                <a:latin typeface="ＭＳ Ｐゴシック" panose="020B0600070205080204" pitchFamily="50" charset="-128"/>
                <a:ea typeface="ＭＳ Ｐゴシック" panose="020B0600070205080204" pitchFamily="50" charset="-128"/>
              </a:rPr>
              <a:t>18</a:t>
            </a:r>
            <a:r>
              <a:rPr lang="ja-JP" altLang="en-US" sz="6600" dirty="0">
                <a:latin typeface="ＭＳ Ｐゴシック" panose="020B0600070205080204" pitchFamily="50" charset="-128"/>
                <a:ea typeface="ＭＳ Ｐゴシック" panose="020B0600070205080204" pitchFamily="50" charset="-128"/>
              </a:rPr>
              <a:t>歳　女→満</a:t>
            </a:r>
            <a:r>
              <a:rPr lang="en-US" altLang="ja-JP" sz="6600" dirty="0">
                <a:latin typeface="ＭＳ Ｐゴシック" panose="020B0600070205080204" pitchFamily="50" charset="-128"/>
                <a:ea typeface="ＭＳ Ｐゴシック" panose="020B0600070205080204" pitchFamily="50" charset="-128"/>
              </a:rPr>
              <a:t>18</a:t>
            </a:r>
            <a:r>
              <a:rPr lang="ja-JP" altLang="en-US" sz="6600" dirty="0">
                <a:latin typeface="ＭＳ Ｐゴシック" panose="020B0600070205080204" pitchFamily="50" charset="-128"/>
                <a:ea typeface="ＭＳ Ｐゴシック" panose="020B0600070205080204" pitchFamily="50" charset="-128"/>
              </a:rPr>
              <a:t>歳</a:t>
            </a:r>
            <a:endParaRPr lang="en-US" altLang="ja-JP" sz="6600" dirty="0">
              <a:latin typeface="ＭＳ Ｐゴシック" panose="020B0600070205080204" pitchFamily="50" charset="-128"/>
              <a:ea typeface="ＭＳ Ｐゴシック" panose="020B0600070205080204" pitchFamily="50" charset="-128"/>
            </a:endParaRPr>
          </a:p>
          <a:p>
            <a:pPr marL="0" indent="0">
              <a:buNone/>
            </a:pPr>
            <a:endParaRPr kumimoji="1" lang="ja-JP" altLang="en-US" dirty="0"/>
          </a:p>
        </p:txBody>
      </p:sp>
    </p:spTree>
    <p:extLst>
      <p:ext uri="{BB962C8B-B14F-4D97-AF65-F5344CB8AC3E}">
        <p14:creationId xmlns:p14="http://schemas.microsoft.com/office/powerpoint/2010/main" val="3750084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5EAC91-3BE6-4DF9-AAB4-E8FD8FF69D51}"/>
              </a:ext>
            </a:extLst>
          </p:cNvPr>
          <p:cNvSpPr>
            <a:spLocks noGrp="1"/>
          </p:cNvSpPr>
          <p:nvPr>
            <p:ph type="title"/>
          </p:nvPr>
        </p:nvSpPr>
        <p:spPr>
          <a:xfrm>
            <a:off x="838200" y="353307"/>
            <a:ext cx="10515600" cy="843315"/>
          </a:xfrm>
          <a:solidFill>
            <a:schemeClr val="tx1"/>
          </a:solidFill>
        </p:spPr>
        <p:txBody>
          <a:bodyPr/>
          <a:lstStyle/>
          <a:p>
            <a:r>
              <a:rPr kumimoji="1" lang="ja-JP" altLang="en-US" b="1" dirty="0">
                <a:solidFill>
                  <a:schemeClr val="bg1"/>
                </a:solidFill>
                <a:latin typeface="HGS創英角ｺﾞｼｯｸUB" panose="020B0900000000000000" pitchFamily="50" charset="-128"/>
                <a:ea typeface="HGS創英角ｺﾞｼｯｸUB" panose="020B0900000000000000" pitchFamily="50" charset="-128"/>
              </a:rPr>
              <a:t>　共　有</a:t>
            </a:r>
          </a:p>
        </p:txBody>
      </p:sp>
      <p:graphicFrame>
        <p:nvGraphicFramePr>
          <p:cNvPr id="4" name="コンテンツ プレースホルダー 3">
            <a:extLst>
              <a:ext uri="{FF2B5EF4-FFF2-40B4-BE49-F238E27FC236}">
                <a16:creationId xmlns:a16="http://schemas.microsoft.com/office/drawing/2014/main" id="{E35BA46C-767A-41C2-AA68-0C520ADDEF47}"/>
              </a:ext>
            </a:extLst>
          </p:cNvPr>
          <p:cNvGraphicFramePr>
            <a:graphicFrameLocks noGrp="1"/>
          </p:cNvGraphicFramePr>
          <p:nvPr>
            <p:ph idx="1"/>
            <p:extLst/>
          </p:nvPr>
        </p:nvGraphicFramePr>
        <p:xfrm>
          <a:off x="838200" y="1565769"/>
          <a:ext cx="10515600" cy="2011680"/>
        </p:xfrm>
        <a:graphic>
          <a:graphicData uri="http://schemas.openxmlformats.org/drawingml/2006/table">
            <a:tbl>
              <a:tblPr firstRow="1" bandRow="1">
                <a:tableStyleId>{5C22544A-7EE6-4342-B048-85BDC9FD1C3A}</a:tableStyleId>
              </a:tblPr>
              <a:tblGrid>
                <a:gridCol w="1498600">
                  <a:extLst>
                    <a:ext uri="{9D8B030D-6E8A-4147-A177-3AD203B41FA5}">
                      <a16:colId xmlns:a16="http://schemas.microsoft.com/office/drawing/2014/main" val="715332814"/>
                    </a:ext>
                  </a:extLst>
                </a:gridCol>
                <a:gridCol w="9017000">
                  <a:extLst>
                    <a:ext uri="{9D8B030D-6E8A-4147-A177-3AD203B41FA5}">
                      <a16:colId xmlns:a16="http://schemas.microsoft.com/office/drawing/2014/main" val="1515277092"/>
                    </a:ext>
                  </a:extLst>
                </a:gridCol>
              </a:tblGrid>
              <a:tr h="370840">
                <a:tc>
                  <a:txBody>
                    <a:bodyPr/>
                    <a:lstStyle/>
                    <a:p>
                      <a:endParaRPr kumimoji="1" lang="en-US" altLang="ja-JP" sz="2400" b="1" dirty="0">
                        <a:solidFill>
                          <a:schemeClr val="tx1"/>
                        </a:solidFill>
                      </a:endParaRPr>
                    </a:p>
                    <a:p>
                      <a:r>
                        <a:rPr kumimoji="1" lang="ja-JP" altLang="en-US" sz="2400" b="1" dirty="0">
                          <a:solidFill>
                            <a:schemeClr val="tx1"/>
                          </a:solidFill>
                        </a:rPr>
                        <a:t>外部関係</a:t>
                      </a:r>
                    </a:p>
                  </a:txBody>
                  <a:tcPr>
                    <a:solidFill>
                      <a:srgbClr val="FFFF00"/>
                    </a:solidFill>
                  </a:tcPr>
                </a:tc>
                <a:tc>
                  <a:txBody>
                    <a:bodyPr/>
                    <a:lstStyle/>
                    <a:p>
                      <a:r>
                        <a:rPr kumimoji="1" lang="ja-JP" altLang="en-US" sz="2400" b="1" dirty="0">
                          <a:solidFill>
                            <a:schemeClr val="tx1"/>
                          </a:solidFill>
                        </a:rPr>
                        <a:t>共有物返還請求・妨害排除請求⇒</a:t>
                      </a:r>
                      <a:r>
                        <a:rPr kumimoji="1" lang="ja-JP" altLang="en-US" sz="2400" b="1" dirty="0">
                          <a:solidFill>
                            <a:srgbClr val="FF0000"/>
                          </a:solidFill>
                        </a:rPr>
                        <a:t>単独で</a:t>
                      </a:r>
                      <a:r>
                        <a:rPr kumimoji="1" lang="ja-JP" altLang="en-US" sz="2400" b="1" dirty="0">
                          <a:solidFill>
                            <a:schemeClr val="tx1"/>
                          </a:solidFill>
                        </a:rPr>
                        <a:t>全部請求できる</a:t>
                      </a:r>
                      <a:endParaRPr kumimoji="1" lang="en-US" altLang="ja-JP" sz="2400" b="1" dirty="0">
                        <a:solidFill>
                          <a:schemeClr val="tx1"/>
                        </a:solidFill>
                      </a:endParaRPr>
                    </a:p>
                    <a:p>
                      <a:r>
                        <a:rPr kumimoji="1" lang="ja-JP" altLang="en-US" sz="2400" b="1" dirty="0">
                          <a:solidFill>
                            <a:schemeClr val="tx1"/>
                          </a:solidFill>
                        </a:rPr>
                        <a:t>不法行為者に対する損害賠償請求権⇒自己の</a:t>
                      </a:r>
                      <a:r>
                        <a:rPr kumimoji="1" lang="ja-JP" altLang="en-US" sz="2400" b="1" dirty="0">
                          <a:solidFill>
                            <a:srgbClr val="FF0000"/>
                          </a:solidFill>
                        </a:rPr>
                        <a:t>持分の範囲</a:t>
                      </a:r>
                      <a:r>
                        <a:rPr kumimoji="1" lang="ja-JP" altLang="en-US" sz="2400" b="1" dirty="0">
                          <a:solidFill>
                            <a:schemeClr val="tx1"/>
                          </a:solidFill>
                        </a:rPr>
                        <a:t>で請求できる</a:t>
                      </a:r>
                    </a:p>
                  </a:txBody>
                  <a:tcPr>
                    <a:solidFill>
                      <a:srgbClr val="FFFF00"/>
                    </a:solidFill>
                  </a:tcPr>
                </a:tc>
                <a:extLst>
                  <a:ext uri="{0D108BD9-81ED-4DB2-BD59-A6C34878D82A}">
                    <a16:rowId xmlns:a16="http://schemas.microsoft.com/office/drawing/2014/main" val="4158711158"/>
                  </a:ext>
                </a:extLst>
              </a:tr>
              <a:tr h="370840">
                <a:tc>
                  <a:txBody>
                    <a:bodyPr/>
                    <a:lstStyle/>
                    <a:p>
                      <a:pPr>
                        <a:lnSpc>
                          <a:spcPct val="150000"/>
                        </a:lnSpc>
                      </a:pPr>
                      <a:r>
                        <a:rPr kumimoji="1" lang="ja-JP" altLang="en-US" sz="2400" b="1" dirty="0"/>
                        <a:t>分　割</a:t>
                      </a:r>
                    </a:p>
                  </a:txBody>
                  <a:tcPr>
                    <a:solidFill>
                      <a:schemeClr val="accent6">
                        <a:lumMod val="40000"/>
                        <a:lumOff val="60000"/>
                      </a:schemeClr>
                    </a:solidFill>
                  </a:tcPr>
                </a:tc>
                <a:tc>
                  <a:txBody>
                    <a:bodyPr/>
                    <a:lstStyle/>
                    <a:p>
                      <a:r>
                        <a:rPr kumimoji="1" lang="ja-JP" altLang="en-US" sz="2400" b="1" dirty="0"/>
                        <a:t>各共有者は、いつでも</a:t>
                      </a:r>
                      <a:r>
                        <a:rPr kumimoji="1" lang="ja-JP" altLang="en-US" sz="2400" b="1" dirty="0">
                          <a:highlight>
                            <a:srgbClr val="FFFF00"/>
                          </a:highlight>
                        </a:rPr>
                        <a:t>自由に分割請求</a:t>
                      </a:r>
                      <a:r>
                        <a:rPr kumimoji="1" lang="ja-JP" altLang="en-US" sz="2400" b="1" dirty="0"/>
                        <a:t>できる。ただし、</a:t>
                      </a:r>
                      <a:r>
                        <a:rPr kumimoji="1" lang="en-US" altLang="ja-JP" sz="2400" b="1" dirty="0">
                          <a:solidFill>
                            <a:srgbClr val="FF0000"/>
                          </a:solidFill>
                          <a:highlight>
                            <a:srgbClr val="FFFF00"/>
                          </a:highlight>
                        </a:rPr>
                        <a:t>5</a:t>
                      </a:r>
                      <a:r>
                        <a:rPr kumimoji="1" lang="ja-JP" altLang="en-US" sz="2400" b="1" dirty="0">
                          <a:solidFill>
                            <a:srgbClr val="FF0000"/>
                          </a:solidFill>
                          <a:highlight>
                            <a:srgbClr val="FFFF00"/>
                          </a:highlight>
                        </a:rPr>
                        <a:t>年以内</a:t>
                      </a:r>
                      <a:r>
                        <a:rPr kumimoji="1" lang="ja-JP" altLang="en-US" sz="2400" b="1" dirty="0"/>
                        <a:t>の期間を定めて不分割特約をしたときは、この限りでない</a:t>
                      </a:r>
                    </a:p>
                  </a:txBody>
                  <a:tcPr>
                    <a:solidFill>
                      <a:schemeClr val="accent6">
                        <a:lumMod val="40000"/>
                        <a:lumOff val="60000"/>
                      </a:schemeClr>
                    </a:solidFill>
                  </a:tcPr>
                </a:tc>
                <a:extLst>
                  <a:ext uri="{0D108BD9-81ED-4DB2-BD59-A6C34878D82A}">
                    <a16:rowId xmlns:a16="http://schemas.microsoft.com/office/drawing/2014/main" val="740792830"/>
                  </a:ext>
                </a:extLst>
              </a:tr>
            </a:tbl>
          </a:graphicData>
        </a:graphic>
      </p:graphicFrame>
    </p:spTree>
    <p:extLst>
      <p:ext uri="{BB962C8B-B14F-4D97-AF65-F5344CB8AC3E}">
        <p14:creationId xmlns:p14="http://schemas.microsoft.com/office/powerpoint/2010/main" val="24049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a:extLst>
              <a:ext uri="{FF2B5EF4-FFF2-40B4-BE49-F238E27FC236}">
                <a16:creationId xmlns:a16="http://schemas.microsoft.com/office/drawing/2014/main" id="{B4C6287F-1F8B-4A49-B998-4E0F34A67B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1169" y="293179"/>
            <a:ext cx="11120195" cy="5836023"/>
          </a:xfrm>
          <a:prstGeom prst="rect">
            <a:avLst/>
          </a:prstGeom>
        </p:spPr>
      </p:pic>
      <p:sp>
        <p:nvSpPr>
          <p:cNvPr id="8" name="正方形/長方形 7">
            <a:extLst>
              <a:ext uri="{FF2B5EF4-FFF2-40B4-BE49-F238E27FC236}">
                <a16:creationId xmlns:a16="http://schemas.microsoft.com/office/drawing/2014/main" id="{C4DBE106-0349-4886-AF04-2AEC3C72DF6E}"/>
              </a:ext>
            </a:extLst>
          </p:cNvPr>
          <p:cNvSpPr/>
          <p:nvPr/>
        </p:nvSpPr>
        <p:spPr>
          <a:xfrm>
            <a:off x="1836032" y="1068294"/>
            <a:ext cx="7996590" cy="44627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FFFF00"/>
                </a:solidFill>
                <a:effectLst/>
                <a:uLnTx/>
                <a:uFillTx/>
                <a:latin typeface="HGｺﾞｼｯｸE" panose="020B0909000000000000" pitchFamily="49" charset="-128"/>
                <a:ea typeface="HGｺﾞｼｯｸE" panose="020B0909000000000000" pitchFamily="49" charset="-128"/>
                <a:cs typeface="+mn-cs"/>
              </a:rPr>
              <a:t>お疲れ様でした</a:t>
            </a:r>
            <a:r>
              <a:rPr lang="en-US" altLang="ja-JP" sz="4400" dirty="0">
                <a:solidFill>
                  <a:srgbClr val="FFFF00"/>
                </a:solidFill>
                <a:latin typeface="HGｺﾞｼｯｸE" panose="020B0909000000000000" pitchFamily="49" charset="-128"/>
                <a:ea typeface="HGｺﾞｼｯｸE" panose="020B0909000000000000" pitchFamily="49" charset="-128"/>
              </a:rPr>
              <a:t>!!</a:t>
            </a:r>
            <a:endParaRPr kumimoji="1" lang="en-US" altLang="ja-JP" sz="4400" b="0" i="0" u="none" strike="noStrike" kern="1200" cap="none" spc="0" normalizeH="0" baseline="0" noProof="0" dirty="0">
              <a:ln>
                <a:noFill/>
              </a:ln>
              <a:solidFill>
                <a:srgbClr val="FFFF00"/>
              </a:solidFill>
              <a:effectLst/>
              <a:uLnTx/>
              <a:uFillTx/>
              <a:latin typeface="HGｺﾞｼｯｸE" panose="020B0909000000000000" pitchFamily="49" charset="-128"/>
              <a:ea typeface="HGｺﾞｼｯｸE"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800" dirty="0">
              <a:solidFill>
                <a:prstClr val="white"/>
              </a:solidFill>
              <a:latin typeface="HGｺﾞｼｯｸE" panose="020B0909000000000000" pitchFamily="49" charset="-128"/>
              <a:ea typeface="HGｺﾞｼｯｸE"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HGｺﾞｼｯｸE" panose="020B0909000000000000" pitchFamily="49" charset="-128"/>
                <a:ea typeface="HGｺﾞｼｯｸE" panose="020B0909000000000000" pitchFamily="49" charset="-128"/>
              </a:rPr>
              <a:t>◎予習問題を配布しますので、</a:t>
            </a:r>
          </a:p>
          <a:p>
            <a:pPr lvl="0">
              <a:defRPr/>
            </a:pPr>
            <a:r>
              <a:rPr lang="ja-JP" altLang="en-US" sz="2800" dirty="0">
                <a:solidFill>
                  <a:prstClr val="white"/>
                </a:solidFill>
                <a:latin typeface="HGｺﾞｼｯｸE" panose="020B0909000000000000" pitchFamily="49" charset="-128"/>
                <a:ea typeface="HGｺﾞｼｯｸE" panose="020B0909000000000000" pitchFamily="49" charset="-128"/>
              </a:rPr>
              <a:t>　次の講義までに予習をお願いします。</a:t>
            </a:r>
            <a:endParaRPr lang="en-US" altLang="ja-JP" sz="2800" dirty="0">
              <a:solidFill>
                <a:prstClr val="white"/>
              </a:solidFill>
              <a:latin typeface="HGｺﾞｼｯｸE" panose="020B0909000000000000" pitchFamily="49" charset="-128"/>
              <a:ea typeface="HGｺﾞｼｯｸE" panose="020B0909000000000000" pitchFamily="49" charset="-128"/>
            </a:endParaRPr>
          </a:p>
          <a:p>
            <a:pPr lvl="0">
              <a:defRPr/>
            </a:pPr>
            <a:r>
              <a:rPr lang="ja-JP" altLang="en-US" sz="2800" dirty="0">
                <a:solidFill>
                  <a:prstClr val="white"/>
                </a:solidFill>
                <a:latin typeface="HGｺﾞｼｯｸE" panose="020B0909000000000000" pitchFamily="49" charset="-128"/>
                <a:ea typeface="HGｺﾞｼｯｸE" panose="020B0909000000000000" pitchFamily="49" charset="-128"/>
              </a:rPr>
              <a:t>◎テキストを再読した上、宿題</a:t>
            </a:r>
            <a:r>
              <a:rPr lang="en-US" altLang="ja-JP" sz="2800" dirty="0">
                <a:solidFill>
                  <a:prstClr val="white"/>
                </a:solidFill>
                <a:latin typeface="HGｺﾞｼｯｸE" panose="020B0909000000000000" pitchFamily="49" charset="-128"/>
                <a:ea typeface="HGｺﾞｼｯｸE" panose="020B0909000000000000" pitchFamily="49" charset="-128"/>
              </a:rPr>
              <a:t>1</a:t>
            </a:r>
            <a:r>
              <a:rPr lang="ja-JP" altLang="en-US" sz="2800" dirty="0">
                <a:solidFill>
                  <a:prstClr val="white"/>
                </a:solidFill>
                <a:latin typeface="HGｺﾞｼｯｸE" panose="020B0909000000000000" pitchFamily="49" charset="-128"/>
                <a:ea typeface="HGｺﾞｼｯｸE" panose="020B0909000000000000" pitchFamily="49" charset="-128"/>
              </a:rPr>
              <a:t>の復習も行って</a:t>
            </a:r>
            <a:endParaRPr lang="en-US" altLang="ja-JP" sz="2800" dirty="0">
              <a:solidFill>
                <a:prstClr val="white"/>
              </a:solidFill>
              <a:latin typeface="HGｺﾞｼｯｸE" panose="020B0909000000000000" pitchFamily="49" charset="-128"/>
              <a:ea typeface="HGｺﾞｼｯｸE" panose="020B0909000000000000" pitchFamily="49" charset="-128"/>
            </a:endParaRPr>
          </a:p>
          <a:p>
            <a:pPr lvl="0">
              <a:defRPr/>
            </a:pPr>
            <a:r>
              <a:rPr lang="ja-JP" altLang="en-US" sz="2800" dirty="0">
                <a:solidFill>
                  <a:prstClr val="white"/>
                </a:solidFill>
                <a:latin typeface="HGｺﾞｼｯｸE" panose="020B0909000000000000" pitchFamily="49" charset="-128"/>
                <a:ea typeface="HGｺﾞｼｯｸE" panose="020B0909000000000000" pitchFamily="49" charset="-128"/>
              </a:rPr>
              <a:t>　ください。</a:t>
            </a:r>
          </a:p>
          <a:p>
            <a:pPr lvl="0">
              <a:defRPr/>
            </a:pPr>
            <a:r>
              <a:rPr lang="ja-JP" altLang="en-US" sz="2800" dirty="0">
                <a:solidFill>
                  <a:prstClr val="white"/>
                </a:solidFill>
                <a:latin typeface="HGｺﾞｼｯｸE" panose="020B0909000000000000" pitchFamily="49" charset="-128"/>
                <a:ea typeface="HGｺﾞｼｯｸE" panose="020B0909000000000000" pitchFamily="49" charset="-128"/>
              </a:rPr>
              <a:t>●</a:t>
            </a:r>
            <a:r>
              <a:rPr lang="ja-JP" altLang="en-US" sz="2800">
                <a:solidFill>
                  <a:prstClr val="white"/>
                </a:solidFill>
                <a:latin typeface="HGｺﾞｼｯｸE" panose="020B0909000000000000" pitchFamily="49" charset="-128"/>
                <a:ea typeface="HGｺﾞｼｯｸE" panose="020B0909000000000000" pitchFamily="49" charset="-128"/>
              </a:rPr>
              <a:t>次回は、代理</a:t>
            </a:r>
            <a:r>
              <a:rPr lang="ja-JP" altLang="en-US" sz="2800" dirty="0">
                <a:solidFill>
                  <a:prstClr val="white"/>
                </a:solidFill>
                <a:latin typeface="HGｺﾞｼｯｸE" panose="020B0909000000000000" pitchFamily="49" charset="-128"/>
                <a:ea typeface="HGｺﾞｼｯｸE" panose="020B0909000000000000" pitchFamily="49" charset="-128"/>
              </a:rPr>
              <a:t>、時効です。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6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endParaRPr>
          </a:p>
        </p:txBody>
      </p:sp>
    </p:spTree>
    <p:extLst>
      <p:ext uri="{BB962C8B-B14F-4D97-AF65-F5344CB8AC3E}">
        <p14:creationId xmlns:p14="http://schemas.microsoft.com/office/powerpoint/2010/main" val="112336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中かっこ 3">
            <a:extLst>
              <a:ext uri="{FF2B5EF4-FFF2-40B4-BE49-F238E27FC236}">
                <a16:creationId xmlns:a16="http://schemas.microsoft.com/office/drawing/2014/main" id="{3A8DAD5C-3889-4A99-A1FB-E6CAF3537F30}"/>
              </a:ext>
            </a:extLst>
          </p:cNvPr>
          <p:cNvSpPr/>
          <p:nvPr/>
        </p:nvSpPr>
        <p:spPr>
          <a:xfrm>
            <a:off x="7359804" y="2877016"/>
            <a:ext cx="3813717" cy="2185638"/>
          </a:xfrm>
          <a:prstGeom prst="brace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A96F3C4C-475A-4CEC-A121-5A769F23CD96}"/>
              </a:ext>
            </a:extLst>
          </p:cNvPr>
          <p:cNvSpPr>
            <a:spLocks noGrp="1"/>
          </p:cNvSpPr>
          <p:nvPr>
            <p:ph type="title"/>
          </p:nvPr>
        </p:nvSpPr>
        <p:spPr>
          <a:solidFill>
            <a:schemeClr val="tx1"/>
          </a:solidFill>
        </p:spPr>
        <p:txBody>
          <a:bodyPr>
            <a:normAutofit/>
          </a:bodyPr>
          <a:lstStyle/>
          <a:p>
            <a:pPr algn="ctr"/>
            <a:r>
              <a:rPr kumimoji="1" lang="ja-JP" altLang="en-US" sz="5400" dirty="0">
                <a:solidFill>
                  <a:schemeClr val="bg1"/>
                </a:solidFill>
                <a:latin typeface="ＭＳ Ｐゴシック" panose="020B0600070205080204" pitchFamily="50" charset="-128"/>
                <a:ea typeface="ＭＳ Ｐゴシック" panose="020B0600070205080204" pitchFamily="50" charset="-128"/>
              </a:rPr>
              <a:t>未成年者の保護者 </a:t>
            </a:r>
            <a:r>
              <a:rPr kumimoji="1" lang="en-US" altLang="ja-JP" sz="5400" dirty="0">
                <a:solidFill>
                  <a:schemeClr val="bg1"/>
                </a:solidFill>
                <a:latin typeface="ＭＳ Ｐゴシック" panose="020B0600070205080204" pitchFamily="50" charset="-128"/>
                <a:ea typeface="ＭＳ Ｐゴシック" panose="020B0600070205080204" pitchFamily="50" charset="-128"/>
              </a:rPr>
              <a:t>P12</a:t>
            </a:r>
            <a:endParaRPr kumimoji="1" lang="ja-JP" altLang="en-US" sz="54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4586B81E-95E9-4924-B7DD-E816A0232E8A}"/>
              </a:ext>
            </a:extLst>
          </p:cNvPr>
          <p:cNvSpPr>
            <a:spLocks noGrp="1"/>
          </p:cNvSpPr>
          <p:nvPr>
            <p:ph idx="1"/>
          </p:nvPr>
        </p:nvSpPr>
        <p:spPr/>
        <p:txBody>
          <a:bodyPr/>
          <a:lstStyle/>
          <a:p>
            <a:endParaRPr kumimoji="1" lang="en-US" altLang="ja-JP" dirty="0"/>
          </a:p>
          <a:p>
            <a:endParaRPr lang="en-US" altLang="ja-JP" sz="3600" dirty="0">
              <a:latin typeface="HGｺﾞｼｯｸE" panose="020B0909000000000000" pitchFamily="49" charset="-128"/>
              <a:ea typeface="HGｺﾞｼｯｸE" panose="020B0909000000000000" pitchFamily="49" charset="-128"/>
            </a:endParaRPr>
          </a:p>
          <a:p>
            <a:pPr marL="0" indent="0">
              <a:buNone/>
            </a:pPr>
            <a:r>
              <a:rPr kumimoji="1" lang="ja-JP" altLang="en-US" sz="3600" dirty="0">
                <a:latin typeface="HGｺﾞｼｯｸE" panose="020B0909000000000000" pitchFamily="49" charset="-128"/>
                <a:ea typeface="HGｺﾞｼｯｸE" panose="020B0909000000000000" pitchFamily="49" charset="-128"/>
              </a:rPr>
              <a:t>　　　　　　　　　　　　　　　親権者</a:t>
            </a:r>
            <a:endParaRPr kumimoji="1" lang="en-US" altLang="ja-JP" sz="3600" dirty="0">
              <a:latin typeface="HGｺﾞｼｯｸE" panose="020B0909000000000000" pitchFamily="49" charset="-128"/>
              <a:ea typeface="HGｺﾞｼｯｸE" panose="020B0909000000000000" pitchFamily="49" charset="-128"/>
            </a:endParaRPr>
          </a:p>
          <a:p>
            <a:pPr marL="0" indent="0">
              <a:buNone/>
            </a:pPr>
            <a:r>
              <a:rPr kumimoji="1" lang="ja-JP" altLang="en-US" sz="3600" dirty="0">
                <a:latin typeface="HGｺﾞｼｯｸE" panose="020B0909000000000000" pitchFamily="49" charset="-128"/>
                <a:ea typeface="HGｺﾞｼｯｸE" panose="020B0909000000000000" pitchFamily="49" charset="-128"/>
              </a:rPr>
              <a:t>未成年者の保護者</a:t>
            </a:r>
            <a:r>
              <a:rPr kumimoji="1" lang="en-US" altLang="ja-JP" sz="3600" dirty="0">
                <a:latin typeface="HGｺﾞｼｯｸE" panose="020B0909000000000000" pitchFamily="49" charset="-128"/>
                <a:ea typeface="HGｺﾞｼｯｸE" panose="020B0909000000000000" pitchFamily="49" charset="-128"/>
              </a:rPr>
              <a:t>=</a:t>
            </a:r>
            <a:r>
              <a:rPr kumimoji="1" lang="ja-JP" altLang="en-US" sz="3600" dirty="0">
                <a:highlight>
                  <a:srgbClr val="FFFF00"/>
                </a:highlight>
                <a:latin typeface="HGｺﾞｼｯｸE" panose="020B0909000000000000" pitchFamily="49" charset="-128"/>
                <a:ea typeface="HGｺﾞｼｯｸE" panose="020B0909000000000000" pitchFamily="49" charset="-128"/>
              </a:rPr>
              <a:t>法定代理人</a:t>
            </a:r>
          </a:p>
          <a:p>
            <a:pPr marL="0" indent="0">
              <a:buNone/>
            </a:pPr>
            <a:r>
              <a:rPr lang="ja-JP" altLang="en-US" sz="3600" dirty="0">
                <a:latin typeface="HGｺﾞｼｯｸE" panose="020B0909000000000000" pitchFamily="49" charset="-128"/>
                <a:ea typeface="HGｺﾞｼｯｸE" panose="020B0909000000000000" pitchFamily="49" charset="-128"/>
              </a:rPr>
              <a:t>　　　　　　　　　　　　　　　未成年後見人</a:t>
            </a:r>
            <a:endParaRPr kumimoji="1"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4156720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ベルリン">
  <a:themeElements>
    <a:clrScheme name="ベルリン">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ベルリン">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ベルリン">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46_TF10001108" id="{B3B604BF-30B9-4EAD-B015-56A6189AE76A}" vid="{F1087448-A583-44A0-873C-00BBDD35C9AD}"/>
    </a:ext>
  </a:extLst>
</a:theme>
</file>

<file path=ppt/theme/theme7.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TotalTime>
  <Words>11380</Words>
  <Application>Microsoft Office PowerPoint</Application>
  <PresentationFormat>ワイド画面</PresentationFormat>
  <Paragraphs>1362</Paragraphs>
  <Slides>81</Slides>
  <Notes>79</Notes>
  <HiddenSlides>0</HiddenSlides>
  <MMClips>0</MMClips>
  <ScaleCrop>false</ScaleCrop>
  <HeadingPairs>
    <vt:vector size="6" baseType="variant">
      <vt:variant>
        <vt:lpstr>使用されているフォント</vt:lpstr>
      </vt:variant>
      <vt:variant>
        <vt:i4>17</vt:i4>
      </vt:variant>
      <vt:variant>
        <vt:lpstr>テーマ</vt:lpstr>
      </vt:variant>
      <vt:variant>
        <vt:i4>7</vt:i4>
      </vt:variant>
      <vt:variant>
        <vt:lpstr>スライド タイトル</vt:lpstr>
      </vt:variant>
      <vt:variant>
        <vt:i4>81</vt:i4>
      </vt:variant>
    </vt:vector>
  </HeadingPairs>
  <TitlesOfParts>
    <vt:vector size="105" baseType="lpstr">
      <vt:lpstr>AR P丸ゴシック体M</vt:lpstr>
      <vt:lpstr>BIZ UDPゴシック</vt:lpstr>
      <vt:lpstr>HGPｺﾞｼｯｸE</vt:lpstr>
      <vt:lpstr>HGP創英角ｺﾞｼｯｸUB</vt:lpstr>
      <vt:lpstr>HGSｺﾞｼｯｸE</vt:lpstr>
      <vt:lpstr>HGSｺﾞｼｯｸM</vt:lpstr>
      <vt:lpstr>HGS創英角ｺﾞｼｯｸUB</vt:lpstr>
      <vt:lpstr>HGｺﾞｼｯｸE</vt:lpstr>
      <vt:lpstr>HG創英角ｺﾞｼｯｸUB</vt:lpstr>
      <vt:lpstr>Meiryo UI</vt:lpstr>
      <vt:lpstr>ＭＳ Ｐゴシック</vt:lpstr>
      <vt:lpstr>游ゴシック</vt:lpstr>
      <vt:lpstr>游ゴシック Light</vt:lpstr>
      <vt:lpstr>Algerian</vt:lpstr>
      <vt:lpstr>Arial</vt:lpstr>
      <vt:lpstr>Century</vt:lpstr>
      <vt:lpstr>Trebuchet MS</vt:lpstr>
      <vt:lpstr>1_Office テーマ</vt:lpstr>
      <vt:lpstr>2_Office テーマ</vt:lpstr>
      <vt:lpstr>3_Office テーマ</vt:lpstr>
      <vt:lpstr>4_Office テーマ</vt:lpstr>
      <vt:lpstr>ベルリン</vt:lpstr>
      <vt:lpstr>WelcomeDoc</vt:lpstr>
      <vt:lpstr>1_標準デザイン</vt:lpstr>
      <vt:lpstr> 令和５　　宅建特訓講義　　　　　　　1回 </vt:lpstr>
      <vt:lpstr> 令和7　　宅建直前対策問題　　　　１回 </vt:lpstr>
      <vt:lpstr>要点講義 </vt:lpstr>
      <vt:lpstr>制限行為能力者制度の趣旨 P10</vt:lpstr>
      <vt:lpstr>　取消と無効の違い</vt:lpstr>
      <vt:lpstr>制限行為能力制度の全体イメージ</vt:lpstr>
      <vt:lpstr>未成年者</vt:lpstr>
      <vt:lpstr>未成年者とは　P11</vt:lpstr>
      <vt:lpstr>未成年者の保護者 P12</vt:lpstr>
      <vt:lpstr>制限行為能力者(未成年者) P12</vt:lpstr>
      <vt:lpstr>同意権・追認権・代理権　P12</vt:lpstr>
      <vt:lpstr>P12  未成年者</vt:lpstr>
      <vt:lpstr>取り消しのできない契約 P14</vt:lpstr>
      <vt:lpstr>　　　　　　　居住用財産の代理行為</vt:lpstr>
      <vt:lpstr>成年被後見人</vt:lpstr>
      <vt:lpstr>成年被後見人　P14</vt:lpstr>
      <vt:lpstr>成年被後見人とは　P15</vt:lpstr>
      <vt:lpstr>申立て権者　P15</vt:lpstr>
      <vt:lpstr>取消権の行使 P15</vt:lpstr>
      <vt:lpstr>制限行為能力者(成年被後見人)</vt:lpstr>
      <vt:lpstr>P14  成年被後見人</vt:lpstr>
      <vt:lpstr>制限行為能力者の保護者の権限</vt:lpstr>
      <vt:lpstr>被保佐人</vt:lpstr>
      <vt:lpstr>被保佐人　P17</vt:lpstr>
      <vt:lpstr>被保佐人のした契約　P17</vt:lpstr>
      <vt:lpstr>１３条１項の内容   P18</vt:lpstr>
      <vt:lpstr>家庭裁判所による許可  P18</vt:lpstr>
      <vt:lpstr>被保佐人  P19</vt:lpstr>
      <vt:lpstr>被補助人</vt:lpstr>
      <vt:lpstr>被補助人　P20</vt:lpstr>
      <vt:lpstr>被補助人</vt:lpstr>
      <vt:lpstr>　　　　　P22 制限行為能力者</vt:lpstr>
      <vt:lpstr>　制限行為能力者の保護者の権限</vt:lpstr>
      <vt:lpstr>  第三者との関係　その他</vt:lpstr>
      <vt:lpstr>第三者との関係  P23</vt:lpstr>
      <vt:lpstr>　催告権(制限行為能力者の相手の保護)</vt:lpstr>
      <vt:lpstr>　法定追認</vt:lpstr>
      <vt:lpstr>取消権の喪失　P29</vt:lpstr>
      <vt:lpstr>　取消権の消滅(時効) P29</vt:lpstr>
      <vt:lpstr>要点講義 </vt:lpstr>
      <vt:lpstr>契約の成立　Ｐ３３</vt:lpstr>
      <vt:lpstr>人の能力　Ｐ３４</vt:lpstr>
      <vt:lpstr>意思主義と表示主義　Ｐ３４</vt:lpstr>
      <vt:lpstr>意思主義と表示主義　Ｐ３５</vt:lpstr>
      <vt:lpstr> 心裡留保</vt:lpstr>
      <vt:lpstr>心裡留保　Ｐ３６．Ｐ３７</vt:lpstr>
      <vt:lpstr> 心裡留保のまとめ　Ｐ３７</vt:lpstr>
      <vt:lpstr>　虚偽表示</vt:lpstr>
      <vt:lpstr>通謀虚偽表示　Ｐ３８</vt:lpstr>
      <vt:lpstr>虚偽表示による第三者(94条2項)　Ｐ３８</vt:lpstr>
      <vt:lpstr>94条2項　　Ｐ３８</vt:lpstr>
      <vt:lpstr>ここまでのまとめ　Ｐ３９</vt:lpstr>
      <vt:lpstr>通謀虚偽表示からの転得者への転得者　Ｐ３９～Ｐ４０</vt:lpstr>
      <vt:lpstr>第９４条２項の類推適用(1) P41</vt:lpstr>
      <vt:lpstr>ここに注目　　Ｐ４１</vt:lpstr>
      <vt:lpstr>第９４条２項の類推適用(2) P42</vt:lpstr>
      <vt:lpstr>ここに注目　　Ｐ４２</vt:lpstr>
      <vt:lpstr>　　錯 誤</vt:lpstr>
      <vt:lpstr>錯　誤　Ｐ４３</vt:lpstr>
      <vt:lpstr>重大な錯誤・錯誤による第三者　P43</vt:lpstr>
      <vt:lpstr>錯　誤　Ｐ４４</vt:lpstr>
      <vt:lpstr>錯　誤　相手が取消ができる場合の例　Ｐ４４</vt:lpstr>
      <vt:lpstr>錯誤の種類　P44</vt:lpstr>
      <vt:lpstr> 動機の錯誤　Ｐ４５ </vt:lpstr>
      <vt:lpstr>動機の錯誤　Ｐ４５</vt:lpstr>
      <vt:lpstr>　　詐 欺　Ｐ４６</vt:lpstr>
      <vt:lpstr>詐　欺　Ｐ４６</vt:lpstr>
      <vt:lpstr>第三者による詐欺  P47</vt:lpstr>
      <vt:lpstr>取消前と取消後の善意の第三者との違い　Ｐ４８</vt:lpstr>
      <vt:lpstr>取消前の第三者と取消後の第三者の扱いの違　Ｐ４８</vt:lpstr>
      <vt:lpstr> 　強 迫　Ｐ４９</vt:lpstr>
      <vt:lpstr>強　迫　Ｐ４９</vt:lpstr>
      <vt:lpstr>第三者による強迫　Ｐ４９</vt:lpstr>
      <vt:lpstr>強迫　P49</vt:lpstr>
      <vt:lpstr>　　　　　　　　P35  意思表示のまとめ</vt:lpstr>
      <vt:lpstr>　　　　　　　  P43　意思表示のまとめ</vt:lpstr>
      <vt:lpstr>要点講義 </vt:lpstr>
      <vt:lpstr>共有とは　Ｐ３３１　</vt:lpstr>
      <vt:lpstr>　共　有</vt:lpstr>
      <vt:lpstr>　共　有</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FJ-USER</cp:lastModifiedBy>
  <cp:revision>39</cp:revision>
  <cp:lastPrinted>2024-07-31T03:16:53Z</cp:lastPrinted>
  <dcterms:created xsi:type="dcterms:W3CDTF">2024-07-27T07:30:55Z</dcterms:created>
  <dcterms:modified xsi:type="dcterms:W3CDTF">2025-08-02T02:18:16Z</dcterms:modified>
</cp:coreProperties>
</file>