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6" r:id="rId3"/>
    <p:sldMasterId id="2147483708" r:id="rId4"/>
    <p:sldMasterId id="2147483721" r:id="rId5"/>
    <p:sldMasterId id="2147483738" r:id="rId6"/>
  </p:sldMasterIdLst>
  <p:notesMasterIdLst>
    <p:notesMasterId r:id="rId71"/>
  </p:notesMasterIdLst>
  <p:sldIdLst>
    <p:sldId id="991" r:id="rId7"/>
    <p:sldId id="257" r:id="rId8"/>
    <p:sldId id="1051" r:id="rId9"/>
    <p:sldId id="1052" r:id="rId10"/>
    <p:sldId id="1053" r:id="rId11"/>
    <p:sldId id="1054" r:id="rId12"/>
    <p:sldId id="1055" r:id="rId13"/>
    <p:sldId id="1056" r:id="rId14"/>
    <p:sldId id="1057" r:id="rId15"/>
    <p:sldId id="1058" r:id="rId16"/>
    <p:sldId id="1059" r:id="rId17"/>
    <p:sldId id="1060" r:id="rId18"/>
    <p:sldId id="1061" r:id="rId19"/>
    <p:sldId id="1067" r:id="rId20"/>
    <p:sldId id="1062" r:id="rId21"/>
    <p:sldId id="1063" r:id="rId22"/>
    <p:sldId id="1064" r:id="rId23"/>
    <p:sldId id="1065" r:id="rId24"/>
    <p:sldId id="1066" r:id="rId25"/>
    <p:sldId id="782" r:id="rId26"/>
    <p:sldId id="1086" r:id="rId27"/>
    <p:sldId id="590" r:id="rId28"/>
    <p:sldId id="591" r:id="rId29"/>
    <p:sldId id="1069" r:id="rId30"/>
    <p:sldId id="327" r:id="rId31"/>
    <p:sldId id="1070" r:id="rId32"/>
    <p:sldId id="783" r:id="rId33"/>
    <p:sldId id="592" r:id="rId34"/>
    <p:sldId id="1079" r:id="rId35"/>
    <p:sldId id="1085" r:id="rId36"/>
    <p:sldId id="784" r:id="rId37"/>
    <p:sldId id="1072" r:id="rId38"/>
    <p:sldId id="1087" r:id="rId39"/>
    <p:sldId id="1088" r:id="rId40"/>
    <p:sldId id="1071" r:id="rId41"/>
    <p:sldId id="1097" r:id="rId42"/>
    <p:sldId id="332" r:id="rId43"/>
    <p:sldId id="1073" r:id="rId44"/>
    <p:sldId id="1089" r:id="rId45"/>
    <p:sldId id="1090" r:id="rId46"/>
    <p:sldId id="1093" r:id="rId47"/>
    <p:sldId id="1091" r:id="rId48"/>
    <p:sldId id="1092" r:id="rId49"/>
    <p:sldId id="785" r:id="rId50"/>
    <p:sldId id="979" r:id="rId51"/>
    <p:sldId id="786" r:id="rId52"/>
    <p:sldId id="507" r:id="rId53"/>
    <p:sldId id="610" r:id="rId54"/>
    <p:sldId id="339" r:id="rId55"/>
    <p:sldId id="1074" r:id="rId56"/>
    <p:sldId id="1076" r:id="rId57"/>
    <p:sldId id="1077" r:id="rId58"/>
    <p:sldId id="1078" r:id="rId59"/>
    <p:sldId id="1080" r:id="rId60"/>
    <p:sldId id="1094" r:id="rId61"/>
    <p:sldId id="1095" r:id="rId62"/>
    <p:sldId id="1082" r:id="rId63"/>
    <p:sldId id="1081" r:id="rId64"/>
    <p:sldId id="1084" r:id="rId65"/>
    <p:sldId id="1096" r:id="rId66"/>
    <p:sldId id="1083" r:id="rId67"/>
    <p:sldId id="787" r:id="rId68"/>
    <p:sldId id="1075" r:id="rId69"/>
    <p:sldId id="1068" r:id="rId7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 Type="http://schemas.openxmlformats.org/officeDocument/2006/relationships/slide" Target="slides/slide1.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ED1481-6546-4D92-8DD0-A5C94329F10A}" type="datetimeFigureOut">
              <a:rPr kumimoji="1" lang="ja-JP" altLang="en-US" smtClean="0"/>
              <a:t>2025/8/9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BF6D72-AC62-478F-8ECB-0BF3310926C3}" type="slidenum">
              <a:rPr kumimoji="1" lang="ja-JP" altLang="en-US" smtClean="0"/>
              <a:t>‹#›</a:t>
            </a:fld>
            <a:endParaRPr kumimoji="1" lang="ja-JP" altLang="en-US"/>
          </a:p>
        </p:txBody>
      </p:sp>
    </p:spTree>
    <p:extLst>
      <p:ext uri="{BB962C8B-B14F-4D97-AF65-F5344CB8AC3E}">
        <p14:creationId xmlns:p14="http://schemas.microsoft.com/office/powerpoint/2010/main" val="13509545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b="1" dirty="0"/>
              <a:t>合格し</a:t>
            </a:r>
            <a:r>
              <a:rPr kumimoji="1" lang="ja-JP" altLang="en-US" sz="1600" b="1" dirty="0" err="1"/>
              <a:t>な</a:t>
            </a:r>
            <a:r>
              <a:rPr kumimoji="1" lang="ja-JP" altLang="en-US" sz="1600" b="1" dirty="0"/>
              <a:t>けりゃ意味がない。</a:t>
            </a:r>
          </a:p>
          <a:p>
            <a:r>
              <a:rPr kumimoji="1" lang="ja-JP" altLang="en-US" sz="1600" b="1" dirty="0"/>
              <a:t>皆さんこんにちは、</a:t>
            </a:r>
            <a:r>
              <a:rPr lang="ja-JP" altLang="en-US" sz="1600" b="1" dirty="0"/>
              <a:t>拓明館のまつおです。</a:t>
            </a:r>
          </a:p>
          <a:p>
            <a:r>
              <a:rPr kumimoji="1" lang="ja-JP" altLang="en-US" sz="1600" b="1" dirty="0"/>
              <a:t>みなさん予習問題を解かれてどうでしたか。</a:t>
            </a:r>
          </a:p>
          <a:p>
            <a:r>
              <a:rPr lang="ja-JP" altLang="en-US" sz="1600" b="1" dirty="0"/>
              <a:t>今日のメインテ</a:t>
            </a:r>
            <a:r>
              <a:rPr lang="en-US" altLang="ja-JP" sz="1600" b="1" dirty="0"/>
              <a:t>-</a:t>
            </a:r>
            <a:r>
              <a:rPr lang="ja-JP" altLang="en-US" sz="1600" b="1" dirty="0"/>
              <a:t>マはなんと言っても、改正により新たに設けられた宅地造成及び特定盛土等規制法です。</a:t>
            </a:r>
          </a:p>
          <a:p>
            <a:r>
              <a:rPr lang="ja-JP" altLang="en-US" sz="1600" b="1" dirty="0"/>
              <a:t>ここの分野も毎年</a:t>
            </a:r>
            <a:r>
              <a:rPr lang="en-US" altLang="ja-JP" sz="1600" b="1" dirty="0"/>
              <a:t>1</a:t>
            </a:r>
            <a:r>
              <a:rPr lang="ja-JP" altLang="en-US" sz="1600" b="1" dirty="0"/>
              <a:t>問の出題となっています。</a:t>
            </a:r>
          </a:p>
          <a:p>
            <a:r>
              <a:rPr kumimoji="1" lang="ja-JP" altLang="en-US" sz="1600" b="1" dirty="0"/>
              <a:t>今年、どのような所が出題されるか講義をしてゆきますのでしっかり視聴していただければ</a:t>
            </a:r>
          </a:p>
          <a:p>
            <a:r>
              <a:rPr kumimoji="1" lang="ja-JP" altLang="en-US" sz="1600" b="1" dirty="0" err="1"/>
              <a:t>よろ</a:t>
            </a:r>
            <a:r>
              <a:rPr kumimoji="1" lang="ja-JP" altLang="en-US" sz="1600" b="1" dirty="0"/>
              <a:t>しかと思います。</a:t>
            </a:r>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027305-A8B7-44D3-B869-3898C486066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78449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5AC32-F37F-48D6-8EB1-A4BBD0E8C4F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91524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5AC32-F37F-48D6-8EB1-A4BBD0E8C4F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8142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788" y="5186075"/>
            <a:ext cx="5390305" cy="4243154"/>
          </a:xfrm>
        </p:spPr>
        <p:txBody>
          <a:bodyPr/>
          <a:lstStyle/>
          <a:p>
            <a:r>
              <a:rPr lang="ja-JP" altLang="en-US" sz="1600" b="1" dirty="0"/>
              <a:t>建築物が防火規制の異なる地域にまたいだ場合</a:t>
            </a:r>
            <a:r>
              <a:rPr lang="ja-JP" altLang="en-US" sz="1600" dirty="0"/>
              <a:t>　　　　　　　　　</a:t>
            </a:r>
          </a:p>
          <a:p>
            <a:endParaRPr lang="en-US" altLang="ja-JP" sz="1600" b="1" dirty="0"/>
          </a:p>
          <a:p>
            <a:r>
              <a:rPr lang="ja-JP" altLang="en-US" sz="1600" b="1" dirty="0"/>
              <a:t>建築物</a:t>
            </a:r>
            <a:r>
              <a:rPr lang="ja-JP" altLang="en-US" sz="1600" dirty="0"/>
              <a:t>が下の図のように</a:t>
            </a:r>
            <a:r>
              <a:rPr lang="ja-JP" altLang="en-US" sz="1600" b="1" dirty="0"/>
              <a:t>２つの地域にまたがって建っている場合、どういう扱いを受けるか？  </a:t>
            </a:r>
            <a:endParaRPr lang="en-US" altLang="ja-JP" sz="1600" b="1" dirty="0"/>
          </a:p>
          <a:p>
            <a:endParaRPr lang="ja-JP" altLang="en-US" sz="1600" b="1" dirty="0"/>
          </a:p>
          <a:p>
            <a:r>
              <a:rPr lang="en-US" altLang="ja-JP" sz="1600" b="1" dirty="0"/>
              <a:t>1</a:t>
            </a:r>
            <a:r>
              <a:rPr lang="ja-JP" altLang="en-US" sz="1600" b="1" dirty="0"/>
              <a:t>☆クリック</a:t>
            </a:r>
            <a:endParaRPr lang="en-US" altLang="ja-JP" sz="1600" b="1" dirty="0"/>
          </a:p>
          <a:p>
            <a:r>
              <a:rPr lang="ja-JP" altLang="en-US" sz="1600" b="1" dirty="0"/>
              <a:t>ポイント</a:t>
            </a:r>
            <a:r>
              <a:rPr lang="en-US" altLang="ja-JP" sz="1600" b="1" dirty="0"/>
              <a:t>1</a:t>
            </a:r>
            <a:endParaRPr lang="ja-JP" altLang="en-US" sz="1600" b="1" dirty="0"/>
          </a:p>
          <a:p>
            <a:r>
              <a:rPr lang="ja-JP" altLang="en-US" sz="1600" b="1" dirty="0"/>
              <a:t>それは、２つのうち厳しい方の規制を受けることになる</a:t>
            </a:r>
            <a:r>
              <a:rPr lang="ja-JP" altLang="en-US" sz="1600" dirty="0"/>
              <a:t>。</a:t>
            </a:r>
            <a:endParaRPr lang="en-US" altLang="ja-JP" sz="1600" dirty="0"/>
          </a:p>
          <a:p>
            <a:endParaRPr lang="en-US" altLang="ja-JP" sz="1600" b="1" dirty="0"/>
          </a:p>
          <a:p>
            <a:r>
              <a:rPr lang="ja-JP" altLang="en-US" sz="1600" b="1" dirty="0"/>
              <a:t>ポイント</a:t>
            </a:r>
            <a:r>
              <a:rPr lang="en-US" altLang="ja-JP" sz="1600" b="1" dirty="0"/>
              <a:t>2</a:t>
            </a:r>
            <a:endParaRPr lang="ja-JP" altLang="en-US" sz="1600" b="1" dirty="0"/>
          </a:p>
          <a:p>
            <a:r>
              <a:rPr lang="ja-JP" altLang="en-US" sz="1600" dirty="0"/>
              <a:t>建築物の敷地ではなく</a:t>
            </a:r>
            <a:r>
              <a:rPr lang="ja-JP" altLang="en-US" sz="1600" b="1" dirty="0"/>
              <a:t>建築物がまたいだ場合の規定</a:t>
            </a:r>
            <a:r>
              <a:rPr lang="ja-JP" altLang="en-US" sz="1600" dirty="0"/>
              <a:t>であり、防火制限については</a:t>
            </a:r>
            <a:r>
              <a:rPr lang="ja-JP" altLang="en-US" sz="1600" b="1" dirty="0"/>
              <a:t>面積の大小に関わらず</a:t>
            </a:r>
            <a:r>
              <a:rPr lang="ja-JP" altLang="en-US" sz="1600" dirty="0"/>
              <a:t>、</a:t>
            </a:r>
            <a:r>
              <a:rPr lang="ja-JP" altLang="en-US" sz="1600" b="1" dirty="0"/>
              <a:t>全て制限の厳しい方が適用される。</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5AC32-F37F-48D6-8EB1-A4BBD0E8C4F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6543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600" dirty="0"/>
              <a:t>建築物が防火地域又は準防火地域外で</a:t>
            </a:r>
            <a:r>
              <a:rPr lang="ja-JP" altLang="en-US" sz="1600" b="1" dirty="0"/>
              <a:t>防火壁によって区画</a:t>
            </a:r>
            <a:r>
              <a:rPr lang="ja-JP" altLang="en-US" sz="1600" dirty="0"/>
              <a:t>されている場合には、</a:t>
            </a:r>
          </a:p>
          <a:p>
            <a:endParaRPr lang="en-US" altLang="ja-JP" sz="1600" dirty="0"/>
          </a:p>
          <a:p>
            <a:r>
              <a:rPr lang="en-US" altLang="ja-JP" sz="1600" b="1" dirty="0"/>
              <a:t>1</a:t>
            </a:r>
            <a:r>
              <a:rPr lang="ja-JP" altLang="en-US" sz="1600" b="1" dirty="0"/>
              <a:t>★クリック</a:t>
            </a:r>
            <a:r>
              <a:rPr lang="ja-JP" altLang="en-US" sz="1600" dirty="0"/>
              <a:t>　防火壁</a:t>
            </a:r>
          </a:p>
          <a:p>
            <a:r>
              <a:rPr lang="en-US" altLang="ja-JP" sz="1600" b="1" dirty="0"/>
              <a:t>2</a:t>
            </a:r>
            <a:r>
              <a:rPr lang="ja-JP" altLang="en-US" sz="1600" b="1" dirty="0"/>
              <a:t>☆クリック</a:t>
            </a:r>
            <a:r>
              <a:rPr lang="ja-JP" altLang="en-US" sz="1600" dirty="0"/>
              <a:t>　</a:t>
            </a:r>
            <a:endParaRPr lang="en-US" altLang="ja-JP" sz="1600" dirty="0"/>
          </a:p>
          <a:p>
            <a:r>
              <a:rPr lang="ja-JP" altLang="en-US" sz="1600" dirty="0"/>
              <a:t>防火壁の部分は防火地域または準防火地域の</a:t>
            </a:r>
            <a:r>
              <a:rPr lang="ja-JP" altLang="en-US" sz="1600" b="1" dirty="0"/>
              <a:t>制限を受けない。</a:t>
            </a:r>
          </a:p>
          <a:p>
            <a:endParaRPr lang="en-US" altLang="ja-JP" sz="1600" b="1" dirty="0"/>
          </a:p>
          <a:p>
            <a:r>
              <a:rPr lang="en-US" altLang="ja-JP" sz="1600" b="1" dirty="0"/>
              <a:t>3</a:t>
            </a:r>
            <a:r>
              <a:rPr lang="ja-JP" altLang="en-US" sz="1600" b="1" dirty="0"/>
              <a:t>☆クリック</a:t>
            </a:r>
          </a:p>
          <a:p>
            <a:r>
              <a:rPr lang="ja-JP" altLang="en-US" sz="1600" b="1" dirty="0"/>
              <a:t>まとめ</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5AC32-F37F-48D6-8EB1-A4BBD0E8C4F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35191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C2FEE82-FFD7-4DB9-AAE8-7D7E0A4BD4CF}"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37296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600" b="1" dirty="0"/>
              <a:t>道路上の空間や隣地間の空間を確保し、さらには隣地の日照を確保するために</a:t>
            </a:r>
            <a:r>
              <a:rPr lang="ja-JP" altLang="en-US" sz="1600" dirty="0"/>
              <a:t>、それぞれに道路斜線制限、</a:t>
            </a:r>
            <a:endParaRPr lang="en-US" altLang="ja-JP" sz="1600" dirty="0"/>
          </a:p>
          <a:p>
            <a:r>
              <a:rPr lang="ja-JP" altLang="en-US" sz="1600" dirty="0"/>
              <a:t>隣地斜線制限、北側斜線制限および日影規制により、</a:t>
            </a:r>
            <a:endParaRPr lang="en-US" altLang="ja-JP" sz="1600" dirty="0"/>
          </a:p>
          <a:p>
            <a:r>
              <a:rPr lang="ja-JP" altLang="en-US" sz="1600" dirty="0"/>
              <a:t>建物の各部の高さを制限したものです。</a:t>
            </a:r>
            <a:br>
              <a:rPr lang="ja-JP" altLang="en-US" sz="1600" dirty="0"/>
            </a:br>
            <a:endParaRPr lang="ja-JP" altLang="en-US" sz="1600"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D8738-0ABF-4F11-B32C-F54E17D3443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68083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600" dirty="0"/>
              <a:t>建築物の高さの規制について解説します</a:t>
            </a:r>
          </a:p>
          <a:p>
            <a:endParaRPr lang="ja-JP" altLang="en-US" sz="1600" dirty="0"/>
          </a:p>
          <a:p>
            <a:r>
              <a:rPr lang="ja-JP" altLang="en-US" sz="1600" dirty="0"/>
              <a:t>建築基準法は、ただ</a:t>
            </a:r>
            <a:r>
              <a:rPr lang="ja-JP" altLang="en-US" sz="1600" b="1" dirty="0"/>
              <a:t>安全性の確保</a:t>
            </a:r>
            <a:r>
              <a:rPr lang="ja-JP" altLang="en-US" sz="1600" dirty="0"/>
              <a:t>のためだけではなく、</a:t>
            </a:r>
          </a:p>
          <a:p>
            <a:endParaRPr lang="ja-JP" altLang="en-US" sz="1600" b="1" dirty="0"/>
          </a:p>
          <a:p>
            <a:r>
              <a:rPr lang="ja-JP" altLang="en-US" sz="1600" b="1" dirty="0"/>
              <a:t>通風、日照という人の暮らしに大切な環境面、衛生面</a:t>
            </a:r>
            <a:r>
              <a:rPr lang="ja-JP" altLang="en-US" sz="1600" dirty="0"/>
              <a:t>も重視して</a:t>
            </a:r>
          </a:p>
          <a:p>
            <a:endParaRPr lang="ja-JP" altLang="en-US" sz="1600" dirty="0"/>
          </a:p>
          <a:p>
            <a:r>
              <a:rPr lang="ja-JP" altLang="en-US" sz="1600" dirty="0"/>
              <a:t>建築物の高さに制限を定めている。　</a:t>
            </a:r>
          </a:p>
          <a:p>
            <a:endParaRPr lang="ja-JP" altLang="en-US" sz="1600" dirty="0"/>
          </a:p>
          <a:p>
            <a:r>
              <a:rPr lang="ja-JP" altLang="en-US" sz="1600" dirty="0"/>
              <a:t>建築物の高さ制限には、</a:t>
            </a:r>
            <a:r>
              <a:rPr lang="ja-JP" altLang="en-US" sz="1600" b="1" dirty="0"/>
              <a:t>３種類</a:t>
            </a:r>
            <a:r>
              <a:rPr lang="ja-JP" altLang="en-US" sz="1600" dirty="0"/>
              <a:t>ある。</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5AC32-F37F-48D6-8EB1-A4BBD0E8C4F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52077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600" dirty="0"/>
          </a:p>
          <a:p>
            <a:r>
              <a:rPr lang="ja-JP" altLang="en-US" sz="1600" dirty="0"/>
              <a:t>狭い道路に面して高い建築物が建つと町全体が暗くなり</a:t>
            </a:r>
            <a:endParaRPr lang="en-US" altLang="ja-JP" sz="1600" dirty="0"/>
          </a:p>
          <a:p>
            <a:endParaRPr lang="en-US" altLang="ja-JP" sz="1600" dirty="0"/>
          </a:p>
          <a:p>
            <a:r>
              <a:rPr lang="ja-JP" altLang="en-US" sz="1600" dirty="0"/>
              <a:t>衛生面、防災面などで支障が出てくる</a:t>
            </a:r>
            <a:endParaRPr lang="en-US" altLang="ja-JP" sz="1600" dirty="0"/>
          </a:p>
          <a:p>
            <a:r>
              <a:rPr lang="en-US" altLang="ja-JP" sz="1600" b="1" dirty="0"/>
              <a:t>1</a:t>
            </a:r>
            <a:r>
              <a:rPr lang="ja-JP" altLang="en-US" sz="1600" b="1" dirty="0"/>
              <a:t>☆クリック</a:t>
            </a:r>
          </a:p>
          <a:p>
            <a:endParaRPr lang="en-US" altLang="ja-JP" sz="1600" b="1" dirty="0"/>
          </a:p>
          <a:p>
            <a:r>
              <a:rPr lang="ja-JP" altLang="en-US" sz="1600" dirty="0"/>
              <a:t>道路斜線制限の目的は、</a:t>
            </a:r>
            <a:endParaRPr lang="en-US" altLang="ja-JP" sz="1600" dirty="0"/>
          </a:p>
          <a:p>
            <a:endParaRPr lang="en-US" altLang="ja-JP" sz="1600" dirty="0"/>
          </a:p>
          <a:p>
            <a:r>
              <a:rPr lang="ja-JP" altLang="en-US" sz="1600" dirty="0"/>
              <a:t>建物の</a:t>
            </a:r>
            <a:r>
              <a:rPr lang="ja-JP" altLang="en-US" sz="1600" b="1" dirty="0"/>
              <a:t>敷地の前面道路</a:t>
            </a:r>
            <a:r>
              <a:rPr lang="ja-JP" altLang="en-US" sz="1600" dirty="0"/>
              <a:t>に斜線制限を設けることで</a:t>
            </a:r>
          </a:p>
          <a:p>
            <a:r>
              <a:rPr kumimoji="1" lang="en-US" altLang="ja-JP" sz="1600" b="1" dirty="0"/>
              <a:t>2</a:t>
            </a:r>
            <a:r>
              <a:rPr kumimoji="1" lang="ja-JP" altLang="en-US" sz="1600" b="1" dirty="0"/>
              <a:t>☆クリック</a:t>
            </a:r>
            <a:endParaRPr kumimoji="1" lang="en-US" altLang="ja-JP" sz="1600" b="1" dirty="0"/>
          </a:p>
          <a:p>
            <a:endParaRPr lang="en-US" altLang="ja-JP" sz="1600" dirty="0"/>
          </a:p>
          <a:p>
            <a:r>
              <a:rPr lang="ja-JP" altLang="en-US" sz="1600" dirty="0"/>
              <a:t>道路側の上空の空間を確保することを目的としている</a:t>
            </a:r>
            <a:r>
              <a:rPr lang="ja-JP" altLang="en-US" sz="1400" dirty="0"/>
              <a:t>。</a:t>
            </a:r>
            <a:endParaRPr kumimoji="1" lang="ja-JP" altLang="en-US" sz="1400"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5AC32-F37F-48D6-8EB1-A4BBD0E8C4F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66255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a:t>それぞれの制限の適用される区域をまとめると次のようになります。</a:t>
            </a:r>
            <a:br>
              <a:rPr kumimoji="1" lang="ja-JP" altLang="en-US" sz="1600" dirty="0"/>
            </a:br>
            <a:endParaRPr kumimoji="1" lang="ja-JP" altLang="en-US" sz="1600"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C2FEE82-FFD7-4DB9-AAE8-7D7E0A4BD4CF}"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478061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C2FEE82-FFD7-4DB9-AAE8-7D7E0A4BD4CF}"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80462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600" b="1" dirty="0"/>
              <a:t>きょうの宅建直前対策問題</a:t>
            </a:r>
            <a:r>
              <a:rPr lang="en-US" altLang="ja-JP" sz="1600" b="1" dirty="0"/>
              <a:t>13</a:t>
            </a:r>
            <a:r>
              <a:rPr lang="ja-JP" altLang="en-US" sz="1600" b="1" dirty="0"/>
              <a:t>回になります</a:t>
            </a:r>
          </a:p>
          <a:p>
            <a:r>
              <a:rPr kumimoji="1" lang="ja-JP" altLang="en-US" sz="1600" b="1" dirty="0"/>
              <a:t>建築基準法の後半部分と宅地造成等工事規制法です</a:t>
            </a:r>
          </a:p>
          <a:p>
            <a:r>
              <a:rPr lang="ja-JP" altLang="en-US" sz="1600" b="1" dirty="0"/>
              <a:t>宅地</a:t>
            </a:r>
            <a:r>
              <a:rPr kumimoji="1" lang="ja-JP" altLang="en-US" sz="1600" b="1" dirty="0"/>
              <a:t>造成等工事規制法は覚えるところも結構ありますが、しっかり勉強すれば必ず得点できるはずです。ことし出題されそうな</a:t>
            </a:r>
            <a:r>
              <a:rPr lang="ja-JP" altLang="en-US" sz="1600" b="1" dirty="0"/>
              <a:t>問題を新しくつくりましたので、講義を聞いたあとは必ず問題を解いてください。</a:t>
            </a:r>
            <a:endParaRPr kumimoji="1" lang="ja-JP" altLang="en-US" sz="1600" b="1"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7F27AD-5B89-48C8-9C41-ADE70E750EE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52671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4813" y="881063"/>
            <a:ext cx="5988050" cy="3368675"/>
          </a:xfrm>
        </p:spPr>
      </p:sp>
      <p:sp>
        <p:nvSpPr>
          <p:cNvPr id="3" name="ノート プレースホルダー 2"/>
          <p:cNvSpPr>
            <a:spLocks noGrp="1"/>
          </p:cNvSpPr>
          <p:nvPr>
            <p:ph type="body" idx="1"/>
          </p:nvPr>
        </p:nvSpPr>
        <p:spPr/>
        <p:txBody>
          <a:bodyPr rtlCol="0"/>
          <a:lstStyle/>
          <a:p>
            <a:r>
              <a:rPr lang="ja-JP" altLang="en-US"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この法律は、宅地造成、特定盛土等または土石の堆積に伴う崖崩れまたは土砂の流出による災害の防止のため必要な規制を行うことにより、国民の生命および財産の保護を図る事を目的としている。</a:t>
            </a:r>
          </a:p>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この災害とは、がけ崩れまたは土砂の流出による災害をいう。</a:t>
            </a:r>
          </a:p>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6892901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2438" y="666750"/>
            <a:ext cx="5953125" cy="3349625"/>
          </a:xfrm>
        </p:spPr>
      </p:sp>
      <p:sp>
        <p:nvSpPr>
          <p:cNvPr id="3" name="ノート プレースホルダー 2"/>
          <p:cNvSpPr>
            <a:spLocks noGrp="1"/>
          </p:cNvSpPr>
          <p:nvPr>
            <p:ph type="body" idx="1"/>
          </p:nvPr>
        </p:nvSpPr>
        <p:spPr>
          <a:xfrm>
            <a:off x="572763" y="4016375"/>
            <a:ext cx="5438140" cy="5412209"/>
          </a:xfrm>
        </p:spPr>
        <p:txBody>
          <a:bodyPr/>
          <a:lstStyle/>
          <a:p>
            <a:r>
              <a:rPr lang="en-US" altLang="ja-JP" b="1" dirty="0"/>
              <a:t>2</a:t>
            </a:r>
            <a:r>
              <a:rPr lang="en-US" altLang="ja-JP" sz="1600" b="1" dirty="0"/>
              <a:t>.</a:t>
            </a:r>
            <a:r>
              <a:rPr lang="ja-JP" altLang="en-US" sz="1600" b="1" dirty="0"/>
              <a:t>全体像をこの図によって説明します</a:t>
            </a:r>
            <a:r>
              <a:rPr lang="ja-JP" altLang="en-US" sz="1600" dirty="0"/>
              <a:t>。</a:t>
            </a:r>
          </a:p>
          <a:p>
            <a:r>
              <a:rPr lang="ja-JP" altLang="en-US" sz="1600" dirty="0"/>
              <a:t>改正前の宅地造成工事規制区域は</a:t>
            </a:r>
          </a:p>
          <a:p>
            <a:r>
              <a:rPr lang="ja-JP" altLang="en-US" sz="1600" b="1" dirty="0"/>
              <a:t>宅地造成</a:t>
            </a:r>
            <a:r>
              <a:rPr lang="ja-JP" altLang="en-US" sz="1600" dirty="0"/>
              <a:t>するための</a:t>
            </a:r>
            <a:r>
              <a:rPr lang="ja-JP" altLang="en-US" sz="1600" b="1" dirty="0"/>
              <a:t>盛土・切土の土地の形質の変更</a:t>
            </a:r>
            <a:r>
              <a:rPr lang="ja-JP" altLang="en-US" sz="1600" dirty="0"/>
              <a:t>をすることにより崖崩れによる災害を防ぐために許可制としていました。</a:t>
            </a:r>
          </a:p>
          <a:p>
            <a:r>
              <a:rPr lang="ja-JP" altLang="en-US" sz="1600" dirty="0"/>
              <a:t>その指定場所は、</a:t>
            </a:r>
            <a:r>
              <a:rPr lang="ja-JP" altLang="en-US" sz="1600" b="1" dirty="0"/>
              <a:t>災害の生じやすい主に丘陵地</a:t>
            </a:r>
            <a:r>
              <a:rPr lang="ja-JP" altLang="en-US" sz="1600" dirty="0"/>
              <a:t>にある</a:t>
            </a:r>
          </a:p>
          <a:p>
            <a:r>
              <a:rPr lang="ja-JP" altLang="en-US" sz="1600" dirty="0"/>
              <a:t>市街地、又はこれから市街地になろうとしている区域を指定していた。が、</a:t>
            </a:r>
          </a:p>
          <a:p>
            <a:r>
              <a:rPr lang="ja-JP" altLang="en-US" sz="1600" b="1" dirty="0"/>
              <a:t>山地の多いわが国</a:t>
            </a:r>
            <a:r>
              <a:rPr lang="ja-JP" altLang="en-US" sz="1600" dirty="0"/>
              <a:t>では、近年、集中的に起こる豪雨などにより、がけ崩れや土砂の流出による災害が発生し、</a:t>
            </a:r>
            <a:endParaRPr lang="en-US" altLang="ja-JP" sz="1600" dirty="0"/>
          </a:p>
          <a:p>
            <a:r>
              <a:rPr lang="ja-JP" altLang="en-US" sz="1600" b="1" dirty="0"/>
              <a:t>人の生命と財産が危ぶまれる恐れが</a:t>
            </a:r>
            <a:r>
              <a:rPr lang="ja-JP" altLang="en-US" sz="1600" dirty="0"/>
              <a:t>増えてきた。</a:t>
            </a:r>
          </a:p>
          <a:p>
            <a:r>
              <a:rPr lang="ja-JP" altLang="en-US" sz="1600" dirty="0"/>
              <a:t>そこで、今回の改正では、宅地に限らず、森林、農地を含む</a:t>
            </a:r>
            <a:r>
              <a:rPr lang="ja-JP" altLang="en-US" sz="1600" b="1" dirty="0"/>
              <a:t>土地を造成するための盛土や切土、及び土捨の土砂の堆積</a:t>
            </a:r>
            <a:r>
              <a:rPr lang="ja-JP" altLang="en-US" sz="1600" dirty="0"/>
              <a:t>などにも規制の対象を広げることにした</a:t>
            </a:r>
            <a:endParaRPr lang="en-US" altLang="ja-JP" sz="1600" dirty="0"/>
          </a:p>
          <a:p>
            <a:r>
              <a:rPr lang="ja-JP" altLang="en-US" sz="1600" dirty="0"/>
              <a:t>その為、</a:t>
            </a:r>
            <a:r>
              <a:rPr lang="ja-JP" altLang="en-US" sz="1600" b="1" dirty="0"/>
              <a:t>新制度</a:t>
            </a:r>
            <a:r>
              <a:rPr lang="ja-JP" altLang="en-US" sz="1600" dirty="0"/>
              <a:t>では指定区域は、改正前の宅地造成区域に加え～</a:t>
            </a:r>
            <a:endParaRPr lang="en-US" altLang="ja-JP" sz="1600" dirty="0"/>
          </a:p>
          <a:p>
            <a:r>
              <a:rPr lang="ja-JP" altLang="en-US" sz="1600" b="1" dirty="0"/>
              <a:t>土砂の流出により人家に被害が生じるおそれが大きい場所</a:t>
            </a:r>
            <a:r>
              <a:rPr lang="ja-JP" altLang="en-US" sz="1600" dirty="0"/>
              <a:t>について、</a:t>
            </a:r>
            <a:r>
              <a:rPr lang="ja-JP" altLang="en-US" sz="1600" b="1" dirty="0"/>
              <a:t>森林、農地、平野部</a:t>
            </a:r>
            <a:r>
              <a:rPr lang="ja-JP" altLang="en-US" sz="1600" dirty="0"/>
              <a:t>の土地を広く指定することとなった。</a:t>
            </a:r>
            <a:endParaRPr lang="en-US" altLang="ja-JP" sz="1600"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12485-4694-40A5-832F-A8B4DFD2963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15762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2</a:t>
            </a:r>
            <a:r>
              <a:rPr lang="en-US" altLang="ja-JP" sz="1600" dirty="0"/>
              <a:t>.</a:t>
            </a:r>
            <a:r>
              <a:rPr lang="ja-JP" altLang="en-US" sz="1600" dirty="0"/>
              <a:t>全体像</a:t>
            </a:r>
            <a:endParaRPr lang="en-US" altLang="ja-JP" sz="1600" dirty="0"/>
          </a:p>
          <a:p>
            <a:r>
              <a:rPr lang="ja-JP" altLang="en-US" sz="1600" dirty="0"/>
              <a:t>そのため、災害が生じるおそれが大きい場所について</a:t>
            </a:r>
          </a:p>
          <a:p>
            <a:r>
              <a:rPr lang="ja-JP" altLang="en-US" sz="1600" dirty="0"/>
              <a:t>そのタイプに応じて</a:t>
            </a:r>
            <a:r>
              <a:rPr lang="en-US" altLang="ja-JP" sz="1600" dirty="0"/>
              <a:t>3</a:t>
            </a:r>
            <a:r>
              <a:rPr lang="ja-JP" altLang="en-US" sz="1600" dirty="0" err="1"/>
              <a:t>つの</a:t>
            </a:r>
            <a:r>
              <a:rPr lang="ja-JP" altLang="en-US" sz="1600" dirty="0"/>
              <a:t>区域を指定してそれぞれに必要な規制を定めている</a:t>
            </a:r>
          </a:p>
          <a:p>
            <a:endParaRPr lang="en-US" altLang="ja-JP" sz="1600" dirty="0"/>
          </a:p>
          <a:p>
            <a:r>
              <a:rPr lang="en-US" altLang="ja-JP" sz="1600" b="1" dirty="0"/>
              <a:t>[</a:t>
            </a:r>
            <a:r>
              <a:rPr lang="ja-JP" altLang="en-US" sz="1600" b="1" dirty="0"/>
              <a:t>宅地造成等工事規制区域</a:t>
            </a:r>
            <a:r>
              <a:rPr lang="en-US" altLang="ja-JP" sz="1600" b="1" dirty="0"/>
              <a:t>]</a:t>
            </a:r>
          </a:p>
          <a:p>
            <a:r>
              <a:rPr lang="en-US" altLang="ja-JP" sz="1600" b="1" dirty="0"/>
              <a:t>[</a:t>
            </a:r>
            <a:r>
              <a:rPr lang="ja-JP" altLang="en-US" sz="1600" b="1" dirty="0"/>
              <a:t>特定盛土等規制区域</a:t>
            </a:r>
            <a:r>
              <a:rPr lang="en-US" altLang="ja-JP" sz="1600" b="1" dirty="0"/>
              <a:t>]</a:t>
            </a:r>
          </a:p>
          <a:p>
            <a:r>
              <a:rPr lang="en-US" altLang="ja-JP" sz="1600" b="1" dirty="0"/>
              <a:t>[</a:t>
            </a:r>
            <a:r>
              <a:rPr lang="ja-JP" altLang="en-US" sz="1600" b="1" dirty="0"/>
              <a:t>造成宅地防災区域</a:t>
            </a:r>
            <a:r>
              <a:rPr lang="en-US" altLang="ja-JP" sz="1600" b="1" dirty="0"/>
              <a:t>]</a:t>
            </a:r>
            <a:endParaRPr lang="ja-JP" altLang="en-US" sz="1600" b="1" dirty="0"/>
          </a:p>
          <a:p>
            <a:r>
              <a:rPr lang="ja-JP" altLang="en-US" sz="1600" dirty="0"/>
              <a:t>それぞれの区域で必要な許可制、届出制などを定めて規制をしている。</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12485-4694-40A5-832F-A8B4DFD2963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906922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517927" y="4776599"/>
            <a:ext cx="5438140" cy="3908614"/>
          </a:xfrm>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12485-4694-40A5-832F-A8B4DFD2963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419985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517927" y="4776599"/>
            <a:ext cx="5438140" cy="3908614"/>
          </a:xfrm>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12485-4694-40A5-832F-A8B4DFD2963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5085053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12485-4694-40A5-832F-A8B4DFD2963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373447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12485-4694-40A5-832F-A8B4DFD2963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2052402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b="1" dirty="0"/>
              <a:t>宅地造成規制法はどのような場所に誰が指定するのでしょうか</a:t>
            </a:r>
            <a:r>
              <a:rPr kumimoji="1" lang="ja-JP" altLang="en-US" dirty="0"/>
              <a:t>。</a:t>
            </a:r>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7F27AD-5B89-48C8-9C41-ADE70E750EE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6046709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12485-4694-40A5-832F-A8B4DFD2963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299733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7F27AD-5B89-48C8-9C41-ADE70E750EE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835729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600" dirty="0"/>
              <a:t>火災の危険を防ぐため、都市計画で防火地域・準防火地域を指定し、指定された区域内では、建築物の構造について燃えにくい構造になるよう規制をかけた区域です。</a:t>
            </a:r>
          </a:p>
          <a:p>
            <a:endParaRPr lang="ja-JP" altLang="en-US" sz="1600"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D8738-0ABF-4F11-B32C-F54E17D3443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5302265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7F27AD-5B89-48C8-9C41-ADE70E750EE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539707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7F27AD-5B89-48C8-9C41-ADE70E750EE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160316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12485-4694-40A5-832F-A8B4DFD2963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5207980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2</a:t>
            </a:r>
            <a:r>
              <a:rPr lang="en-US" altLang="ja-JP" sz="1600" dirty="0"/>
              <a:t>.</a:t>
            </a:r>
            <a:r>
              <a:rPr lang="ja-JP" altLang="en-US" sz="1600" dirty="0"/>
              <a:t>全体像</a:t>
            </a:r>
          </a:p>
          <a:p>
            <a:r>
              <a:rPr lang="ja-JP" altLang="en-US" sz="1600" dirty="0"/>
              <a:t>　宅地造成及び特定盛土規制法は、災害が生じるおそれが大きい場所について</a:t>
            </a:r>
            <a:endParaRPr lang="en-US" altLang="ja-JP" sz="1600" dirty="0"/>
          </a:p>
          <a:p>
            <a:r>
              <a:rPr lang="en-US" altLang="ja-JP" sz="1600" dirty="0"/>
              <a:t>[</a:t>
            </a:r>
            <a:r>
              <a:rPr lang="ja-JP" altLang="en-US" sz="1600" dirty="0"/>
              <a:t>宅地造成等工事規制区域</a:t>
            </a:r>
            <a:r>
              <a:rPr lang="en-US" altLang="ja-JP" sz="1600" dirty="0"/>
              <a:t>]</a:t>
            </a:r>
          </a:p>
          <a:p>
            <a:r>
              <a:rPr lang="en-US" altLang="ja-JP" sz="1600" dirty="0"/>
              <a:t>[</a:t>
            </a:r>
            <a:r>
              <a:rPr lang="ja-JP" altLang="en-US" sz="1600" dirty="0"/>
              <a:t>特定盛土等規制区域</a:t>
            </a:r>
            <a:r>
              <a:rPr lang="en-US" altLang="ja-JP" sz="1600" dirty="0"/>
              <a:t>]</a:t>
            </a:r>
          </a:p>
          <a:p>
            <a:r>
              <a:rPr lang="en-US" altLang="ja-JP" sz="1600" dirty="0"/>
              <a:t>[</a:t>
            </a:r>
            <a:r>
              <a:rPr lang="ja-JP" altLang="en-US" sz="1600" dirty="0"/>
              <a:t>造成宅地防災区域</a:t>
            </a:r>
            <a:r>
              <a:rPr lang="en-US" altLang="ja-JP" sz="1600" dirty="0"/>
              <a:t>]</a:t>
            </a:r>
            <a:r>
              <a:rPr lang="ja-JP" altLang="en-US" sz="1600" dirty="0"/>
              <a:t>と</a:t>
            </a:r>
            <a:r>
              <a:rPr lang="en-US" altLang="ja-JP" sz="1600" dirty="0"/>
              <a:t>3</a:t>
            </a:r>
            <a:r>
              <a:rPr lang="ja-JP" altLang="en-US" sz="1600" dirty="0" err="1"/>
              <a:t>つの</a:t>
            </a:r>
            <a:r>
              <a:rPr lang="ja-JP" altLang="en-US" sz="1600" dirty="0"/>
              <a:t>区域を指定し、それぞれの</a:t>
            </a:r>
            <a:endParaRPr lang="en-US" altLang="ja-JP" sz="1600" dirty="0"/>
          </a:p>
          <a:p>
            <a:r>
              <a:rPr lang="ja-JP" altLang="en-US" sz="1600" dirty="0"/>
              <a:t>区域で必要な許可制、届出制などを定めて規制をしている。</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12485-4694-40A5-832F-A8B4DFD2963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003780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2</a:t>
            </a:r>
            <a:r>
              <a:rPr lang="en-US" altLang="ja-JP" sz="1600" dirty="0"/>
              <a:t>.</a:t>
            </a:r>
            <a:r>
              <a:rPr lang="ja-JP" altLang="en-US" sz="1600" dirty="0"/>
              <a:t>全体像</a:t>
            </a:r>
          </a:p>
          <a:p>
            <a:r>
              <a:rPr lang="ja-JP" altLang="en-US" sz="1600" dirty="0"/>
              <a:t>　宅地造成及び特定盛土規制法は、災害が生じるおそれが大きい場所について</a:t>
            </a:r>
            <a:endParaRPr lang="en-US" altLang="ja-JP" sz="1600" dirty="0"/>
          </a:p>
          <a:p>
            <a:r>
              <a:rPr lang="en-US" altLang="ja-JP" sz="1600" dirty="0"/>
              <a:t>[</a:t>
            </a:r>
            <a:r>
              <a:rPr lang="ja-JP" altLang="en-US" sz="1600" dirty="0"/>
              <a:t>宅地造成等工事規制区域</a:t>
            </a:r>
            <a:r>
              <a:rPr lang="en-US" altLang="ja-JP" sz="1600" dirty="0"/>
              <a:t>]</a:t>
            </a:r>
          </a:p>
          <a:p>
            <a:r>
              <a:rPr lang="en-US" altLang="ja-JP" sz="1600" dirty="0"/>
              <a:t>[</a:t>
            </a:r>
            <a:r>
              <a:rPr lang="ja-JP" altLang="en-US" sz="1600" dirty="0"/>
              <a:t>特定盛土等規制区域</a:t>
            </a:r>
            <a:r>
              <a:rPr lang="en-US" altLang="ja-JP" sz="1600" dirty="0"/>
              <a:t>]</a:t>
            </a:r>
          </a:p>
          <a:p>
            <a:r>
              <a:rPr lang="en-US" altLang="ja-JP" sz="1600" dirty="0"/>
              <a:t>[</a:t>
            </a:r>
            <a:r>
              <a:rPr lang="ja-JP" altLang="en-US" sz="1600" dirty="0"/>
              <a:t>造成宅地防災区域</a:t>
            </a:r>
            <a:r>
              <a:rPr lang="en-US" altLang="ja-JP" sz="1600" dirty="0"/>
              <a:t>]</a:t>
            </a:r>
            <a:r>
              <a:rPr lang="ja-JP" altLang="en-US" sz="1600" dirty="0"/>
              <a:t>と</a:t>
            </a:r>
            <a:r>
              <a:rPr lang="en-US" altLang="ja-JP" sz="1600" dirty="0"/>
              <a:t>3</a:t>
            </a:r>
            <a:r>
              <a:rPr lang="ja-JP" altLang="en-US" sz="1600" dirty="0" err="1"/>
              <a:t>つの</a:t>
            </a:r>
            <a:r>
              <a:rPr lang="ja-JP" altLang="en-US" sz="1600" dirty="0"/>
              <a:t>区域を指定し、それぞれの</a:t>
            </a:r>
            <a:endParaRPr lang="en-US" altLang="ja-JP" sz="1600" dirty="0"/>
          </a:p>
          <a:p>
            <a:r>
              <a:rPr lang="ja-JP" altLang="en-US" sz="1600" dirty="0"/>
              <a:t>区域で必要な許可制、届出制などを定めて規制をしている。</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12485-4694-40A5-832F-A8B4DFD2963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814802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12485-4694-40A5-832F-A8B4DFD2963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526958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2</a:t>
            </a:r>
            <a:r>
              <a:rPr lang="en-US" altLang="ja-JP" sz="1600" dirty="0"/>
              <a:t>.</a:t>
            </a:r>
            <a:r>
              <a:rPr lang="ja-JP" altLang="en-US" sz="1600" dirty="0"/>
              <a:t>全体像</a:t>
            </a:r>
          </a:p>
          <a:p>
            <a:r>
              <a:rPr lang="ja-JP" altLang="en-US" sz="1600" dirty="0"/>
              <a:t>　宅地造成及び特定盛土規制法は、災害が生じるおそれが大きい場所について</a:t>
            </a:r>
            <a:endParaRPr lang="en-US" altLang="ja-JP" sz="1600" dirty="0"/>
          </a:p>
          <a:p>
            <a:r>
              <a:rPr lang="en-US" altLang="ja-JP" sz="1600" dirty="0"/>
              <a:t>[</a:t>
            </a:r>
            <a:r>
              <a:rPr lang="ja-JP" altLang="en-US" sz="1600" dirty="0"/>
              <a:t>宅地造成等工事規制区域</a:t>
            </a:r>
            <a:r>
              <a:rPr lang="en-US" altLang="ja-JP" sz="1600" dirty="0"/>
              <a:t>]</a:t>
            </a:r>
          </a:p>
          <a:p>
            <a:r>
              <a:rPr lang="en-US" altLang="ja-JP" sz="1600" dirty="0"/>
              <a:t>[</a:t>
            </a:r>
            <a:r>
              <a:rPr lang="ja-JP" altLang="en-US" sz="1600" dirty="0"/>
              <a:t>特定盛土等規制区域</a:t>
            </a:r>
            <a:r>
              <a:rPr lang="en-US" altLang="ja-JP" sz="1600" dirty="0"/>
              <a:t>]</a:t>
            </a:r>
          </a:p>
          <a:p>
            <a:r>
              <a:rPr lang="en-US" altLang="ja-JP" sz="1600" dirty="0"/>
              <a:t>[</a:t>
            </a:r>
            <a:r>
              <a:rPr lang="ja-JP" altLang="en-US" sz="1600" dirty="0"/>
              <a:t>造成宅地防災区域</a:t>
            </a:r>
            <a:r>
              <a:rPr lang="en-US" altLang="ja-JP" sz="1600" dirty="0"/>
              <a:t>]</a:t>
            </a:r>
            <a:r>
              <a:rPr lang="ja-JP" altLang="en-US" sz="1600" dirty="0"/>
              <a:t>と</a:t>
            </a:r>
            <a:r>
              <a:rPr lang="en-US" altLang="ja-JP" sz="1600" dirty="0"/>
              <a:t>3</a:t>
            </a:r>
            <a:r>
              <a:rPr lang="ja-JP" altLang="en-US" sz="1600" dirty="0" err="1"/>
              <a:t>つの</a:t>
            </a:r>
            <a:r>
              <a:rPr lang="ja-JP" altLang="en-US" sz="1600" dirty="0"/>
              <a:t>区域を指定し、それぞれの</a:t>
            </a:r>
            <a:endParaRPr lang="en-US" altLang="ja-JP" sz="1600" dirty="0"/>
          </a:p>
          <a:p>
            <a:r>
              <a:rPr lang="ja-JP" altLang="en-US" sz="1600" dirty="0"/>
              <a:t>区域で必要な許可制、届出制などを定めて規制をしている。</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12485-4694-40A5-832F-A8B4DFD2963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6353513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12485-4694-40A5-832F-A8B4DFD2963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5008417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12485-4694-40A5-832F-A8B4DFD2963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516383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12485-4694-40A5-832F-A8B4DFD2963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56808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600" dirty="0"/>
              <a:t>２．防火地域内の建築制限　　　　　　　　　　　　　　　　　　　　　　</a:t>
            </a:r>
          </a:p>
          <a:p>
            <a:r>
              <a:rPr lang="ja-JP" altLang="en-US" sz="1600" dirty="0"/>
              <a:t>防火地域内では、原則として</a:t>
            </a:r>
            <a:r>
              <a:rPr lang="ja-JP" altLang="en-US" sz="1600" b="1" dirty="0"/>
              <a:t>規模の小さなものであっても木造とする事は出来ない。</a:t>
            </a:r>
            <a:endParaRPr lang="en-US" altLang="ja-JP" sz="1600" b="1" dirty="0"/>
          </a:p>
          <a:p>
            <a:endParaRPr lang="en-US" altLang="ja-JP" sz="1600" b="1" dirty="0"/>
          </a:p>
          <a:p>
            <a:r>
              <a:rPr lang="ja-JP" altLang="en-US" sz="1600" b="1" dirty="0"/>
              <a:t>原則、耐火建築物、もしくは規模によって準耐火建築物にしなければなりません</a:t>
            </a:r>
          </a:p>
          <a:p>
            <a:r>
              <a:rPr lang="ja-JP" altLang="en-US" sz="1600" b="1" dirty="0"/>
              <a:t>耐火建築物にしなればならないものは</a:t>
            </a:r>
            <a:endParaRPr lang="en-US" altLang="ja-JP" sz="1600" b="1" dirty="0"/>
          </a:p>
          <a:p>
            <a:endParaRPr lang="en-US" altLang="ja-JP" sz="1600" b="1" dirty="0"/>
          </a:p>
          <a:p>
            <a:r>
              <a:rPr lang="en-US" altLang="ja-JP" sz="1600" b="1" dirty="0"/>
              <a:t>1</a:t>
            </a:r>
            <a:r>
              <a:rPr lang="ja-JP" altLang="en-US" sz="1600" b="1" dirty="0"/>
              <a:t>★クリック</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5AC32-F37F-48D6-8EB1-A4BBD0E8C4F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514813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12485-4694-40A5-832F-A8B4DFD2963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3459303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7F27AD-5B89-48C8-9C41-ADE70E750EE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253591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12485-4694-40A5-832F-A8B4DFD2963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952648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12485-4694-40A5-832F-A8B4DFD2963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8539383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7F27AD-5B89-48C8-9C41-ADE70E750EE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3592337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5775" y="407988"/>
            <a:ext cx="5834063" cy="3282950"/>
          </a:xfrm>
        </p:spPr>
      </p:sp>
      <p:sp>
        <p:nvSpPr>
          <p:cNvPr id="3" name="ノート プレースホルダー 2"/>
          <p:cNvSpPr>
            <a:spLocks noGrp="1"/>
          </p:cNvSpPr>
          <p:nvPr>
            <p:ph type="body" idx="1"/>
          </p:nvPr>
        </p:nvSpPr>
        <p:spPr>
          <a:xfrm>
            <a:off x="448457" y="3810561"/>
            <a:ext cx="5900759" cy="4758904"/>
          </a:xfrm>
        </p:spPr>
        <p:txBody>
          <a:bodyPr/>
          <a:lstStyle/>
          <a:p>
            <a:r>
              <a:rPr lang="ja-JP" altLang="en-US" sz="1600" dirty="0"/>
              <a:t>本当に災害を防ぐためには、知事は、崖崩れ等の災害が生じる恐れがある場合</a:t>
            </a:r>
          </a:p>
          <a:p>
            <a:r>
              <a:rPr lang="ja-JP" altLang="en-US" sz="1600" dirty="0"/>
              <a:t>その宅地の所有者等に勧告を行なうことができなければ災害から防ぐことはできない。</a:t>
            </a:r>
          </a:p>
          <a:p>
            <a:r>
              <a:rPr lang="ja-JP" altLang="en-US" sz="1600" dirty="0"/>
              <a:t>また、許可なしに工事を</a:t>
            </a:r>
            <a:r>
              <a:rPr lang="ja-JP" altLang="en-US" sz="1600" b="1" dirty="0"/>
              <a:t>していれば知事は、工事（施工）中なら</a:t>
            </a:r>
            <a:r>
              <a:rPr lang="ja-JP" altLang="en-US" sz="1600" dirty="0"/>
              <a:t>「工事（施工）停止」ができるし、許可の取消もできる</a:t>
            </a:r>
            <a:endParaRPr lang="en-US" altLang="ja-JP" sz="1600" dirty="0"/>
          </a:p>
          <a:p>
            <a:r>
              <a:rPr lang="ja-JP" altLang="en-US" sz="1600" dirty="0" err="1"/>
              <a:t>、</a:t>
            </a:r>
            <a:r>
              <a:rPr lang="ja-JP" altLang="en-US" sz="1600" dirty="0"/>
              <a:t>すでに工事が終わっていれば</a:t>
            </a:r>
            <a:r>
              <a:rPr lang="ja-JP" altLang="en-US" sz="1600" b="1" dirty="0"/>
              <a:t>「使用禁止」が</a:t>
            </a:r>
            <a:r>
              <a:rPr lang="ja-JP" altLang="en-US" sz="1600" dirty="0"/>
              <a:t>できる。</a:t>
            </a:r>
            <a:endParaRPr lang="en-US" altLang="ja-JP" sz="1600" dirty="0"/>
          </a:p>
          <a:p>
            <a:r>
              <a:rPr lang="ja-JP" altLang="en-US" sz="1600" dirty="0"/>
              <a:t>また、宅地造成規制区域内は、指定される前の宅地造成がなされた宅地に対しても宅地の所有者は自己の宅地に対して</a:t>
            </a:r>
            <a:r>
              <a:rPr lang="ja-JP" altLang="en-US" sz="1600" b="1" dirty="0"/>
              <a:t>保全義務がある</a:t>
            </a:r>
          </a:p>
          <a:p>
            <a:r>
              <a:rPr lang="ja-JP" altLang="en-US" sz="1600" dirty="0"/>
              <a:t>その為、その宅地の保全が十分でない場合には、その宅地の所有者等に対して、知事</a:t>
            </a:r>
            <a:r>
              <a:rPr lang="ja-JP" altLang="en-US" sz="1600" b="1" dirty="0"/>
              <a:t>は勧告、改善命令</a:t>
            </a:r>
            <a:r>
              <a:rPr lang="ja-JP" altLang="en-US" sz="1600" dirty="0"/>
              <a:t>ができる</a:t>
            </a:r>
            <a:endParaRPr lang="en-US" altLang="ja-JP" sz="1600" dirty="0"/>
          </a:p>
          <a:p>
            <a:r>
              <a:rPr lang="ja-JP" altLang="en-US" sz="1600" dirty="0"/>
              <a:t>従って、知事が様々な場合に様々な処置を行なうことができる</a:t>
            </a:r>
          </a:p>
          <a:p>
            <a:r>
              <a:rPr lang="ja-JP" altLang="en-US" sz="1600" dirty="0"/>
              <a:t>が、その</a:t>
            </a:r>
            <a:r>
              <a:rPr lang="ja-JP" altLang="en-US" sz="1600" b="1" dirty="0"/>
              <a:t>相手が一体誰かをしっかり掴んで</a:t>
            </a:r>
            <a:r>
              <a:rPr lang="ja-JP" altLang="en-US" sz="1600" dirty="0"/>
              <a:t>おく。</a:t>
            </a:r>
            <a:endParaRPr kumimoji="1" lang="en-US" altLang="ja-JP" sz="1600" dirty="0"/>
          </a:p>
          <a:p>
            <a:endParaRPr lang="en-US" altLang="ja-JP" sz="1600" dirty="0"/>
          </a:p>
          <a:p>
            <a:r>
              <a:rPr kumimoji="1" lang="en-US" altLang="ja-JP" sz="1600" b="1" dirty="0"/>
              <a:t>1</a:t>
            </a:r>
            <a:r>
              <a:rPr kumimoji="1" lang="ja-JP" altLang="en-US" sz="1600" b="1" dirty="0"/>
              <a:t>☆クリック</a:t>
            </a:r>
          </a:p>
          <a:p>
            <a:r>
              <a:rPr lang="ja-JP" altLang="en-US" sz="1600" b="1" dirty="0"/>
              <a:t>誰に対して～</a:t>
            </a:r>
            <a:endParaRPr kumimoji="1" lang="ja-JP" altLang="en-US" sz="1600" b="1"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12485-4694-40A5-832F-A8B4DFD2963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613529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7F27AD-5B89-48C8-9C41-ADE70E750EE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73793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600" b="1" dirty="0"/>
              <a:t>1</a:t>
            </a:r>
            <a:r>
              <a:rPr kumimoji="1" lang="ja-JP" altLang="en-US" sz="1600" b="1" dirty="0"/>
              <a:t>☆クリック　所有者等</a:t>
            </a:r>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7F27AD-5B89-48C8-9C41-ADE70E750EE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2802254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12485-4694-40A5-832F-A8B4DFD2963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840014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12485-4694-40A5-832F-A8B4DFD2963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31673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b="1" dirty="0"/>
              <a:t>ただし、これには例外があり</a:t>
            </a:r>
          </a:p>
          <a:p>
            <a:r>
              <a:rPr lang="ja-JP" altLang="en-US" sz="1600" b="1" dirty="0"/>
              <a:t>耐火建築物、準耐火建築物にしなくても良いものがあります</a:t>
            </a:r>
          </a:p>
          <a:p>
            <a:endParaRPr lang="ja-JP" altLang="en-US" sz="1600" b="1" dirty="0"/>
          </a:p>
          <a:p>
            <a:r>
              <a:rPr lang="en-US" altLang="ja-JP" sz="1600" b="1" dirty="0"/>
              <a:t>1</a:t>
            </a:r>
            <a:r>
              <a:rPr lang="ja-JP" altLang="en-US" sz="1600" b="1" dirty="0"/>
              <a:t>☆クリック</a:t>
            </a:r>
            <a:endParaRPr kumimoji="1" lang="en-US" altLang="ja-JP" sz="1600" b="1" dirty="0"/>
          </a:p>
          <a:p>
            <a:r>
              <a:rPr lang="ja-JP" altLang="en-US" sz="1600" b="1" dirty="0"/>
              <a:t>❺にかんしては防火地域特有のも</a:t>
            </a:r>
            <a:r>
              <a:rPr lang="ja-JP" altLang="en-US" sz="1600" b="1" dirty="0" err="1"/>
              <a:t>で</a:t>
            </a:r>
            <a:r>
              <a:rPr lang="ja-JP" altLang="en-US" sz="1600" b="1" dirty="0"/>
              <a:t>ある。</a:t>
            </a:r>
            <a:endParaRPr kumimoji="1" lang="ja-JP" altLang="en-US" sz="1600" b="1"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5AC32-F37F-48D6-8EB1-A4BBD0E8C4F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352883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400"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D8738-0ABF-4F11-B32C-F54E17D3443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789073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12485-4694-40A5-832F-A8B4DFD2963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01312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12485-4694-40A5-832F-A8B4DFD2963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761204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12485-4694-40A5-832F-A8B4DFD2963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3425273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7F27AD-5B89-48C8-9C41-ADE70E750EE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545857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7F27AD-5B89-48C8-9C41-ADE70E750EE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583535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12485-4694-40A5-832F-A8B4DFD2963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800621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12485-4694-40A5-832F-A8B4DFD2963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728600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7F27AD-5B89-48C8-9C41-ADE70E750EE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446977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7F27AD-5B89-48C8-9C41-ADE70E750EE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92704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600" b="1"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5AC32-F37F-48D6-8EB1-A4BBD0E8C4F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370204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12485-4694-40A5-832F-A8B4DFD2963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5487279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9768" y="4777193"/>
            <a:ext cx="5438930" cy="4006883"/>
          </a:xfrm>
        </p:spPr>
        <p:txBody>
          <a:bodyPr/>
          <a:lstStyle/>
          <a:p>
            <a:r>
              <a:rPr lang="ja-JP" altLang="en-US" sz="1600" b="1" dirty="0"/>
              <a:t>近年、既存の宅地造成、特定盛土</a:t>
            </a:r>
            <a:r>
              <a:rPr lang="ja-JP" altLang="en-US" sz="1600" dirty="0"/>
              <a:t>に関する災害が生じています。</a:t>
            </a:r>
          </a:p>
          <a:p>
            <a:r>
              <a:rPr lang="ja-JP" altLang="en-US" sz="1600" dirty="0"/>
              <a:t>しかし、</a:t>
            </a:r>
            <a:r>
              <a:rPr lang="ja-JP" altLang="en-US" sz="1600" b="1" dirty="0"/>
              <a:t>宅地造成及び特定盛土等の規制</a:t>
            </a:r>
            <a:r>
              <a:rPr lang="ja-JP" altLang="en-US" sz="1600" dirty="0"/>
              <a:t>は、主として</a:t>
            </a:r>
            <a:endParaRPr lang="en-US" altLang="ja-JP" sz="1600" dirty="0"/>
          </a:p>
          <a:p>
            <a:r>
              <a:rPr lang="ja-JP" altLang="en-US" sz="1600" b="1" dirty="0"/>
              <a:t>新規の宅地造成や盛土等に関する工事に伴い生ずる災害を防ぐための制度です。</a:t>
            </a:r>
          </a:p>
          <a:p>
            <a:r>
              <a:rPr lang="ja-JP" altLang="en-US" sz="1600" dirty="0"/>
              <a:t>そこで、宅地造成及び特定盛土等の両規制区域外の</a:t>
            </a:r>
            <a:endParaRPr lang="en-US" altLang="ja-JP" sz="1600" dirty="0"/>
          </a:p>
          <a:p>
            <a:r>
              <a:rPr lang="ja-JP" altLang="en-US" sz="1600" b="1" dirty="0"/>
              <a:t>既存宅地等の安全確保の対策</a:t>
            </a:r>
            <a:r>
              <a:rPr lang="ja-JP" altLang="en-US" sz="1600" dirty="0"/>
              <a:t>を行うために造成宅地防災区域が設けられました</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D8738-0ABF-4F11-B32C-F54E17D3443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872250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600" b="1" dirty="0"/>
              <a:t>1</a:t>
            </a:r>
            <a:r>
              <a:rPr kumimoji="1" lang="ja-JP" altLang="en-US" sz="1600" b="1" dirty="0"/>
              <a:t>☆クリック　注意</a:t>
            </a:r>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7F27AD-5B89-48C8-9C41-ADE70E750EE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8244497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600" b="1" dirty="0"/>
              <a:t>1</a:t>
            </a:r>
            <a:r>
              <a:rPr kumimoji="1" lang="ja-JP" altLang="en-US" sz="1600" b="1" dirty="0"/>
              <a:t>☆クリック　所有者等</a:t>
            </a:r>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7F27AD-5B89-48C8-9C41-ADE70E750EE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284766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AEA83-1429-429C-925E-44DD6165073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57821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0563" y="693738"/>
            <a:ext cx="5416550" cy="3048000"/>
          </a:xfrm>
        </p:spPr>
      </p:sp>
      <p:sp>
        <p:nvSpPr>
          <p:cNvPr id="3" name="ノート プレースホルダー 2"/>
          <p:cNvSpPr>
            <a:spLocks noGrp="1"/>
          </p:cNvSpPr>
          <p:nvPr>
            <p:ph type="body" idx="1"/>
          </p:nvPr>
        </p:nvSpPr>
        <p:spPr>
          <a:xfrm>
            <a:off x="558371" y="4160593"/>
            <a:ext cx="5390305" cy="4243154"/>
          </a:xfrm>
        </p:spPr>
        <p:txBody>
          <a:bodyPr/>
          <a:lstStyle/>
          <a:p>
            <a:r>
              <a:rPr lang="ja-JP" altLang="en-US" sz="1600" dirty="0"/>
              <a:t>では、準防火地域内の建築物の制限の内容はどのようになっているでしょうか</a:t>
            </a:r>
          </a:p>
          <a:p>
            <a:r>
              <a:rPr lang="ja-JP" altLang="en-US" sz="1600" dirty="0"/>
              <a:t>　　　　　　　　　　　　　　　　　　　　　　　</a:t>
            </a:r>
          </a:p>
          <a:p>
            <a:r>
              <a:rPr lang="ja-JP" altLang="en-US" sz="1600" dirty="0"/>
              <a:t>準防火地域内の建築物は、</a:t>
            </a:r>
            <a:r>
              <a:rPr lang="ja-JP" altLang="en-US" sz="1600" b="1" dirty="0"/>
              <a:t>大規模のものは耐火建築物等</a:t>
            </a:r>
            <a:r>
              <a:rPr lang="ja-JP" altLang="en-US" sz="1600" dirty="0"/>
              <a:t>とし、</a:t>
            </a:r>
            <a:r>
              <a:rPr lang="ja-JP" altLang="en-US" sz="1600" b="1" dirty="0"/>
              <a:t>一定の規模のものは準耐火建築物等</a:t>
            </a:r>
            <a:r>
              <a:rPr lang="ja-JP" altLang="en-US" sz="1600" dirty="0"/>
              <a:t>とし、</a:t>
            </a:r>
            <a:endParaRPr lang="en-US" altLang="ja-JP" sz="1600" dirty="0"/>
          </a:p>
          <a:p>
            <a:r>
              <a:rPr lang="ja-JP" altLang="en-US" sz="1600" dirty="0"/>
              <a:t>それより小規模のものは一定の要件のもと</a:t>
            </a:r>
            <a:r>
              <a:rPr lang="ja-JP" altLang="en-US" sz="1600" b="1" dirty="0"/>
              <a:t>木造建築物</a:t>
            </a:r>
            <a:r>
              <a:rPr lang="ja-JP" altLang="en-US" sz="1600" dirty="0"/>
              <a:t>としてもよい。</a:t>
            </a:r>
            <a:endParaRPr lang="en-US" altLang="ja-JP" sz="1600" dirty="0"/>
          </a:p>
          <a:p>
            <a:endParaRPr lang="en-US" altLang="ja-JP" sz="1600" dirty="0"/>
          </a:p>
          <a:p>
            <a:endParaRPr lang="ja-JP" altLang="en-US" sz="1600" b="1" dirty="0"/>
          </a:p>
          <a:p>
            <a:r>
              <a:rPr lang="en-US" altLang="ja-JP" sz="1600" b="1" dirty="0"/>
              <a:t>1</a:t>
            </a:r>
            <a:r>
              <a:rPr lang="ja-JP" altLang="en-US" sz="1600" b="1" dirty="0"/>
              <a:t>☆クリック　地下を除くに注意</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5AC32-F37F-48D6-8EB1-A4BBD0E8C4F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92977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600" b="1" dirty="0"/>
              <a:t>耐火建築物等にしなければならない以外の建築物は</a:t>
            </a:r>
          </a:p>
          <a:p>
            <a:r>
              <a:rPr lang="ja-JP" altLang="en-US" sz="1600" b="1" dirty="0"/>
              <a:t>階数が</a:t>
            </a:r>
            <a:r>
              <a:rPr lang="en-US" altLang="ja-JP" sz="1600" b="1" dirty="0"/>
              <a:t>3</a:t>
            </a:r>
            <a:r>
              <a:rPr lang="ja-JP" altLang="en-US" sz="1600" b="1" dirty="0"/>
              <a:t>階かつ</a:t>
            </a:r>
            <a:r>
              <a:rPr lang="en-US" altLang="ja-JP" sz="1600" b="1" dirty="0"/>
              <a:t>1500</a:t>
            </a:r>
            <a:r>
              <a:rPr lang="ja-JP" altLang="en-US" sz="1600" b="1" dirty="0"/>
              <a:t>㎡以下</a:t>
            </a:r>
          </a:p>
          <a:p>
            <a:r>
              <a:rPr kumimoji="1" lang="ja-JP" altLang="en-US" sz="1600" b="1" dirty="0"/>
              <a:t>床面積が</a:t>
            </a:r>
            <a:r>
              <a:rPr kumimoji="1" lang="en-US" altLang="ja-JP" sz="1600" b="1" dirty="0"/>
              <a:t>1500</a:t>
            </a:r>
            <a:r>
              <a:rPr kumimoji="1" lang="ja-JP" altLang="en-US" sz="1600" b="1" dirty="0"/>
              <a:t>㎡以下の建築物では</a:t>
            </a:r>
            <a:endParaRPr kumimoji="1" lang="en-US" altLang="ja-JP" sz="1600" b="1" dirty="0"/>
          </a:p>
          <a:p>
            <a:endParaRPr lang="en-US" altLang="ja-JP" sz="1600" b="1" dirty="0"/>
          </a:p>
          <a:p>
            <a:r>
              <a:rPr kumimoji="1" lang="en-US" altLang="ja-JP" sz="1600" b="1" dirty="0"/>
              <a:t>1</a:t>
            </a:r>
            <a:r>
              <a:rPr kumimoji="1" lang="ja-JP" altLang="en-US" sz="1600" b="1" dirty="0"/>
              <a:t>☆クリック　地下を除くに注意</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5AC32-F37F-48D6-8EB1-A4BBD0E8C4F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08337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209550"/>
            <a:ext cx="6462712" cy="3636963"/>
          </a:xfrm>
        </p:spPr>
      </p:sp>
      <p:sp>
        <p:nvSpPr>
          <p:cNvPr id="3" name="ノート プレースホルダー 2"/>
          <p:cNvSpPr>
            <a:spLocks noGrp="1"/>
          </p:cNvSpPr>
          <p:nvPr>
            <p:ph type="body" idx="1"/>
          </p:nvPr>
        </p:nvSpPr>
        <p:spPr>
          <a:xfrm>
            <a:off x="673788" y="3846528"/>
            <a:ext cx="5390305" cy="5049503"/>
          </a:xfrm>
        </p:spPr>
        <p:txBody>
          <a:bodyPr/>
          <a:lstStyle/>
          <a:p>
            <a:r>
              <a:rPr lang="ja-JP" altLang="en-US" sz="1600" b="1" dirty="0"/>
              <a:t>小規模の建物の規定は</a:t>
            </a:r>
            <a:endParaRPr lang="en-US" altLang="ja-JP" sz="1600" b="1" dirty="0"/>
          </a:p>
          <a:p>
            <a:r>
              <a:rPr lang="en-US" altLang="ja-JP" sz="1600" b="1" dirty="0"/>
              <a:t>1</a:t>
            </a:r>
            <a:r>
              <a:rPr lang="ja-JP" altLang="en-US" sz="1600" b="1" dirty="0"/>
              <a:t>☆クリック　地下を除くに注意</a:t>
            </a:r>
          </a:p>
          <a:p>
            <a:endParaRPr lang="en-US" altLang="ja-JP" sz="1600" b="1" dirty="0"/>
          </a:p>
          <a:p>
            <a:r>
              <a:rPr lang="en-US" altLang="ja-JP" sz="1600" b="1" dirty="0"/>
              <a:t>2</a:t>
            </a:r>
            <a:r>
              <a:rPr lang="ja-JP" altLang="en-US" sz="1600" b="1" dirty="0"/>
              <a:t>階建て　</a:t>
            </a:r>
            <a:r>
              <a:rPr lang="en-US" altLang="ja-JP" sz="1600" b="1" dirty="0"/>
              <a:t>500</a:t>
            </a:r>
            <a:r>
              <a:rPr lang="ja-JP" altLang="en-US" sz="1600" b="1" dirty="0"/>
              <a:t>㎡以下</a:t>
            </a:r>
          </a:p>
          <a:p>
            <a:endParaRPr lang="en-US" altLang="ja-JP" sz="1600" b="1" dirty="0"/>
          </a:p>
          <a:p>
            <a:r>
              <a:rPr lang="ja-JP" altLang="en-US" sz="1600" b="1" dirty="0"/>
              <a:t>一定の技術的基準に適合する建築物</a:t>
            </a:r>
            <a:endParaRPr lang="ja-JP" altLang="en-US" sz="1600" dirty="0"/>
          </a:p>
          <a:p>
            <a:r>
              <a:rPr lang="en-US" altLang="ja-JP" sz="1600" dirty="0"/>
              <a:t>※</a:t>
            </a:r>
            <a:r>
              <a:rPr lang="ja-JP" altLang="en-US" sz="1600" b="1" dirty="0"/>
              <a:t>外壁の開口部の構造</a:t>
            </a:r>
            <a:r>
              <a:rPr lang="ja-JP" altLang="en-US" sz="1600" dirty="0"/>
              <a:t>、主要構造に</a:t>
            </a:r>
            <a:r>
              <a:rPr lang="ja-JP" altLang="en-US" sz="1600" b="1" dirty="0"/>
              <a:t>防火上必要な政令で定める技術的基準に適合し</a:t>
            </a:r>
            <a:r>
              <a:rPr lang="ja-JP" altLang="en-US" sz="1600" dirty="0"/>
              <a:t>ていれば</a:t>
            </a:r>
            <a:r>
              <a:rPr lang="ja-JP" altLang="en-US" sz="1600" b="1" dirty="0"/>
              <a:t>木造建築でも可能</a:t>
            </a:r>
            <a:r>
              <a:rPr lang="ja-JP" altLang="en-US" sz="1600" dirty="0"/>
              <a:t>。</a:t>
            </a:r>
          </a:p>
          <a:p>
            <a:endParaRPr lang="en-US" altLang="ja-JP" sz="1600" b="1" dirty="0"/>
          </a:p>
          <a:p>
            <a:r>
              <a:rPr lang="en-US" altLang="ja-JP" sz="1600" b="1" dirty="0"/>
              <a:t>2</a:t>
            </a:r>
            <a:r>
              <a:rPr lang="ja-JP" altLang="en-US" sz="1600" b="1" dirty="0"/>
              <a:t>☆クリック 地下を除くに注意</a:t>
            </a:r>
          </a:p>
          <a:p>
            <a:endParaRPr kumimoji="1" lang="ja-JP" altLang="en-US" sz="1600" dirty="0"/>
          </a:p>
          <a:p>
            <a:r>
              <a:rPr kumimoji="1" lang="ja-JP" altLang="en-US" sz="1600" b="1" dirty="0"/>
              <a:t>二階建て　</a:t>
            </a:r>
            <a:r>
              <a:rPr kumimoji="1" lang="en-US" altLang="ja-JP" sz="1600" b="1" dirty="0"/>
              <a:t>500</a:t>
            </a:r>
            <a:r>
              <a:rPr kumimoji="1" lang="ja-JP" altLang="en-US" sz="1600" b="1" dirty="0"/>
              <a:t>㎡以下</a:t>
            </a:r>
            <a:endParaRPr kumimoji="1" lang="en-US" altLang="ja-JP" sz="1600" b="1" dirty="0"/>
          </a:p>
          <a:p>
            <a:endParaRPr lang="ja-JP" altLang="en-US" sz="1600"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5AC32-F37F-48D6-8EB1-A4BBD0E8C4F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956902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DFDD59C-D326-458E-81B1-D16171A88E9E}" type="datetimeFigureOut">
              <a:rPr kumimoji="1" lang="ja-JP" altLang="en-US" smtClean="0"/>
              <a:t>2025/8/9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255346" y="2750337"/>
            <a:ext cx="1171888" cy="1356442"/>
          </a:xfrm>
        </p:spPr>
        <p:txBody>
          <a:bodyPr/>
          <a:lstStyle/>
          <a:p>
            <a:fld id="{09046200-7527-498D-9E6E-4ACDCF2AFB7B}" type="slidenum">
              <a:rPr kumimoji="1" lang="ja-JP" altLang="en-US" smtClean="0"/>
              <a:t>‹#›</a:t>
            </a:fld>
            <a:endParaRPr kumimoji="1" lang="ja-JP" altLang="en-US"/>
          </a:p>
        </p:txBody>
      </p:sp>
    </p:spTree>
    <p:extLst>
      <p:ext uri="{BB962C8B-B14F-4D97-AF65-F5344CB8AC3E}">
        <p14:creationId xmlns:p14="http://schemas.microsoft.com/office/powerpoint/2010/main" val="293553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DFDD59C-D326-458E-81B1-D16171A88E9E}" type="datetimeFigureOut">
              <a:rPr kumimoji="1" lang="ja-JP" altLang="en-US" smtClean="0"/>
              <a:t>2025/8/9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10729455" y="4711309"/>
            <a:ext cx="1154151" cy="1090789"/>
          </a:xfrm>
        </p:spPr>
        <p:txBody>
          <a:bodyPr/>
          <a:lstStyle/>
          <a:p>
            <a:fld id="{09046200-7527-498D-9E6E-4ACDCF2AFB7B}" type="slidenum">
              <a:rPr kumimoji="1" lang="ja-JP" altLang="en-US" smtClean="0"/>
              <a:t>‹#›</a:t>
            </a:fld>
            <a:endParaRPr kumimoji="1" lang="ja-JP" altLang="en-US"/>
          </a:p>
        </p:txBody>
      </p:sp>
    </p:spTree>
    <p:extLst>
      <p:ext uri="{BB962C8B-B14F-4D97-AF65-F5344CB8AC3E}">
        <p14:creationId xmlns:p14="http://schemas.microsoft.com/office/powerpoint/2010/main" val="4045939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DFDD59C-D326-458E-81B1-D16171A88E9E}" type="datetimeFigureOut">
              <a:rPr kumimoji="1" lang="ja-JP" altLang="en-US" smtClean="0"/>
              <a:t>2025/8/9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10729455" y="4711615"/>
            <a:ext cx="1154151" cy="1090789"/>
          </a:xfrm>
        </p:spPr>
        <p:txBody>
          <a:bodyPr/>
          <a:lstStyle/>
          <a:p>
            <a:fld id="{09046200-7527-498D-9E6E-4ACDCF2AFB7B}" type="slidenum">
              <a:rPr kumimoji="1" lang="ja-JP" altLang="en-US" smtClean="0"/>
              <a:t>‹#›</a:t>
            </a:fld>
            <a:endParaRPr kumimoji="1" lang="ja-JP" altLang="en-US"/>
          </a:p>
        </p:txBody>
      </p:sp>
    </p:spTree>
    <p:extLst>
      <p:ext uri="{BB962C8B-B14F-4D97-AF65-F5344CB8AC3E}">
        <p14:creationId xmlns:p14="http://schemas.microsoft.com/office/powerpoint/2010/main" val="3565418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DFDD59C-D326-458E-81B1-D16171A88E9E}" type="datetimeFigureOut">
              <a:rPr kumimoji="1" lang="ja-JP" altLang="en-US" smtClean="0"/>
              <a:t>2025/8/9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10729455" y="4709925"/>
            <a:ext cx="1154151" cy="1090789"/>
          </a:xfrm>
        </p:spPr>
        <p:txBody>
          <a:bodyPr/>
          <a:lstStyle/>
          <a:p>
            <a:fld id="{09046200-7527-498D-9E6E-4ACDCF2AFB7B}" type="slidenum">
              <a:rPr kumimoji="1" lang="ja-JP" altLang="en-US" smtClean="0"/>
              <a:t>‹#›</a:t>
            </a:fld>
            <a:endParaRPr kumimoji="1" lang="ja-JP" alt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879901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DFDD59C-D326-458E-81B1-D16171A88E9E}" type="datetimeFigureOut">
              <a:rPr kumimoji="1" lang="ja-JP" altLang="en-US" smtClean="0"/>
              <a:t>2025/8/9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10729455" y="4709925"/>
            <a:ext cx="1154151" cy="1090789"/>
          </a:xfrm>
        </p:spPr>
        <p:txBody>
          <a:bodyPr/>
          <a:lstStyle/>
          <a:p>
            <a:fld id="{09046200-7527-498D-9E6E-4ACDCF2AFB7B}" type="slidenum">
              <a:rPr kumimoji="1" lang="ja-JP" altLang="en-US" smtClean="0"/>
              <a:t>‹#›</a:t>
            </a:fld>
            <a:endParaRPr kumimoji="1" lang="ja-JP" altLang="en-US"/>
          </a:p>
        </p:txBody>
      </p:sp>
    </p:spTree>
    <p:extLst>
      <p:ext uri="{BB962C8B-B14F-4D97-AF65-F5344CB8AC3E}">
        <p14:creationId xmlns:p14="http://schemas.microsoft.com/office/powerpoint/2010/main" val="16690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CDFDD59C-D326-458E-81B1-D16171A88E9E}" type="datetimeFigureOut">
              <a:rPr kumimoji="1" lang="ja-JP" altLang="en-US" smtClean="0"/>
              <a:t>2025/8/9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9046200-7527-498D-9E6E-4ACDCF2AFB7B}" type="slidenum">
              <a:rPr kumimoji="1" lang="ja-JP" altLang="en-US" smtClean="0"/>
              <a:t>‹#›</a:t>
            </a:fld>
            <a:endParaRPr kumimoji="1" lang="ja-JP" altLang="en-US"/>
          </a:p>
        </p:txBody>
      </p:sp>
    </p:spTree>
    <p:extLst>
      <p:ext uri="{BB962C8B-B14F-4D97-AF65-F5344CB8AC3E}">
        <p14:creationId xmlns:p14="http://schemas.microsoft.com/office/powerpoint/2010/main" val="654990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CDFDD59C-D326-458E-81B1-D16171A88E9E}" type="datetimeFigureOut">
              <a:rPr kumimoji="1" lang="ja-JP" altLang="en-US" smtClean="0"/>
              <a:t>2025/8/9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9046200-7527-498D-9E6E-4ACDCF2AFB7B}" type="slidenum">
              <a:rPr kumimoji="1" lang="ja-JP" altLang="en-US" smtClean="0"/>
              <a:t>‹#›</a:t>
            </a:fld>
            <a:endParaRPr kumimoji="1" lang="ja-JP" altLang="en-US"/>
          </a:p>
        </p:txBody>
      </p:sp>
    </p:spTree>
    <p:extLst>
      <p:ext uri="{BB962C8B-B14F-4D97-AF65-F5344CB8AC3E}">
        <p14:creationId xmlns:p14="http://schemas.microsoft.com/office/powerpoint/2010/main" val="228398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DFDD59C-D326-458E-81B1-D16171A88E9E}" type="datetimeFigureOut">
              <a:rPr kumimoji="1" lang="ja-JP" altLang="en-US" smtClean="0"/>
              <a:t>2025/8/9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9046200-7527-498D-9E6E-4ACDCF2AFB7B}" type="slidenum">
              <a:rPr kumimoji="1" lang="ja-JP" altLang="en-US" smtClean="0"/>
              <a:t>‹#›</a:t>
            </a:fld>
            <a:endParaRPr kumimoji="1" lang="ja-JP" altLang="en-US"/>
          </a:p>
        </p:txBody>
      </p:sp>
    </p:spTree>
    <p:extLst>
      <p:ext uri="{BB962C8B-B14F-4D97-AF65-F5344CB8AC3E}">
        <p14:creationId xmlns:p14="http://schemas.microsoft.com/office/powerpoint/2010/main" val="710637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CDFDD59C-D326-458E-81B1-D16171A88E9E}" type="datetimeFigureOut">
              <a:rPr kumimoji="1" lang="ja-JP" altLang="en-US" smtClean="0"/>
              <a:t>2025/8/9</a:t>
            </a:fld>
            <a:endParaRPr kumimoji="1" lang="ja-JP" altLang="en-US"/>
          </a:p>
        </p:txBody>
      </p:sp>
      <p:sp>
        <p:nvSpPr>
          <p:cNvPr id="5" name="Footer Placeholder 4"/>
          <p:cNvSpPr>
            <a:spLocks noGrp="1"/>
          </p:cNvSpPr>
          <p:nvPr>
            <p:ph type="ftr" sz="quarter" idx="11"/>
          </p:nvPr>
        </p:nvSpPr>
        <p:spPr>
          <a:xfrm>
            <a:off x="680321" y="5936188"/>
            <a:ext cx="6126805" cy="365125"/>
          </a:xfrm>
        </p:spPr>
        <p:txBody>
          <a:bodyPr/>
          <a:lstStyle/>
          <a:p>
            <a:endParaRPr kumimoji="1" lang="ja-JP" alt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09046200-7527-498D-9E6E-4ACDCF2AFB7B}" type="slidenum">
              <a:rPr kumimoji="1" lang="ja-JP" altLang="en-US" smtClean="0"/>
              <a:t>‹#›</a:t>
            </a:fld>
            <a:endParaRPr kumimoji="1" lang="ja-JP" altLang="en-US"/>
          </a:p>
        </p:txBody>
      </p:sp>
    </p:spTree>
    <p:extLst>
      <p:ext uri="{BB962C8B-B14F-4D97-AF65-F5344CB8AC3E}">
        <p14:creationId xmlns:p14="http://schemas.microsoft.com/office/powerpoint/2010/main" val="3409396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DFDD59C-D326-458E-81B1-D16171A88E9E}" type="datetimeFigureOut">
              <a:rPr kumimoji="1" lang="ja-JP" altLang="en-US" smtClean="0"/>
              <a:t>2025/8/9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255346" y="2750337"/>
            <a:ext cx="1171888" cy="1356442"/>
          </a:xfrm>
        </p:spPr>
        <p:txBody>
          <a:bodyPr/>
          <a:lstStyle/>
          <a:p>
            <a:fld id="{09046200-7527-498D-9E6E-4ACDCF2AFB7B}" type="slidenum">
              <a:rPr kumimoji="1" lang="ja-JP" altLang="en-US" smtClean="0"/>
              <a:t>‹#›</a:t>
            </a:fld>
            <a:endParaRPr kumimoji="1" lang="ja-JP" altLang="en-US"/>
          </a:p>
        </p:txBody>
      </p:sp>
    </p:spTree>
    <p:extLst>
      <p:ext uri="{BB962C8B-B14F-4D97-AF65-F5344CB8AC3E}">
        <p14:creationId xmlns:p14="http://schemas.microsoft.com/office/powerpoint/2010/main" val="30283183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DFDD59C-D326-458E-81B1-D16171A88E9E}" type="datetimeFigureOut">
              <a:rPr kumimoji="1" lang="ja-JP" altLang="en-US" smtClean="0"/>
              <a:t>2025/8/9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9046200-7527-498D-9E6E-4ACDCF2AFB7B}" type="slidenum">
              <a:rPr kumimoji="1" lang="ja-JP" altLang="en-US" smtClean="0"/>
              <a:t>‹#›</a:t>
            </a:fld>
            <a:endParaRPr kumimoji="1" lang="ja-JP" altLang="en-US"/>
          </a:p>
        </p:txBody>
      </p:sp>
    </p:spTree>
    <p:extLst>
      <p:ext uri="{BB962C8B-B14F-4D97-AF65-F5344CB8AC3E}">
        <p14:creationId xmlns:p14="http://schemas.microsoft.com/office/powerpoint/2010/main" val="481501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DFDD59C-D326-458E-81B1-D16171A88E9E}" type="datetimeFigureOut">
              <a:rPr kumimoji="1" lang="ja-JP" altLang="en-US" smtClean="0"/>
              <a:t>2025/8/9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9046200-7527-498D-9E6E-4ACDCF2AFB7B}" type="slidenum">
              <a:rPr kumimoji="1" lang="ja-JP" altLang="en-US" smtClean="0"/>
              <a:t>‹#›</a:t>
            </a:fld>
            <a:endParaRPr kumimoji="1" lang="ja-JP" altLang="en-US"/>
          </a:p>
        </p:txBody>
      </p:sp>
    </p:spTree>
    <p:extLst>
      <p:ext uri="{BB962C8B-B14F-4D97-AF65-F5344CB8AC3E}">
        <p14:creationId xmlns:p14="http://schemas.microsoft.com/office/powerpoint/2010/main" val="14119128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DFDD59C-D326-458E-81B1-D16171A88E9E}" type="datetimeFigureOut">
              <a:rPr kumimoji="1" lang="ja-JP" altLang="en-US" smtClean="0"/>
              <a:t>2025/8/9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10729455" y="2869895"/>
            <a:ext cx="1154151" cy="1090789"/>
          </a:xfrm>
        </p:spPr>
        <p:txBody>
          <a:bodyPr/>
          <a:lstStyle/>
          <a:p>
            <a:fld id="{09046200-7527-498D-9E6E-4ACDCF2AFB7B}" type="slidenum">
              <a:rPr kumimoji="1" lang="ja-JP" altLang="en-US" smtClean="0"/>
              <a:t>‹#›</a:t>
            </a:fld>
            <a:endParaRPr kumimoji="1" lang="ja-JP" altLang="en-US"/>
          </a:p>
        </p:txBody>
      </p:sp>
    </p:spTree>
    <p:extLst>
      <p:ext uri="{BB962C8B-B14F-4D97-AF65-F5344CB8AC3E}">
        <p14:creationId xmlns:p14="http://schemas.microsoft.com/office/powerpoint/2010/main" val="25651654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DFDD59C-D326-458E-81B1-D16171A88E9E}" type="datetimeFigureOut">
              <a:rPr kumimoji="1" lang="ja-JP" altLang="en-US" smtClean="0"/>
              <a:t>2025/8/9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9046200-7527-498D-9E6E-4ACDCF2AFB7B}" type="slidenum">
              <a:rPr kumimoji="1" lang="ja-JP" altLang="en-US" smtClean="0"/>
              <a:t>‹#›</a:t>
            </a:fld>
            <a:endParaRPr kumimoji="1" lang="ja-JP" altLang="en-US"/>
          </a:p>
        </p:txBody>
      </p:sp>
    </p:spTree>
    <p:extLst>
      <p:ext uri="{BB962C8B-B14F-4D97-AF65-F5344CB8AC3E}">
        <p14:creationId xmlns:p14="http://schemas.microsoft.com/office/powerpoint/2010/main" val="2552913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0322" y="3030008"/>
            <a:ext cx="4698355" cy="290617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594123" y="3030008"/>
            <a:ext cx="4700059" cy="290617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DFDD59C-D326-458E-81B1-D16171A88E9E}" type="datetimeFigureOut">
              <a:rPr kumimoji="1" lang="ja-JP" altLang="en-US" smtClean="0"/>
              <a:t>2025/8/9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9046200-7527-498D-9E6E-4ACDCF2AFB7B}" type="slidenum">
              <a:rPr kumimoji="1" lang="ja-JP" altLang="en-US" smtClean="0"/>
              <a:t>‹#›</a:t>
            </a:fld>
            <a:endParaRPr kumimoji="1" lang="ja-JP" altLang="en-US"/>
          </a:p>
        </p:txBody>
      </p:sp>
    </p:spTree>
    <p:extLst>
      <p:ext uri="{BB962C8B-B14F-4D97-AF65-F5344CB8AC3E}">
        <p14:creationId xmlns:p14="http://schemas.microsoft.com/office/powerpoint/2010/main" val="26855068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DFDD59C-D326-458E-81B1-D16171A88E9E}" type="datetimeFigureOut">
              <a:rPr kumimoji="1" lang="ja-JP" altLang="en-US" smtClean="0"/>
              <a:t>2025/8/9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9046200-7527-498D-9E6E-4ACDCF2AFB7B}" type="slidenum">
              <a:rPr kumimoji="1" lang="ja-JP" altLang="en-US" smtClean="0"/>
              <a:t>‹#›</a:t>
            </a:fld>
            <a:endParaRPr kumimoji="1" lang="ja-JP" altLang="en-US"/>
          </a:p>
        </p:txBody>
      </p:sp>
    </p:spTree>
    <p:extLst>
      <p:ext uri="{BB962C8B-B14F-4D97-AF65-F5344CB8AC3E}">
        <p14:creationId xmlns:p14="http://schemas.microsoft.com/office/powerpoint/2010/main" val="42651784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CDFDD59C-D326-458E-81B1-D16171A88E9E}" type="datetimeFigureOut">
              <a:rPr kumimoji="1" lang="ja-JP" altLang="en-US" smtClean="0"/>
              <a:t>2025/8/9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9046200-7527-498D-9E6E-4ACDCF2AFB7B}" type="slidenum">
              <a:rPr kumimoji="1" lang="ja-JP" altLang="en-US" smtClean="0"/>
              <a:t>‹#›</a:t>
            </a:fld>
            <a:endParaRPr kumimoji="1" lang="ja-JP" altLang="en-US"/>
          </a:p>
        </p:txBody>
      </p:sp>
    </p:spTree>
    <p:extLst>
      <p:ext uri="{BB962C8B-B14F-4D97-AF65-F5344CB8AC3E}">
        <p14:creationId xmlns:p14="http://schemas.microsoft.com/office/powerpoint/2010/main" val="38879277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DFDD59C-D326-458E-81B1-D16171A88E9E}" type="datetimeFigureOut">
              <a:rPr kumimoji="1" lang="ja-JP" altLang="en-US" smtClean="0"/>
              <a:t>2025/8/9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9046200-7527-498D-9E6E-4ACDCF2AFB7B}" type="slidenum">
              <a:rPr kumimoji="1" lang="ja-JP" altLang="en-US" smtClean="0"/>
              <a:t>‹#›</a:t>
            </a:fld>
            <a:endParaRPr kumimoji="1" lang="ja-JP" altLang="en-US"/>
          </a:p>
        </p:txBody>
      </p:sp>
    </p:spTree>
    <p:extLst>
      <p:ext uri="{BB962C8B-B14F-4D97-AF65-F5344CB8AC3E}">
        <p14:creationId xmlns:p14="http://schemas.microsoft.com/office/powerpoint/2010/main" val="6404493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DFDD59C-D326-458E-81B1-D16171A88E9E}" type="datetimeFigureOut">
              <a:rPr kumimoji="1" lang="ja-JP" altLang="en-US" smtClean="0"/>
              <a:t>2025/8/9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9046200-7527-498D-9E6E-4ACDCF2AFB7B}" type="slidenum">
              <a:rPr kumimoji="1" lang="ja-JP" altLang="en-US" smtClean="0"/>
              <a:t>‹#›</a:t>
            </a:fld>
            <a:endParaRPr kumimoji="1" lang="ja-JP" altLang="en-US"/>
          </a:p>
        </p:txBody>
      </p:sp>
    </p:spTree>
    <p:extLst>
      <p:ext uri="{BB962C8B-B14F-4D97-AF65-F5344CB8AC3E}">
        <p14:creationId xmlns:p14="http://schemas.microsoft.com/office/powerpoint/2010/main" val="2197882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DFDD59C-D326-458E-81B1-D16171A88E9E}" type="datetimeFigureOut">
              <a:rPr kumimoji="1" lang="ja-JP" altLang="en-US" smtClean="0"/>
              <a:t>2025/8/9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10729455" y="4711309"/>
            <a:ext cx="1154151" cy="1090789"/>
          </a:xfrm>
        </p:spPr>
        <p:txBody>
          <a:bodyPr/>
          <a:lstStyle/>
          <a:p>
            <a:fld id="{09046200-7527-498D-9E6E-4ACDCF2AFB7B}" type="slidenum">
              <a:rPr kumimoji="1" lang="ja-JP" altLang="en-US" smtClean="0"/>
              <a:t>‹#›</a:t>
            </a:fld>
            <a:endParaRPr kumimoji="1" lang="ja-JP" altLang="en-US"/>
          </a:p>
        </p:txBody>
      </p:sp>
    </p:spTree>
    <p:extLst>
      <p:ext uri="{BB962C8B-B14F-4D97-AF65-F5344CB8AC3E}">
        <p14:creationId xmlns:p14="http://schemas.microsoft.com/office/powerpoint/2010/main" val="19316740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DFDD59C-D326-458E-81B1-D16171A88E9E}" type="datetimeFigureOut">
              <a:rPr kumimoji="1" lang="ja-JP" altLang="en-US" smtClean="0"/>
              <a:t>2025/8/9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10729455" y="4711615"/>
            <a:ext cx="1154151" cy="1090789"/>
          </a:xfrm>
        </p:spPr>
        <p:txBody>
          <a:bodyPr/>
          <a:lstStyle/>
          <a:p>
            <a:fld id="{09046200-7527-498D-9E6E-4ACDCF2AFB7B}" type="slidenum">
              <a:rPr kumimoji="1" lang="ja-JP" altLang="en-US" smtClean="0"/>
              <a:t>‹#›</a:t>
            </a:fld>
            <a:endParaRPr kumimoji="1" lang="ja-JP" altLang="en-US"/>
          </a:p>
        </p:txBody>
      </p:sp>
    </p:spTree>
    <p:extLst>
      <p:ext uri="{BB962C8B-B14F-4D97-AF65-F5344CB8AC3E}">
        <p14:creationId xmlns:p14="http://schemas.microsoft.com/office/powerpoint/2010/main" val="23453455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DFDD59C-D326-458E-81B1-D16171A88E9E}" type="datetimeFigureOut">
              <a:rPr kumimoji="1" lang="ja-JP" altLang="en-US" smtClean="0"/>
              <a:t>2025/8/9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10729455" y="4709925"/>
            <a:ext cx="1154151" cy="1090789"/>
          </a:xfrm>
        </p:spPr>
        <p:txBody>
          <a:bodyPr/>
          <a:lstStyle/>
          <a:p>
            <a:fld id="{09046200-7527-498D-9E6E-4ACDCF2AFB7B}" type="slidenum">
              <a:rPr kumimoji="1" lang="ja-JP" altLang="en-US" smtClean="0"/>
              <a:t>‹#›</a:t>
            </a:fld>
            <a:endParaRPr kumimoji="1" lang="ja-JP" alt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71013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DFDD59C-D326-458E-81B1-D16171A88E9E}" type="datetimeFigureOut">
              <a:rPr kumimoji="1" lang="ja-JP" altLang="en-US" smtClean="0"/>
              <a:t>2025/8/9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10729455" y="2869895"/>
            <a:ext cx="1154151" cy="1090789"/>
          </a:xfrm>
        </p:spPr>
        <p:txBody>
          <a:bodyPr/>
          <a:lstStyle/>
          <a:p>
            <a:fld id="{09046200-7527-498D-9E6E-4ACDCF2AFB7B}" type="slidenum">
              <a:rPr kumimoji="1" lang="ja-JP" altLang="en-US" smtClean="0"/>
              <a:t>‹#›</a:t>
            </a:fld>
            <a:endParaRPr kumimoji="1" lang="ja-JP" altLang="en-US"/>
          </a:p>
        </p:txBody>
      </p:sp>
    </p:spTree>
    <p:extLst>
      <p:ext uri="{BB962C8B-B14F-4D97-AF65-F5344CB8AC3E}">
        <p14:creationId xmlns:p14="http://schemas.microsoft.com/office/powerpoint/2010/main" val="39620565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DFDD59C-D326-458E-81B1-D16171A88E9E}" type="datetimeFigureOut">
              <a:rPr kumimoji="1" lang="ja-JP" altLang="en-US" smtClean="0"/>
              <a:t>2025/8/9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10729455" y="4709925"/>
            <a:ext cx="1154151" cy="1090789"/>
          </a:xfrm>
        </p:spPr>
        <p:txBody>
          <a:bodyPr/>
          <a:lstStyle/>
          <a:p>
            <a:fld id="{09046200-7527-498D-9E6E-4ACDCF2AFB7B}" type="slidenum">
              <a:rPr kumimoji="1" lang="ja-JP" altLang="en-US" smtClean="0"/>
              <a:t>‹#›</a:t>
            </a:fld>
            <a:endParaRPr kumimoji="1" lang="ja-JP" altLang="en-US"/>
          </a:p>
        </p:txBody>
      </p:sp>
    </p:spTree>
    <p:extLst>
      <p:ext uri="{BB962C8B-B14F-4D97-AF65-F5344CB8AC3E}">
        <p14:creationId xmlns:p14="http://schemas.microsoft.com/office/powerpoint/2010/main" val="4598411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CDFDD59C-D326-458E-81B1-D16171A88E9E}" type="datetimeFigureOut">
              <a:rPr kumimoji="1" lang="ja-JP" altLang="en-US" smtClean="0"/>
              <a:t>2025/8/9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9046200-7527-498D-9E6E-4ACDCF2AFB7B}" type="slidenum">
              <a:rPr kumimoji="1" lang="ja-JP" altLang="en-US" smtClean="0"/>
              <a:t>‹#›</a:t>
            </a:fld>
            <a:endParaRPr kumimoji="1" lang="ja-JP" altLang="en-US"/>
          </a:p>
        </p:txBody>
      </p:sp>
    </p:spTree>
    <p:extLst>
      <p:ext uri="{BB962C8B-B14F-4D97-AF65-F5344CB8AC3E}">
        <p14:creationId xmlns:p14="http://schemas.microsoft.com/office/powerpoint/2010/main" val="25065779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CDFDD59C-D326-458E-81B1-D16171A88E9E}" type="datetimeFigureOut">
              <a:rPr kumimoji="1" lang="ja-JP" altLang="en-US" smtClean="0"/>
              <a:t>2025/8/9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9046200-7527-498D-9E6E-4ACDCF2AFB7B}" type="slidenum">
              <a:rPr kumimoji="1" lang="ja-JP" altLang="en-US" smtClean="0"/>
              <a:t>‹#›</a:t>
            </a:fld>
            <a:endParaRPr kumimoji="1" lang="ja-JP" altLang="en-US"/>
          </a:p>
        </p:txBody>
      </p:sp>
    </p:spTree>
    <p:extLst>
      <p:ext uri="{BB962C8B-B14F-4D97-AF65-F5344CB8AC3E}">
        <p14:creationId xmlns:p14="http://schemas.microsoft.com/office/powerpoint/2010/main" val="15139397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DFDD59C-D326-458E-81B1-D16171A88E9E}" type="datetimeFigureOut">
              <a:rPr kumimoji="1" lang="ja-JP" altLang="en-US" smtClean="0"/>
              <a:t>2025/8/9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9046200-7527-498D-9E6E-4ACDCF2AFB7B}" type="slidenum">
              <a:rPr kumimoji="1" lang="ja-JP" altLang="en-US" smtClean="0"/>
              <a:t>‹#›</a:t>
            </a:fld>
            <a:endParaRPr kumimoji="1" lang="ja-JP" altLang="en-US"/>
          </a:p>
        </p:txBody>
      </p:sp>
    </p:spTree>
    <p:extLst>
      <p:ext uri="{BB962C8B-B14F-4D97-AF65-F5344CB8AC3E}">
        <p14:creationId xmlns:p14="http://schemas.microsoft.com/office/powerpoint/2010/main" val="36707498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CDFDD59C-D326-458E-81B1-D16171A88E9E}" type="datetimeFigureOut">
              <a:rPr kumimoji="1" lang="ja-JP" altLang="en-US" smtClean="0"/>
              <a:t>2025/8/9</a:t>
            </a:fld>
            <a:endParaRPr kumimoji="1" lang="ja-JP" altLang="en-US"/>
          </a:p>
        </p:txBody>
      </p:sp>
      <p:sp>
        <p:nvSpPr>
          <p:cNvPr id="5" name="Footer Placeholder 4"/>
          <p:cNvSpPr>
            <a:spLocks noGrp="1"/>
          </p:cNvSpPr>
          <p:nvPr>
            <p:ph type="ftr" sz="quarter" idx="11"/>
          </p:nvPr>
        </p:nvSpPr>
        <p:spPr>
          <a:xfrm>
            <a:off x="680321" y="5936188"/>
            <a:ext cx="6126805" cy="365125"/>
          </a:xfrm>
        </p:spPr>
        <p:txBody>
          <a:bodyPr/>
          <a:lstStyle/>
          <a:p>
            <a:endParaRPr kumimoji="1" lang="ja-JP" alt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09046200-7527-498D-9E6E-4ACDCF2AFB7B}" type="slidenum">
              <a:rPr kumimoji="1" lang="ja-JP" altLang="en-US" smtClean="0"/>
              <a:t>‹#›</a:t>
            </a:fld>
            <a:endParaRPr kumimoji="1" lang="ja-JP" altLang="en-US"/>
          </a:p>
        </p:txBody>
      </p:sp>
    </p:spTree>
    <p:extLst>
      <p:ext uri="{BB962C8B-B14F-4D97-AF65-F5344CB8AC3E}">
        <p14:creationId xmlns:p14="http://schemas.microsoft.com/office/powerpoint/2010/main" val="14004769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id="{F17BBD5F-3C46-4CA6-AA99-E2956161892A}"/>
              </a:ext>
            </a:extLst>
          </p:cNvPr>
          <p:cNvGrpSpPr>
            <a:grpSpLocks/>
          </p:cNvGrpSpPr>
          <p:nvPr/>
        </p:nvGrpSpPr>
        <p:grpSpPr bwMode="auto">
          <a:xfrm>
            <a:off x="753534" y="744539"/>
            <a:ext cx="10674351" cy="5349875"/>
            <a:chOff x="564643" y="744469"/>
            <a:chExt cx="8005589" cy="5349671"/>
          </a:xfrm>
        </p:grpSpPr>
        <p:sp>
          <p:nvSpPr>
            <p:cNvPr id="5" name="Freeform 6">
              <a:extLst>
                <a:ext uri="{FF2B5EF4-FFF2-40B4-BE49-F238E27FC236}">
                  <a16:creationId xmlns:a16="http://schemas.microsoft.com/office/drawing/2014/main" id="{80B6573F-A5DD-4972-B066-AFC6AEB1DE42}"/>
                </a:ext>
              </a:extLst>
            </p:cNvPr>
            <p:cNvSpPr>
              <a:spLocks/>
            </p:cNvSpPr>
            <p:nvPr/>
          </p:nvSpPr>
          <p:spPr bwMode="auto">
            <a:xfrm>
              <a:off x="6113972" y="1685652"/>
              <a:ext cx="2456260" cy="4408488"/>
            </a:xfrm>
            <a:custGeom>
              <a:avLst/>
              <a:gdLst>
                <a:gd name="T0" fmla="*/ 2147483646 w 10000"/>
                <a:gd name="T1" fmla="*/ 0 h 10000"/>
                <a:gd name="T2" fmla="*/ 2147483646 w 10000"/>
                <a:gd name="T3" fmla="*/ 0 h 10000"/>
                <a:gd name="T4" fmla="*/ 2147483646 w 10000"/>
                <a:gd name="T5" fmla="*/ 2147483646 h 10000"/>
                <a:gd name="T6" fmla="*/ 0 w 10000"/>
                <a:gd name="T7" fmla="*/ 2147483646 h 10000"/>
                <a:gd name="T8" fmla="*/ 0 w 10000"/>
                <a:gd name="T9" fmla="*/ 2147483646 h 10000"/>
                <a:gd name="T10" fmla="*/ 2147483646 w 10000"/>
                <a:gd name="T11" fmla="*/ 2147483646 h 10000"/>
                <a:gd name="T12" fmla="*/ 2147483646 w 10000"/>
                <a:gd name="T13" fmla="*/ 0 h 10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ja-JP" altLang="en-US" sz="1800"/>
            </a:p>
          </p:txBody>
        </p:sp>
        <p:sp>
          <p:nvSpPr>
            <p:cNvPr id="6" name="Freeform 6">
              <a:extLst>
                <a:ext uri="{FF2B5EF4-FFF2-40B4-BE49-F238E27FC236}">
                  <a16:creationId xmlns:a16="http://schemas.microsoft.com/office/drawing/2014/main" id="{24C252D1-412D-449B-86AC-E3B206A54E03}"/>
                </a:ext>
              </a:extLst>
            </p:cNvPr>
            <p:cNvSpPr>
              <a:spLocks/>
            </p:cNvSpPr>
            <p:nvPr/>
          </p:nvSpPr>
          <p:spPr bwMode="auto">
            <a:xfrm flipH="1" flipV="1">
              <a:off x="564643" y="744469"/>
              <a:ext cx="2456505" cy="4408488"/>
            </a:xfrm>
            <a:custGeom>
              <a:avLst/>
              <a:gdLst>
                <a:gd name="T0" fmla="*/ 2147483646 w 10001"/>
                <a:gd name="T1" fmla="*/ 0 h 10000"/>
                <a:gd name="T2" fmla="*/ 2147483646 w 10001"/>
                <a:gd name="T3" fmla="*/ 0 h 10000"/>
                <a:gd name="T4" fmla="*/ 2147483646 w 10001"/>
                <a:gd name="T5" fmla="*/ 2147483646 h 10000"/>
                <a:gd name="T6" fmla="*/ 2147483646 w 10001"/>
                <a:gd name="T7" fmla="*/ 2147483646 h 10000"/>
                <a:gd name="T8" fmla="*/ 2147483646 w 10001"/>
                <a:gd name="T9" fmla="*/ 2147483646 h 10000"/>
                <a:gd name="T10" fmla="*/ 2147483646 w 10001"/>
                <a:gd name="T11" fmla="*/ 2147483646 h 10000"/>
                <a:gd name="T12" fmla="*/ 2147483646 w 10001"/>
                <a:gd name="T13" fmla="*/ 0 h 10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ja-JP" altLang="en-US" sz="1800"/>
            </a:p>
          </p:txBody>
        </p:sp>
      </p:grpSp>
      <p:sp>
        <p:nvSpPr>
          <p:cNvPr id="2" name="Title 1"/>
          <p:cNvSpPr>
            <a:spLocks noGrp="1"/>
          </p:cNvSpPr>
          <p:nvPr>
            <p:ph type="ctrTitle"/>
          </p:nvPr>
        </p:nvSpPr>
        <p:spPr>
          <a:xfrm>
            <a:off x="1915128" y="1788454"/>
            <a:ext cx="8361229" cy="2098226"/>
          </a:xfrm>
        </p:spPr>
        <p:txBody>
          <a:bodyPr anchor="b">
            <a:noAutofit/>
          </a:bodyPr>
          <a:lstStyle>
            <a:lvl1pPr algn="ctr">
              <a:defRPr sz="6000" cap="all" baseline="0">
                <a:solidFill>
                  <a:schemeClr val="tx2"/>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679908" y="3956281"/>
            <a:ext cx="6831673"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7" name="Date Placeholder 3">
            <a:extLst>
              <a:ext uri="{FF2B5EF4-FFF2-40B4-BE49-F238E27FC236}">
                <a16:creationId xmlns:a16="http://schemas.microsoft.com/office/drawing/2014/main" id="{10E1BD89-74ED-4073-9767-39E346502BB3}"/>
              </a:ext>
            </a:extLst>
          </p:cNvPr>
          <p:cNvSpPr>
            <a:spLocks noGrp="1"/>
          </p:cNvSpPr>
          <p:nvPr>
            <p:ph type="dt" sz="half" idx="10"/>
          </p:nvPr>
        </p:nvSpPr>
        <p:spPr>
          <a:xfrm>
            <a:off x="753534" y="6453188"/>
            <a:ext cx="1606551" cy="404812"/>
          </a:xfrm>
        </p:spPr>
        <p:txBody>
          <a:bodyPr/>
          <a:lstStyle>
            <a:lvl1pPr>
              <a:defRPr baseline="0">
                <a:solidFill>
                  <a:schemeClr val="tx2"/>
                </a:solidFill>
              </a:defRPr>
            </a:lvl1pPr>
          </a:lstStyle>
          <a:p>
            <a:pPr>
              <a:defRPr/>
            </a:pPr>
            <a:endParaRPr lang="en-US" altLang="ja-JP"/>
          </a:p>
        </p:txBody>
      </p:sp>
      <p:sp>
        <p:nvSpPr>
          <p:cNvPr id="8" name="Footer Placeholder 4">
            <a:extLst>
              <a:ext uri="{FF2B5EF4-FFF2-40B4-BE49-F238E27FC236}">
                <a16:creationId xmlns:a16="http://schemas.microsoft.com/office/drawing/2014/main" id="{3F881DC1-DFB5-4EDB-BBBD-B4AC9EC08930}"/>
              </a:ext>
            </a:extLst>
          </p:cNvPr>
          <p:cNvSpPr>
            <a:spLocks noGrp="1"/>
          </p:cNvSpPr>
          <p:nvPr>
            <p:ph type="ftr" sz="quarter" idx="11"/>
          </p:nvPr>
        </p:nvSpPr>
        <p:spPr>
          <a:xfrm>
            <a:off x="2584451" y="6453188"/>
            <a:ext cx="7023100" cy="404812"/>
          </a:xfrm>
        </p:spPr>
        <p:txBody>
          <a:bodyPr/>
          <a:lstStyle>
            <a:lvl1pPr algn="ctr">
              <a:defRPr baseline="0">
                <a:solidFill>
                  <a:schemeClr val="tx2"/>
                </a:solidFill>
              </a:defRPr>
            </a:lvl1pPr>
          </a:lstStyle>
          <a:p>
            <a:pPr>
              <a:defRPr/>
            </a:pPr>
            <a:endParaRPr lang="en-US" altLang="ja-JP"/>
          </a:p>
        </p:txBody>
      </p:sp>
      <p:sp>
        <p:nvSpPr>
          <p:cNvPr id="9" name="Slide Number Placeholder 5">
            <a:extLst>
              <a:ext uri="{FF2B5EF4-FFF2-40B4-BE49-F238E27FC236}">
                <a16:creationId xmlns:a16="http://schemas.microsoft.com/office/drawing/2014/main" id="{DB75D1D4-C7AB-439E-9595-FAAC3579A93F}"/>
              </a:ext>
            </a:extLst>
          </p:cNvPr>
          <p:cNvSpPr>
            <a:spLocks noGrp="1"/>
          </p:cNvSpPr>
          <p:nvPr>
            <p:ph type="sldNum" sz="quarter" idx="12"/>
          </p:nvPr>
        </p:nvSpPr>
        <p:spPr>
          <a:xfrm>
            <a:off x="9829801" y="6453188"/>
            <a:ext cx="1598084" cy="404812"/>
          </a:xfrm>
        </p:spPr>
        <p:txBody>
          <a:bodyPr/>
          <a:lstStyle>
            <a:lvl1pPr>
              <a:defRPr baseline="0">
                <a:solidFill>
                  <a:schemeClr val="tx2"/>
                </a:solidFill>
              </a:defRPr>
            </a:lvl1pPr>
          </a:lstStyle>
          <a:p>
            <a:pPr>
              <a:defRPr/>
            </a:pPr>
            <a:fld id="{54C1B917-9675-4BB6-9BB0-6593C2A433DD}" type="slidenum">
              <a:rPr lang="en-US" altLang="ja-JP"/>
              <a:pPr>
                <a:defRPr/>
              </a:pPr>
              <a:t>‹#›</a:t>
            </a:fld>
            <a:endParaRPr lang="en-US" altLang="ja-JP"/>
          </a:p>
        </p:txBody>
      </p:sp>
    </p:spTree>
    <p:extLst>
      <p:ext uri="{BB962C8B-B14F-4D97-AF65-F5344CB8AC3E}">
        <p14:creationId xmlns:p14="http://schemas.microsoft.com/office/powerpoint/2010/main" val="19520014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4F633C92-36DB-4EF4-A125-FBA35FA955AC}"/>
              </a:ext>
            </a:extLst>
          </p:cNvPr>
          <p:cNvSpPr>
            <a:spLocks noGrp="1"/>
          </p:cNvSpPr>
          <p:nvPr>
            <p:ph type="dt" sz="half" idx="10"/>
          </p:nvPr>
        </p:nvSpPr>
        <p:spPr/>
        <p:txBody>
          <a:bodyPr/>
          <a:lstStyle>
            <a:lvl1pPr>
              <a:defRPr/>
            </a:lvl1pPr>
          </a:lstStyle>
          <a:p>
            <a:pPr>
              <a:defRPr/>
            </a:pPr>
            <a:endParaRPr lang="en-US" altLang="ja-JP"/>
          </a:p>
        </p:txBody>
      </p:sp>
      <p:sp>
        <p:nvSpPr>
          <p:cNvPr id="5" name="Footer Placeholder 4">
            <a:extLst>
              <a:ext uri="{FF2B5EF4-FFF2-40B4-BE49-F238E27FC236}">
                <a16:creationId xmlns:a16="http://schemas.microsoft.com/office/drawing/2014/main" id="{E8813A83-754E-4EE9-9638-31D8E93A327B}"/>
              </a:ext>
            </a:extLst>
          </p:cNvPr>
          <p:cNvSpPr>
            <a:spLocks noGrp="1"/>
          </p:cNvSpPr>
          <p:nvPr>
            <p:ph type="ftr" sz="quarter" idx="11"/>
          </p:nvPr>
        </p:nvSpPr>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2D41B10A-BB34-4E9D-8559-21CC9B7C341D}"/>
              </a:ext>
            </a:extLst>
          </p:cNvPr>
          <p:cNvSpPr>
            <a:spLocks noGrp="1"/>
          </p:cNvSpPr>
          <p:nvPr>
            <p:ph type="sldNum" sz="quarter" idx="12"/>
          </p:nvPr>
        </p:nvSpPr>
        <p:spPr/>
        <p:txBody>
          <a:bodyPr/>
          <a:lstStyle>
            <a:lvl1pPr>
              <a:defRPr/>
            </a:lvl1pPr>
          </a:lstStyle>
          <a:p>
            <a:pPr>
              <a:defRPr/>
            </a:pPr>
            <a:fld id="{4FDD0377-C89E-4566-91D0-BC095FC271E2}" type="slidenum">
              <a:rPr lang="en-US" altLang="ja-JP"/>
              <a:pPr>
                <a:defRPr/>
              </a:pPr>
              <a:t>‹#›</a:t>
            </a:fld>
            <a:endParaRPr lang="en-US" altLang="ja-JP"/>
          </a:p>
        </p:txBody>
      </p:sp>
    </p:spTree>
    <p:extLst>
      <p:ext uri="{BB962C8B-B14F-4D97-AF65-F5344CB8AC3E}">
        <p14:creationId xmlns:p14="http://schemas.microsoft.com/office/powerpoint/2010/main" val="35812179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415B1C80-F4C7-40BC-8398-64A1ED162F34}"/>
              </a:ext>
            </a:extLst>
          </p:cNvPr>
          <p:cNvSpPr>
            <a:spLocks/>
          </p:cNvSpPr>
          <p:nvPr/>
        </p:nvSpPr>
        <p:spPr bwMode="auto">
          <a:xfrm>
            <a:off x="8151284" y="1685925"/>
            <a:ext cx="3276600" cy="4408488"/>
          </a:xfrm>
          <a:custGeom>
            <a:avLst/>
            <a:gdLst>
              <a:gd name="T0" fmla="*/ 2147483646 w 4125"/>
              <a:gd name="T1" fmla="*/ 0 h 5554"/>
              <a:gd name="T2" fmla="*/ 2147483646 w 4125"/>
              <a:gd name="T3" fmla="*/ 0 h 5554"/>
              <a:gd name="T4" fmla="*/ 2147483646 w 4125"/>
              <a:gd name="T5" fmla="*/ 2147483646 h 5554"/>
              <a:gd name="T6" fmla="*/ 0 w 4125"/>
              <a:gd name="T7" fmla="*/ 2147483646 h 5554"/>
              <a:gd name="T8" fmla="*/ 0 w 4125"/>
              <a:gd name="T9" fmla="*/ 2147483646 h 5554"/>
              <a:gd name="T10" fmla="*/ 2147483646 w 4125"/>
              <a:gd name="T11" fmla="*/ 2147483646 h 5554"/>
              <a:gd name="T12" fmla="*/ 2147483646 w 4125"/>
              <a:gd name="T13" fmla="*/ 0 h 55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ja-JP" altLang="en-US" sz="1800"/>
          </a:p>
        </p:txBody>
      </p:sp>
      <p:sp>
        <p:nvSpPr>
          <p:cNvPr id="5" name="Freeform 7" title="Crop Mark">
            <a:extLst>
              <a:ext uri="{FF2B5EF4-FFF2-40B4-BE49-F238E27FC236}">
                <a16:creationId xmlns:a16="http://schemas.microsoft.com/office/drawing/2014/main" id="{698B100F-47D8-473C-B386-2EEF3FAD88BF}"/>
              </a:ext>
            </a:extLst>
          </p:cNvPr>
          <p:cNvSpPr/>
          <p:nvPr/>
        </p:nvSpPr>
        <p:spPr bwMode="auto">
          <a:xfrm>
            <a:off x="8151284" y="1685925"/>
            <a:ext cx="327660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
        <p:nvSpPr>
          <p:cNvPr id="2" name="Title 1"/>
          <p:cNvSpPr>
            <a:spLocks noGrp="1"/>
          </p:cNvSpPr>
          <p:nvPr>
            <p:ph type="title"/>
          </p:nvPr>
        </p:nvSpPr>
        <p:spPr>
          <a:xfrm>
            <a:off x="765025" y="1301362"/>
            <a:ext cx="9612971" cy="2852737"/>
          </a:xfrm>
        </p:spPr>
        <p:txBody>
          <a:bodyPr anchor="b">
            <a:normAutofit/>
          </a:bodyPr>
          <a:lstStyle>
            <a:lvl1pPr algn="r">
              <a:defRPr sz="6000" cap="all" baseline="0">
                <a:solidFill>
                  <a:schemeClr val="tx2"/>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6" name="Date Placeholder 3">
            <a:extLst>
              <a:ext uri="{FF2B5EF4-FFF2-40B4-BE49-F238E27FC236}">
                <a16:creationId xmlns:a16="http://schemas.microsoft.com/office/drawing/2014/main" id="{66B111D1-8D62-4584-A056-4EE7D0126A1B}"/>
              </a:ext>
            </a:extLst>
          </p:cNvPr>
          <p:cNvSpPr>
            <a:spLocks noGrp="1"/>
          </p:cNvSpPr>
          <p:nvPr>
            <p:ph type="dt" sz="half" idx="10"/>
          </p:nvPr>
        </p:nvSpPr>
        <p:spPr>
          <a:xfrm>
            <a:off x="738717" y="6453188"/>
            <a:ext cx="1623483" cy="404812"/>
          </a:xfrm>
        </p:spPr>
        <p:txBody>
          <a:bodyPr/>
          <a:lstStyle>
            <a:lvl1pPr>
              <a:defRPr>
                <a:solidFill>
                  <a:schemeClr val="tx2"/>
                </a:solidFill>
              </a:defRPr>
            </a:lvl1pPr>
          </a:lstStyle>
          <a:p>
            <a:pPr>
              <a:defRPr/>
            </a:pPr>
            <a:endParaRPr lang="en-US" altLang="ja-JP"/>
          </a:p>
        </p:txBody>
      </p:sp>
      <p:sp>
        <p:nvSpPr>
          <p:cNvPr id="7" name="Footer Placeholder 4">
            <a:extLst>
              <a:ext uri="{FF2B5EF4-FFF2-40B4-BE49-F238E27FC236}">
                <a16:creationId xmlns:a16="http://schemas.microsoft.com/office/drawing/2014/main" id="{E7731773-EDCD-4287-BDFC-35C80268C9DF}"/>
              </a:ext>
            </a:extLst>
          </p:cNvPr>
          <p:cNvSpPr>
            <a:spLocks noGrp="1"/>
          </p:cNvSpPr>
          <p:nvPr>
            <p:ph type="ftr" sz="quarter" idx="11"/>
          </p:nvPr>
        </p:nvSpPr>
        <p:spPr>
          <a:xfrm>
            <a:off x="2584451" y="6453188"/>
            <a:ext cx="7023100" cy="404812"/>
          </a:xfrm>
        </p:spPr>
        <p:txBody>
          <a:bodyPr/>
          <a:lstStyle>
            <a:lvl1pPr algn="ctr">
              <a:defRPr>
                <a:solidFill>
                  <a:schemeClr val="tx2"/>
                </a:solidFill>
              </a:defRPr>
            </a:lvl1pPr>
          </a:lstStyle>
          <a:p>
            <a:pPr>
              <a:defRPr/>
            </a:pPr>
            <a:endParaRPr lang="en-US" altLang="ja-JP"/>
          </a:p>
        </p:txBody>
      </p:sp>
      <p:sp>
        <p:nvSpPr>
          <p:cNvPr id="8" name="Slide Number Placeholder 5">
            <a:extLst>
              <a:ext uri="{FF2B5EF4-FFF2-40B4-BE49-F238E27FC236}">
                <a16:creationId xmlns:a16="http://schemas.microsoft.com/office/drawing/2014/main" id="{77A46D9A-9015-46EB-8D7A-83E3964B77DD}"/>
              </a:ext>
            </a:extLst>
          </p:cNvPr>
          <p:cNvSpPr>
            <a:spLocks noGrp="1"/>
          </p:cNvSpPr>
          <p:nvPr>
            <p:ph type="sldNum" sz="quarter" idx="12"/>
          </p:nvPr>
        </p:nvSpPr>
        <p:spPr>
          <a:xfrm>
            <a:off x="9829801" y="6453188"/>
            <a:ext cx="1598084" cy="404812"/>
          </a:xfrm>
        </p:spPr>
        <p:txBody>
          <a:bodyPr/>
          <a:lstStyle>
            <a:lvl1pPr>
              <a:defRPr>
                <a:solidFill>
                  <a:schemeClr val="tx2"/>
                </a:solidFill>
              </a:defRPr>
            </a:lvl1pPr>
          </a:lstStyle>
          <a:p>
            <a:pPr>
              <a:defRPr/>
            </a:pPr>
            <a:fld id="{5E1EAD9A-7F33-4508-BA0E-03F28102B244}" type="slidenum">
              <a:rPr lang="en-US" altLang="ja-JP"/>
              <a:pPr>
                <a:defRPr/>
              </a:pPr>
              <a:t>‹#›</a:t>
            </a:fld>
            <a:endParaRPr lang="en-US" altLang="ja-JP"/>
          </a:p>
        </p:txBody>
      </p:sp>
    </p:spTree>
    <p:extLst>
      <p:ext uri="{BB962C8B-B14F-4D97-AF65-F5344CB8AC3E}">
        <p14:creationId xmlns:p14="http://schemas.microsoft.com/office/powerpoint/2010/main" val="256514076"/>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ja-JP" altLang="en-US"/>
              <a:t>マスター タイトルの書式設定</a:t>
            </a:r>
            <a:endParaRPr lang="en-US" dirty="0"/>
          </a:p>
        </p:txBody>
      </p:sp>
      <p:sp>
        <p:nvSpPr>
          <p:cNvPr id="3" name="Content Placeholder 2"/>
          <p:cNvSpPr>
            <a:spLocks noGrp="1"/>
          </p:cNvSpPr>
          <p:nvPr>
            <p:ph sz="half" idx="1"/>
          </p:nvPr>
        </p:nvSpPr>
        <p:spPr>
          <a:xfrm>
            <a:off x="1371600" y="2286001"/>
            <a:ext cx="4447787"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525403" y="2286001"/>
            <a:ext cx="4447787"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a:extLst>
              <a:ext uri="{FF2B5EF4-FFF2-40B4-BE49-F238E27FC236}">
                <a16:creationId xmlns:a16="http://schemas.microsoft.com/office/drawing/2014/main" id="{D555E259-1CB3-44E7-9C3D-646F6899B2C0}"/>
              </a:ext>
            </a:extLst>
          </p:cNvPr>
          <p:cNvSpPr>
            <a:spLocks noGrp="1"/>
          </p:cNvSpPr>
          <p:nvPr>
            <p:ph type="dt" sz="half" idx="10"/>
          </p:nvPr>
        </p:nvSpPr>
        <p:spPr/>
        <p:txBody>
          <a:bodyPr/>
          <a:lstStyle>
            <a:lvl1pPr>
              <a:defRPr/>
            </a:lvl1pPr>
          </a:lstStyle>
          <a:p>
            <a:pPr>
              <a:defRPr/>
            </a:pPr>
            <a:endParaRPr lang="en-US" altLang="ja-JP"/>
          </a:p>
        </p:txBody>
      </p:sp>
      <p:sp>
        <p:nvSpPr>
          <p:cNvPr id="6" name="Footer Placeholder 4">
            <a:extLst>
              <a:ext uri="{FF2B5EF4-FFF2-40B4-BE49-F238E27FC236}">
                <a16:creationId xmlns:a16="http://schemas.microsoft.com/office/drawing/2014/main" id="{13C64922-F7BE-43F2-A041-4DFF684CEB99}"/>
              </a:ext>
            </a:extLst>
          </p:cNvPr>
          <p:cNvSpPr>
            <a:spLocks noGrp="1"/>
          </p:cNvSpPr>
          <p:nvPr>
            <p:ph type="ftr" sz="quarter" idx="11"/>
          </p:nvPr>
        </p:nvSpPr>
        <p:spPr/>
        <p:txBody>
          <a:bodyPr/>
          <a:lstStyle>
            <a:lvl1pPr>
              <a:defRPr/>
            </a:lvl1pPr>
          </a:lstStyle>
          <a:p>
            <a:pPr>
              <a:defRPr/>
            </a:pPr>
            <a:endParaRPr lang="en-US" altLang="ja-JP"/>
          </a:p>
        </p:txBody>
      </p:sp>
      <p:sp>
        <p:nvSpPr>
          <p:cNvPr id="7" name="Slide Number Placeholder 5">
            <a:extLst>
              <a:ext uri="{FF2B5EF4-FFF2-40B4-BE49-F238E27FC236}">
                <a16:creationId xmlns:a16="http://schemas.microsoft.com/office/drawing/2014/main" id="{C24EA0F8-6DE0-4D4B-8BCF-FE25961B254D}"/>
              </a:ext>
            </a:extLst>
          </p:cNvPr>
          <p:cNvSpPr>
            <a:spLocks noGrp="1"/>
          </p:cNvSpPr>
          <p:nvPr>
            <p:ph type="sldNum" sz="quarter" idx="12"/>
          </p:nvPr>
        </p:nvSpPr>
        <p:spPr/>
        <p:txBody>
          <a:bodyPr/>
          <a:lstStyle>
            <a:lvl1pPr>
              <a:defRPr/>
            </a:lvl1pPr>
          </a:lstStyle>
          <a:p>
            <a:pPr>
              <a:defRPr/>
            </a:pPr>
            <a:fld id="{5B4F195B-A317-4AF5-B0BA-430AEC52ED71}" type="slidenum">
              <a:rPr lang="en-US" altLang="ja-JP"/>
              <a:pPr>
                <a:defRPr/>
              </a:pPr>
              <a:t>‹#›</a:t>
            </a:fld>
            <a:endParaRPr lang="en-US" altLang="ja-JP"/>
          </a:p>
        </p:txBody>
      </p:sp>
    </p:spTree>
    <p:extLst>
      <p:ext uri="{BB962C8B-B14F-4D97-AF65-F5344CB8AC3E}">
        <p14:creationId xmlns:p14="http://schemas.microsoft.com/office/powerpoint/2010/main" val="42483523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371600" y="2340230"/>
            <a:ext cx="444778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1371601" y="3305209"/>
            <a:ext cx="4447785"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525013" y="2349754"/>
            <a:ext cx="444778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6525013" y="3305209"/>
            <a:ext cx="444778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a:extLst>
              <a:ext uri="{FF2B5EF4-FFF2-40B4-BE49-F238E27FC236}">
                <a16:creationId xmlns:a16="http://schemas.microsoft.com/office/drawing/2014/main" id="{DB7CA781-6452-4FE3-9192-537993EE24A3}"/>
              </a:ext>
            </a:extLst>
          </p:cNvPr>
          <p:cNvSpPr>
            <a:spLocks noGrp="1"/>
          </p:cNvSpPr>
          <p:nvPr>
            <p:ph type="dt" sz="half" idx="10"/>
          </p:nvPr>
        </p:nvSpPr>
        <p:spPr/>
        <p:txBody>
          <a:bodyPr/>
          <a:lstStyle>
            <a:lvl1pPr>
              <a:defRPr/>
            </a:lvl1pPr>
          </a:lstStyle>
          <a:p>
            <a:pPr>
              <a:defRPr/>
            </a:pPr>
            <a:endParaRPr lang="en-US" altLang="ja-JP"/>
          </a:p>
        </p:txBody>
      </p:sp>
      <p:sp>
        <p:nvSpPr>
          <p:cNvPr id="8" name="Footer Placeholder 4">
            <a:extLst>
              <a:ext uri="{FF2B5EF4-FFF2-40B4-BE49-F238E27FC236}">
                <a16:creationId xmlns:a16="http://schemas.microsoft.com/office/drawing/2014/main" id="{B291AA05-9963-456A-B9D9-3A22784E016F}"/>
              </a:ext>
            </a:extLst>
          </p:cNvPr>
          <p:cNvSpPr>
            <a:spLocks noGrp="1"/>
          </p:cNvSpPr>
          <p:nvPr>
            <p:ph type="ftr" sz="quarter" idx="11"/>
          </p:nvPr>
        </p:nvSpPr>
        <p:spPr/>
        <p:txBody>
          <a:bodyPr/>
          <a:lstStyle>
            <a:lvl1pPr>
              <a:defRPr/>
            </a:lvl1pPr>
          </a:lstStyle>
          <a:p>
            <a:pPr>
              <a:defRPr/>
            </a:pPr>
            <a:endParaRPr lang="en-US" altLang="ja-JP"/>
          </a:p>
        </p:txBody>
      </p:sp>
      <p:sp>
        <p:nvSpPr>
          <p:cNvPr id="9" name="Slide Number Placeholder 5">
            <a:extLst>
              <a:ext uri="{FF2B5EF4-FFF2-40B4-BE49-F238E27FC236}">
                <a16:creationId xmlns:a16="http://schemas.microsoft.com/office/drawing/2014/main" id="{967D837F-E877-4642-92DD-845014902AA5}"/>
              </a:ext>
            </a:extLst>
          </p:cNvPr>
          <p:cNvSpPr>
            <a:spLocks noGrp="1"/>
          </p:cNvSpPr>
          <p:nvPr>
            <p:ph type="sldNum" sz="quarter" idx="12"/>
          </p:nvPr>
        </p:nvSpPr>
        <p:spPr/>
        <p:txBody>
          <a:bodyPr/>
          <a:lstStyle>
            <a:lvl1pPr>
              <a:defRPr/>
            </a:lvl1pPr>
          </a:lstStyle>
          <a:p>
            <a:pPr>
              <a:defRPr/>
            </a:pPr>
            <a:fld id="{0EBC3B98-233B-4043-AF20-A131E10D94D3}" type="slidenum">
              <a:rPr lang="en-US" altLang="ja-JP"/>
              <a:pPr>
                <a:defRPr/>
              </a:pPr>
              <a:t>‹#›</a:t>
            </a:fld>
            <a:endParaRPr lang="en-US" altLang="ja-JP"/>
          </a:p>
        </p:txBody>
      </p:sp>
    </p:spTree>
    <p:extLst>
      <p:ext uri="{BB962C8B-B14F-4D97-AF65-F5344CB8AC3E}">
        <p14:creationId xmlns:p14="http://schemas.microsoft.com/office/powerpoint/2010/main" val="56573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DFDD59C-D326-458E-81B1-D16171A88E9E}" type="datetimeFigureOut">
              <a:rPr kumimoji="1" lang="ja-JP" altLang="en-US" smtClean="0"/>
              <a:t>2025/8/9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9046200-7527-498D-9E6E-4ACDCF2AFB7B}" type="slidenum">
              <a:rPr kumimoji="1" lang="ja-JP" altLang="en-US" smtClean="0"/>
              <a:t>‹#›</a:t>
            </a:fld>
            <a:endParaRPr kumimoji="1" lang="ja-JP" altLang="en-US"/>
          </a:p>
        </p:txBody>
      </p:sp>
    </p:spTree>
    <p:extLst>
      <p:ext uri="{BB962C8B-B14F-4D97-AF65-F5344CB8AC3E}">
        <p14:creationId xmlns:p14="http://schemas.microsoft.com/office/powerpoint/2010/main" val="5462429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3">
            <a:extLst>
              <a:ext uri="{FF2B5EF4-FFF2-40B4-BE49-F238E27FC236}">
                <a16:creationId xmlns:a16="http://schemas.microsoft.com/office/drawing/2014/main" id="{901F14FB-7DE8-4743-AFF9-145951D54FC2}"/>
              </a:ext>
            </a:extLst>
          </p:cNvPr>
          <p:cNvSpPr>
            <a:spLocks noGrp="1"/>
          </p:cNvSpPr>
          <p:nvPr>
            <p:ph type="dt" sz="half" idx="10"/>
          </p:nvPr>
        </p:nvSpPr>
        <p:spPr/>
        <p:txBody>
          <a:bodyPr/>
          <a:lstStyle>
            <a:lvl1pPr>
              <a:defRPr/>
            </a:lvl1pPr>
          </a:lstStyle>
          <a:p>
            <a:pPr>
              <a:defRPr/>
            </a:pPr>
            <a:endParaRPr lang="en-US" altLang="ja-JP"/>
          </a:p>
        </p:txBody>
      </p:sp>
      <p:sp>
        <p:nvSpPr>
          <p:cNvPr id="4" name="Footer Placeholder 4">
            <a:extLst>
              <a:ext uri="{FF2B5EF4-FFF2-40B4-BE49-F238E27FC236}">
                <a16:creationId xmlns:a16="http://schemas.microsoft.com/office/drawing/2014/main" id="{B9B944EE-E7F0-4445-84FA-2805186BFA04}"/>
              </a:ext>
            </a:extLst>
          </p:cNvPr>
          <p:cNvSpPr>
            <a:spLocks noGrp="1"/>
          </p:cNvSpPr>
          <p:nvPr>
            <p:ph type="ftr" sz="quarter" idx="11"/>
          </p:nvPr>
        </p:nvSpPr>
        <p:spPr/>
        <p:txBody>
          <a:bodyPr/>
          <a:lstStyle>
            <a:lvl1pPr>
              <a:defRPr/>
            </a:lvl1pPr>
          </a:lstStyle>
          <a:p>
            <a:pPr>
              <a:defRPr/>
            </a:pPr>
            <a:endParaRPr lang="en-US" altLang="ja-JP"/>
          </a:p>
        </p:txBody>
      </p:sp>
      <p:sp>
        <p:nvSpPr>
          <p:cNvPr id="5" name="Slide Number Placeholder 5">
            <a:extLst>
              <a:ext uri="{FF2B5EF4-FFF2-40B4-BE49-F238E27FC236}">
                <a16:creationId xmlns:a16="http://schemas.microsoft.com/office/drawing/2014/main" id="{47C12987-7FF7-4402-8140-A3CB5370357A}"/>
              </a:ext>
            </a:extLst>
          </p:cNvPr>
          <p:cNvSpPr>
            <a:spLocks noGrp="1"/>
          </p:cNvSpPr>
          <p:nvPr>
            <p:ph type="sldNum" sz="quarter" idx="12"/>
          </p:nvPr>
        </p:nvSpPr>
        <p:spPr/>
        <p:txBody>
          <a:bodyPr/>
          <a:lstStyle>
            <a:lvl1pPr>
              <a:defRPr/>
            </a:lvl1pPr>
          </a:lstStyle>
          <a:p>
            <a:pPr>
              <a:defRPr/>
            </a:pPr>
            <a:fld id="{82F97627-1636-447D-A7EC-DF07BB545661}" type="slidenum">
              <a:rPr lang="en-US" altLang="ja-JP"/>
              <a:pPr>
                <a:defRPr/>
              </a:pPr>
              <a:t>‹#›</a:t>
            </a:fld>
            <a:endParaRPr lang="en-US" altLang="ja-JP"/>
          </a:p>
        </p:txBody>
      </p:sp>
    </p:spTree>
    <p:extLst>
      <p:ext uri="{BB962C8B-B14F-4D97-AF65-F5344CB8AC3E}">
        <p14:creationId xmlns:p14="http://schemas.microsoft.com/office/powerpoint/2010/main" val="18074437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98FF074-117E-4F73-A0E0-2A10BD72F09E}"/>
              </a:ext>
            </a:extLst>
          </p:cNvPr>
          <p:cNvSpPr>
            <a:spLocks noGrp="1"/>
          </p:cNvSpPr>
          <p:nvPr>
            <p:ph type="dt" sz="half" idx="10"/>
          </p:nvPr>
        </p:nvSpPr>
        <p:spPr/>
        <p:txBody>
          <a:bodyPr/>
          <a:lstStyle>
            <a:lvl1pPr>
              <a:defRPr/>
            </a:lvl1pPr>
          </a:lstStyle>
          <a:p>
            <a:pPr>
              <a:defRPr/>
            </a:pPr>
            <a:endParaRPr lang="en-US" altLang="ja-JP"/>
          </a:p>
        </p:txBody>
      </p:sp>
      <p:sp>
        <p:nvSpPr>
          <p:cNvPr id="3" name="Footer Placeholder 4">
            <a:extLst>
              <a:ext uri="{FF2B5EF4-FFF2-40B4-BE49-F238E27FC236}">
                <a16:creationId xmlns:a16="http://schemas.microsoft.com/office/drawing/2014/main" id="{42B755E9-23DD-45FA-B32C-FD03A265BE13}"/>
              </a:ext>
            </a:extLst>
          </p:cNvPr>
          <p:cNvSpPr>
            <a:spLocks noGrp="1"/>
          </p:cNvSpPr>
          <p:nvPr>
            <p:ph type="ftr" sz="quarter" idx="11"/>
          </p:nvPr>
        </p:nvSpPr>
        <p:spPr/>
        <p:txBody>
          <a:bodyPr/>
          <a:lstStyle>
            <a:lvl1pPr>
              <a:defRPr/>
            </a:lvl1pPr>
          </a:lstStyle>
          <a:p>
            <a:pPr>
              <a:defRPr/>
            </a:pPr>
            <a:endParaRPr lang="en-US" altLang="ja-JP"/>
          </a:p>
        </p:txBody>
      </p:sp>
      <p:sp>
        <p:nvSpPr>
          <p:cNvPr id="4" name="Slide Number Placeholder 5">
            <a:extLst>
              <a:ext uri="{FF2B5EF4-FFF2-40B4-BE49-F238E27FC236}">
                <a16:creationId xmlns:a16="http://schemas.microsoft.com/office/drawing/2014/main" id="{3C0FFBFD-E292-4778-A661-C4771E274F88}"/>
              </a:ext>
            </a:extLst>
          </p:cNvPr>
          <p:cNvSpPr>
            <a:spLocks noGrp="1"/>
          </p:cNvSpPr>
          <p:nvPr>
            <p:ph type="sldNum" sz="quarter" idx="12"/>
          </p:nvPr>
        </p:nvSpPr>
        <p:spPr/>
        <p:txBody>
          <a:bodyPr/>
          <a:lstStyle>
            <a:lvl1pPr>
              <a:defRPr/>
            </a:lvl1pPr>
          </a:lstStyle>
          <a:p>
            <a:pPr>
              <a:defRPr/>
            </a:pPr>
            <a:fld id="{4EF212D8-D61D-438E-9949-A21F140F2330}" type="slidenum">
              <a:rPr lang="en-US" altLang="ja-JP"/>
              <a:pPr>
                <a:defRPr/>
              </a:pPr>
              <a:t>‹#›</a:t>
            </a:fld>
            <a:endParaRPr lang="en-US" altLang="ja-JP"/>
          </a:p>
        </p:txBody>
      </p:sp>
    </p:spTree>
    <p:extLst>
      <p:ext uri="{BB962C8B-B14F-4D97-AF65-F5344CB8AC3E}">
        <p14:creationId xmlns:p14="http://schemas.microsoft.com/office/powerpoint/2010/main" val="25471938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5" name="Rectangle 7" title="Background Shape">
            <a:extLst>
              <a:ext uri="{FF2B5EF4-FFF2-40B4-BE49-F238E27FC236}">
                <a16:creationId xmlns:a16="http://schemas.microsoft.com/office/drawing/2014/main" id="{07ED290D-774C-4A04-9228-C07719A8C1B7}"/>
              </a:ext>
            </a:extLst>
          </p:cNvPr>
          <p:cNvSpPr/>
          <p:nvPr/>
        </p:nvSpPr>
        <p:spPr>
          <a:xfrm>
            <a:off x="1" y="0"/>
            <a:ext cx="530436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a:extLst>
              <a:ext uri="{FF2B5EF4-FFF2-40B4-BE49-F238E27FC236}">
                <a16:creationId xmlns:a16="http://schemas.microsoft.com/office/drawing/2014/main" id="{FCE751E5-9BDD-4C33-877C-8814F7CCE5C7}"/>
              </a:ext>
            </a:extLst>
          </p:cNvPr>
          <p:cNvSpPr/>
          <p:nvPr/>
        </p:nvSpPr>
        <p:spPr>
          <a:xfrm>
            <a:off x="5304367"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10" title="Divider Bar">
            <a:extLst>
              <a:ext uri="{FF2B5EF4-FFF2-40B4-BE49-F238E27FC236}">
                <a16:creationId xmlns:a16="http://schemas.microsoft.com/office/drawing/2014/main" id="{27562B35-1EAE-428A-8782-A64DE842481F}"/>
              </a:ext>
            </a:extLst>
          </p:cNvPr>
          <p:cNvSpPr/>
          <p:nvPr/>
        </p:nvSpPr>
        <p:spPr>
          <a:xfrm>
            <a:off x="5304367"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Autofit/>
          </a:bodyPr>
          <a:lstStyle>
            <a:lvl1pPr>
              <a:lnSpc>
                <a:spcPct val="84000"/>
              </a:lnSpc>
              <a:defRPr sz="4400" baseline="0">
                <a:solidFill>
                  <a:schemeClr val="tx2"/>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6256020" y="685801"/>
            <a:ext cx="521208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23900" y="2856344"/>
            <a:ext cx="385572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8" name="Date Placeholder 4">
            <a:extLst>
              <a:ext uri="{FF2B5EF4-FFF2-40B4-BE49-F238E27FC236}">
                <a16:creationId xmlns:a16="http://schemas.microsoft.com/office/drawing/2014/main" id="{646C6C84-DAF4-4274-ADD2-63B9161FEEC5}"/>
              </a:ext>
            </a:extLst>
          </p:cNvPr>
          <p:cNvSpPr>
            <a:spLocks noGrp="1"/>
          </p:cNvSpPr>
          <p:nvPr>
            <p:ph type="dt" sz="half" idx="10"/>
          </p:nvPr>
        </p:nvSpPr>
        <p:spPr>
          <a:xfrm>
            <a:off x="723900" y="6453188"/>
            <a:ext cx="1204384" cy="404812"/>
          </a:xfrm>
        </p:spPr>
        <p:txBody>
          <a:bodyPr/>
          <a:lstStyle>
            <a:lvl1pPr>
              <a:defRPr>
                <a:solidFill>
                  <a:schemeClr val="tx2"/>
                </a:solidFill>
              </a:defRPr>
            </a:lvl1pPr>
          </a:lstStyle>
          <a:p>
            <a:pPr>
              <a:defRPr/>
            </a:pPr>
            <a:endParaRPr lang="en-US" altLang="ja-JP"/>
          </a:p>
        </p:txBody>
      </p:sp>
      <p:sp>
        <p:nvSpPr>
          <p:cNvPr id="9" name="Footer Placeholder 5">
            <a:extLst>
              <a:ext uri="{FF2B5EF4-FFF2-40B4-BE49-F238E27FC236}">
                <a16:creationId xmlns:a16="http://schemas.microsoft.com/office/drawing/2014/main" id="{060735B1-3E14-4167-92F7-CB6AAE46F8FE}"/>
              </a:ext>
            </a:extLst>
          </p:cNvPr>
          <p:cNvSpPr>
            <a:spLocks noGrp="1"/>
          </p:cNvSpPr>
          <p:nvPr>
            <p:ph type="ftr" sz="quarter" idx="11"/>
          </p:nvPr>
        </p:nvSpPr>
        <p:spPr>
          <a:xfrm>
            <a:off x="2205567" y="6453188"/>
            <a:ext cx="2374900" cy="404812"/>
          </a:xfrm>
        </p:spPr>
        <p:txBody>
          <a:bodyPr/>
          <a:lstStyle>
            <a:lvl1pPr>
              <a:defRPr>
                <a:solidFill>
                  <a:schemeClr val="tx2"/>
                </a:solidFill>
              </a:defRPr>
            </a:lvl1pPr>
          </a:lstStyle>
          <a:p>
            <a:pPr>
              <a:defRPr/>
            </a:pPr>
            <a:endParaRPr lang="en-US" altLang="ja-JP"/>
          </a:p>
        </p:txBody>
      </p:sp>
      <p:sp>
        <p:nvSpPr>
          <p:cNvPr id="10" name="Slide Number Placeholder 6">
            <a:extLst>
              <a:ext uri="{FF2B5EF4-FFF2-40B4-BE49-F238E27FC236}">
                <a16:creationId xmlns:a16="http://schemas.microsoft.com/office/drawing/2014/main" id="{C0A15786-7506-4E3D-A1D5-199D426F7101}"/>
              </a:ext>
            </a:extLst>
          </p:cNvPr>
          <p:cNvSpPr>
            <a:spLocks noGrp="1"/>
          </p:cNvSpPr>
          <p:nvPr>
            <p:ph type="sldNum" sz="quarter" idx="12"/>
          </p:nvPr>
        </p:nvSpPr>
        <p:spPr>
          <a:xfrm>
            <a:off x="9882718" y="6453188"/>
            <a:ext cx="1595967" cy="404812"/>
          </a:xfrm>
        </p:spPr>
        <p:txBody>
          <a:bodyPr/>
          <a:lstStyle>
            <a:lvl1pPr>
              <a:defRPr>
                <a:solidFill>
                  <a:schemeClr val="tx2"/>
                </a:solidFill>
              </a:defRPr>
            </a:lvl1pPr>
          </a:lstStyle>
          <a:p>
            <a:pPr>
              <a:defRPr/>
            </a:pPr>
            <a:fld id="{4CB0942A-DEB9-4B5E-9101-D07361A05AA6}" type="slidenum">
              <a:rPr lang="en-US" altLang="ja-JP"/>
              <a:pPr>
                <a:defRPr/>
              </a:pPr>
              <a:t>‹#›</a:t>
            </a:fld>
            <a:endParaRPr lang="en-US" altLang="ja-JP"/>
          </a:p>
        </p:txBody>
      </p:sp>
    </p:spTree>
    <p:extLst>
      <p:ext uri="{BB962C8B-B14F-4D97-AF65-F5344CB8AC3E}">
        <p14:creationId xmlns:p14="http://schemas.microsoft.com/office/powerpoint/2010/main" val="36139893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Rectangle 7" title="Background Shape">
            <a:extLst>
              <a:ext uri="{FF2B5EF4-FFF2-40B4-BE49-F238E27FC236}">
                <a16:creationId xmlns:a16="http://schemas.microsoft.com/office/drawing/2014/main" id="{7AC85778-838E-404E-B14A-1069B60963BA}"/>
              </a:ext>
            </a:extLst>
          </p:cNvPr>
          <p:cNvSpPr/>
          <p:nvPr/>
        </p:nvSpPr>
        <p:spPr>
          <a:xfrm>
            <a:off x="1" y="0"/>
            <a:ext cx="530436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a:extLst>
              <a:ext uri="{FF2B5EF4-FFF2-40B4-BE49-F238E27FC236}">
                <a16:creationId xmlns:a16="http://schemas.microsoft.com/office/drawing/2014/main" id="{565D0A4F-A8F5-4C7D-A5D7-CB54FE3C46CB}"/>
              </a:ext>
            </a:extLst>
          </p:cNvPr>
          <p:cNvSpPr/>
          <p:nvPr/>
        </p:nvSpPr>
        <p:spPr>
          <a:xfrm>
            <a:off x="5304367"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10" title="Divider Bar">
            <a:extLst>
              <a:ext uri="{FF2B5EF4-FFF2-40B4-BE49-F238E27FC236}">
                <a16:creationId xmlns:a16="http://schemas.microsoft.com/office/drawing/2014/main" id="{966C79B1-7BDC-4D61-8D3A-45F2BB87651D}"/>
              </a:ext>
            </a:extLst>
          </p:cNvPr>
          <p:cNvSpPr/>
          <p:nvPr/>
        </p:nvSpPr>
        <p:spPr>
          <a:xfrm>
            <a:off x="5304367"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rmAutofit/>
          </a:bodyPr>
          <a:lstStyle>
            <a:lvl1pPr>
              <a:lnSpc>
                <a:spcPct val="84000"/>
              </a:lnSpc>
              <a:defRPr sz="4400" baseline="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532120" y="2"/>
            <a:ext cx="6659880" cy="6857999"/>
          </a:xfrm>
        </p:spPr>
        <p:txBody>
          <a:bodyPr rtlCol="0">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ja-JP" altLang="en-US" noProof="0"/>
              <a:t>アイコンをクリックして図を追加</a:t>
            </a:r>
            <a:endParaRPr lang="en-US" noProof="0" dirty="0"/>
          </a:p>
        </p:txBody>
      </p:sp>
      <p:sp>
        <p:nvSpPr>
          <p:cNvPr id="4" name="Text Placeholder 3"/>
          <p:cNvSpPr>
            <a:spLocks noGrp="1"/>
          </p:cNvSpPr>
          <p:nvPr>
            <p:ph type="body" sz="half" idx="2"/>
          </p:nvPr>
        </p:nvSpPr>
        <p:spPr>
          <a:xfrm>
            <a:off x="723900" y="2855968"/>
            <a:ext cx="385572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8" name="Date Placeholder 4">
            <a:extLst>
              <a:ext uri="{FF2B5EF4-FFF2-40B4-BE49-F238E27FC236}">
                <a16:creationId xmlns:a16="http://schemas.microsoft.com/office/drawing/2014/main" id="{2A71F07D-2F97-4664-906F-5FFAC41E8B4C}"/>
              </a:ext>
            </a:extLst>
          </p:cNvPr>
          <p:cNvSpPr>
            <a:spLocks noGrp="1"/>
          </p:cNvSpPr>
          <p:nvPr>
            <p:ph type="dt" sz="half" idx="10"/>
          </p:nvPr>
        </p:nvSpPr>
        <p:spPr>
          <a:xfrm>
            <a:off x="723900" y="6453188"/>
            <a:ext cx="1204384" cy="404812"/>
          </a:xfrm>
        </p:spPr>
        <p:txBody>
          <a:bodyPr/>
          <a:lstStyle>
            <a:lvl1pPr>
              <a:defRPr>
                <a:solidFill>
                  <a:schemeClr val="tx2"/>
                </a:solidFill>
              </a:defRPr>
            </a:lvl1pPr>
          </a:lstStyle>
          <a:p>
            <a:pPr>
              <a:defRPr/>
            </a:pPr>
            <a:endParaRPr lang="en-US" altLang="ja-JP"/>
          </a:p>
        </p:txBody>
      </p:sp>
      <p:sp>
        <p:nvSpPr>
          <p:cNvPr id="9" name="Footer Placeholder 5">
            <a:extLst>
              <a:ext uri="{FF2B5EF4-FFF2-40B4-BE49-F238E27FC236}">
                <a16:creationId xmlns:a16="http://schemas.microsoft.com/office/drawing/2014/main" id="{F94A6B36-0932-4DD2-AE89-4EA707CDE478}"/>
              </a:ext>
            </a:extLst>
          </p:cNvPr>
          <p:cNvSpPr>
            <a:spLocks noGrp="1"/>
          </p:cNvSpPr>
          <p:nvPr>
            <p:ph type="ftr" sz="quarter" idx="11"/>
          </p:nvPr>
        </p:nvSpPr>
        <p:spPr>
          <a:xfrm>
            <a:off x="2205567" y="6453188"/>
            <a:ext cx="2374900" cy="404812"/>
          </a:xfrm>
        </p:spPr>
        <p:txBody>
          <a:bodyPr/>
          <a:lstStyle>
            <a:lvl1pPr>
              <a:defRPr>
                <a:solidFill>
                  <a:schemeClr val="tx2"/>
                </a:solidFill>
              </a:defRPr>
            </a:lvl1pPr>
          </a:lstStyle>
          <a:p>
            <a:pPr>
              <a:defRPr/>
            </a:pPr>
            <a:endParaRPr lang="en-US" altLang="ja-JP"/>
          </a:p>
        </p:txBody>
      </p:sp>
      <p:sp>
        <p:nvSpPr>
          <p:cNvPr id="10" name="Slide Number Placeholder 6">
            <a:extLst>
              <a:ext uri="{FF2B5EF4-FFF2-40B4-BE49-F238E27FC236}">
                <a16:creationId xmlns:a16="http://schemas.microsoft.com/office/drawing/2014/main" id="{7A3876A3-BF90-421A-B7E0-BE90AD6C42A6}"/>
              </a:ext>
            </a:extLst>
          </p:cNvPr>
          <p:cNvSpPr>
            <a:spLocks noGrp="1"/>
          </p:cNvSpPr>
          <p:nvPr>
            <p:ph type="sldNum" sz="quarter" idx="12"/>
          </p:nvPr>
        </p:nvSpPr>
        <p:spPr>
          <a:xfrm>
            <a:off x="9882718" y="6453188"/>
            <a:ext cx="1595967" cy="404812"/>
          </a:xfrm>
        </p:spPr>
        <p:txBody>
          <a:bodyPr/>
          <a:lstStyle>
            <a:lvl1pPr>
              <a:defRPr>
                <a:solidFill>
                  <a:schemeClr val="tx2"/>
                </a:solidFill>
              </a:defRPr>
            </a:lvl1pPr>
          </a:lstStyle>
          <a:p>
            <a:pPr>
              <a:defRPr/>
            </a:pPr>
            <a:fld id="{E8AA93E6-7CF8-4359-AA6C-84199E87B621}" type="slidenum">
              <a:rPr lang="en-US" altLang="ja-JP"/>
              <a:pPr>
                <a:defRPr/>
              </a:pPr>
              <a:t>‹#›</a:t>
            </a:fld>
            <a:endParaRPr lang="en-US" altLang="ja-JP"/>
          </a:p>
        </p:txBody>
      </p:sp>
    </p:spTree>
    <p:extLst>
      <p:ext uri="{BB962C8B-B14F-4D97-AF65-F5344CB8AC3E}">
        <p14:creationId xmlns:p14="http://schemas.microsoft.com/office/powerpoint/2010/main" val="40175562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371600" y="2295527"/>
            <a:ext cx="9601200" cy="35718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BE0F0FD8-429A-4F5C-8EF4-20EFBADB4A5A}"/>
              </a:ext>
            </a:extLst>
          </p:cNvPr>
          <p:cNvSpPr>
            <a:spLocks noGrp="1"/>
          </p:cNvSpPr>
          <p:nvPr>
            <p:ph type="dt" sz="half" idx="10"/>
          </p:nvPr>
        </p:nvSpPr>
        <p:spPr/>
        <p:txBody>
          <a:bodyPr/>
          <a:lstStyle>
            <a:lvl1pPr>
              <a:defRPr/>
            </a:lvl1pPr>
          </a:lstStyle>
          <a:p>
            <a:pPr>
              <a:defRPr/>
            </a:pPr>
            <a:endParaRPr lang="en-US" altLang="ja-JP"/>
          </a:p>
        </p:txBody>
      </p:sp>
      <p:sp>
        <p:nvSpPr>
          <p:cNvPr id="5" name="Footer Placeholder 4">
            <a:extLst>
              <a:ext uri="{FF2B5EF4-FFF2-40B4-BE49-F238E27FC236}">
                <a16:creationId xmlns:a16="http://schemas.microsoft.com/office/drawing/2014/main" id="{FCD8AFF1-DB81-412E-A1C1-D3D6E1E063BA}"/>
              </a:ext>
            </a:extLst>
          </p:cNvPr>
          <p:cNvSpPr>
            <a:spLocks noGrp="1"/>
          </p:cNvSpPr>
          <p:nvPr>
            <p:ph type="ftr" sz="quarter" idx="11"/>
          </p:nvPr>
        </p:nvSpPr>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319F22D2-3DC6-4625-8A01-C03DC6E9D1A1}"/>
              </a:ext>
            </a:extLst>
          </p:cNvPr>
          <p:cNvSpPr>
            <a:spLocks noGrp="1"/>
          </p:cNvSpPr>
          <p:nvPr>
            <p:ph type="sldNum" sz="quarter" idx="12"/>
          </p:nvPr>
        </p:nvSpPr>
        <p:spPr/>
        <p:txBody>
          <a:bodyPr/>
          <a:lstStyle>
            <a:lvl1pPr>
              <a:defRPr/>
            </a:lvl1pPr>
          </a:lstStyle>
          <a:p>
            <a:pPr>
              <a:defRPr/>
            </a:pPr>
            <a:fld id="{1C3D5BB9-BF5C-4F08-A5EB-8E4821B6DC38}" type="slidenum">
              <a:rPr lang="en-US" altLang="ja-JP"/>
              <a:pPr>
                <a:defRPr/>
              </a:pPr>
              <a:t>‹#›</a:t>
            </a:fld>
            <a:endParaRPr lang="en-US" altLang="ja-JP"/>
          </a:p>
        </p:txBody>
      </p:sp>
    </p:spTree>
    <p:extLst>
      <p:ext uri="{BB962C8B-B14F-4D97-AF65-F5344CB8AC3E}">
        <p14:creationId xmlns:p14="http://schemas.microsoft.com/office/powerpoint/2010/main" val="12764734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4396" y="624156"/>
            <a:ext cx="1987933" cy="5243244"/>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371601" y="624156"/>
            <a:ext cx="7632700" cy="524324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FFB052BC-7D83-4354-8790-7F0892830C2F}"/>
              </a:ext>
            </a:extLst>
          </p:cNvPr>
          <p:cNvSpPr>
            <a:spLocks noGrp="1"/>
          </p:cNvSpPr>
          <p:nvPr>
            <p:ph type="dt" sz="half" idx="10"/>
          </p:nvPr>
        </p:nvSpPr>
        <p:spPr/>
        <p:txBody>
          <a:bodyPr/>
          <a:lstStyle>
            <a:lvl1pPr>
              <a:defRPr/>
            </a:lvl1pPr>
          </a:lstStyle>
          <a:p>
            <a:pPr>
              <a:defRPr/>
            </a:pPr>
            <a:endParaRPr lang="en-US" altLang="ja-JP"/>
          </a:p>
        </p:txBody>
      </p:sp>
      <p:sp>
        <p:nvSpPr>
          <p:cNvPr id="5" name="Footer Placeholder 4">
            <a:extLst>
              <a:ext uri="{FF2B5EF4-FFF2-40B4-BE49-F238E27FC236}">
                <a16:creationId xmlns:a16="http://schemas.microsoft.com/office/drawing/2014/main" id="{7200FE39-B657-403D-AE9D-4EF459D66FD6}"/>
              </a:ext>
            </a:extLst>
          </p:cNvPr>
          <p:cNvSpPr>
            <a:spLocks noGrp="1"/>
          </p:cNvSpPr>
          <p:nvPr>
            <p:ph type="ftr" sz="quarter" idx="11"/>
          </p:nvPr>
        </p:nvSpPr>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52EA0088-4208-4E82-B4FE-5147B575801F}"/>
              </a:ext>
            </a:extLst>
          </p:cNvPr>
          <p:cNvSpPr>
            <a:spLocks noGrp="1"/>
          </p:cNvSpPr>
          <p:nvPr>
            <p:ph type="sldNum" sz="quarter" idx="12"/>
          </p:nvPr>
        </p:nvSpPr>
        <p:spPr/>
        <p:txBody>
          <a:bodyPr/>
          <a:lstStyle>
            <a:lvl1pPr>
              <a:defRPr/>
            </a:lvl1pPr>
          </a:lstStyle>
          <a:p>
            <a:pPr>
              <a:defRPr/>
            </a:pPr>
            <a:fld id="{59A82732-F224-4BE0-ACC8-3ED3C75EBA0C}" type="slidenum">
              <a:rPr lang="en-US" altLang="ja-JP"/>
              <a:pPr>
                <a:defRPr/>
              </a:pPr>
              <a:t>‹#›</a:t>
            </a:fld>
            <a:endParaRPr lang="en-US" altLang="ja-JP"/>
          </a:p>
        </p:txBody>
      </p:sp>
    </p:spTree>
    <p:extLst>
      <p:ext uri="{BB962C8B-B14F-4D97-AF65-F5344CB8AC3E}">
        <p14:creationId xmlns:p14="http://schemas.microsoft.com/office/powerpoint/2010/main" val="3606102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a:extLst>
              <a:ext uri="{FF2B5EF4-FFF2-40B4-BE49-F238E27FC236}">
                <a16:creationId xmlns:a16="http://schemas.microsoft.com/office/drawing/2014/main" id="{7534BF3F-7AB9-4F6C-B9F4-834A88B990A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397829B9-A1BA-4F15-8F39-700534BEA74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C9416688-9634-4C83-8385-DEC66D8B8573}"/>
              </a:ext>
            </a:extLst>
          </p:cNvPr>
          <p:cNvSpPr>
            <a:spLocks noGrp="1" noChangeArrowheads="1"/>
          </p:cNvSpPr>
          <p:nvPr>
            <p:ph type="sldNum" sz="quarter" idx="12"/>
          </p:nvPr>
        </p:nvSpPr>
        <p:spPr>
          <a:ln/>
        </p:spPr>
        <p:txBody>
          <a:bodyPr/>
          <a:lstStyle>
            <a:lvl1pPr>
              <a:defRPr/>
            </a:lvl1pPr>
          </a:lstStyle>
          <a:p>
            <a:pPr>
              <a:defRPr/>
            </a:pPr>
            <a:fld id="{C908D72B-CD0D-4957-AD94-A96CBFBFD254}" type="slidenum">
              <a:rPr lang="en-US" altLang="ja-JP"/>
              <a:pPr>
                <a:defRPr/>
              </a:pPr>
              <a:t>‹#›</a:t>
            </a:fld>
            <a:endParaRPr lang="en-US" altLang="ja-JP"/>
          </a:p>
        </p:txBody>
      </p:sp>
    </p:spTree>
    <p:extLst>
      <p:ext uri="{BB962C8B-B14F-4D97-AF65-F5344CB8AC3E}">
        <p14:creationId xmlns:p14="http://schemas.microsoft.com/office/powerpoint/2010/main" val="4762510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715DA0E6-0562-4E17-9A94-B878B984C3A7}"/>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B0E13B80-B052-46C0-A7C3-B1C55104A8DB}"/>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FE544DAD-4FB2-41E7-857B-348C31145930}"/>
              </a:ext>
            </a:extLst>
          </p:cNvPr>
          <p:cNvSpPr>
            <a:spLocks noGrp="1" noChangeArrowheads="1"/>
          </p:cNvSpPr>
          <p:nvPr>
            <p:ph type="sldNum" sz="quarter" idx="12"/>
          </p:nvPr>
        </p:nvSpPr>
        <p:spPr>
          <a:ln/>
        </p:spPr>
        <p:txBody>
          <a:bodyPr/>
          <a:lstStyle>
            <a:lvl1pPr>
              <a:defRPr/>
            </a:lvl1pPr>
          </a:lstStyle>
          <a:p>
            <a:pPr>
              <a:defRPr/>
            </a:pPr>
            <a:fld id="{FCE695B0-B43D-4E00-8C04-5809004F50BB}" type="slidenum">
              <a:rPr lang="en-US" altLang="ja-JP"/>
              <a:pPr>
                <a:defRPr/>
              </a:pPr>
              <a:t>‹#›</a:t>
            </a:fld>
            <a:endParaRPr lang="en-US" altLang="ja-JP"/>
          </a:p>
        </p:txBody>
      </p:sp>
    </p:spTree>
    <p:extLst>
      <p:ext uri="{BB962C8B-B14F-4D97-AF65-F5344CB8AC3E}">
        <p14:creationId xmlns:p14="http://schemas.microsoft.com/office/powerpoint/2010/main" val="17558588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a:extLst>
              <a:ext uri="{FF2B5EF4-FFF2-40B4-BE49-F238E27FC236}">
                <a16:creationId xmlns:a16="http://schemas.microsoft.com/office/drawing/2014/main" id="{F1AD0CAD-7B37-4845-8640-219386FFB00E}"/>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C661B719-9061-43FD-8DB3-71D91DBD056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F03D9879-58A1-4FB3-A247-428852795717}"/>
              </a:ext>
            </a:extLst>
          </p:cNvPr>
          <p:cNvSpPr>
            <a:spLocks noGrp="1" noChangeArrowheads="1"/>
          </p:cNvSpPr>
          <p:nvPr>
            <p:ph type="sldNum" sz="quarter" idx="12"/>
          </p:nvPr>
        </p:nvSpPr>
        <p:spPr>
          <a:ln/>
        </p:spPr>
        <p:txBody>
          <a:bodyPr/>
          <a:lstStyle>
            <a:lvl1pPr>
              <a:defRPr/>
            </a:lvl1pPr>
          </a:lstStyle>
          <a:p>
            <a:pPr>
              <a:defRPr/>
            </a:pPr>
            <a:fld id="{017D29D0-2C21-4A87-B994-67E419A40AE6}" type="slidenum">
              <a:rPr lang="en-US" altLang="ja-JP"/>
              <a:pPr>
                <a:defRPr/>
              </a:pPr>
              <a:t>‹#›</a:t>
            </a:fld>
            <a:endParaRPr lang="en-US" altLang="ja-JP"/>
          </a:p>
        </p:txBody>
      </p:sp>
    </p:spTree>
    <p:extLst>
      <p:ext uri="{BB962C8B-B14F-4D97-AF65-F5344CB8AC3E}">
        <p14:creationId xmlns:p14="http://schemas.microsoft.com/office/powerpoint/2010/main" val="15033119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B9D9B1F3-32DB-4D1E-8ADF-B32D01C21A24}"/>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530D5E9F-B733-4F06-BFF8-1F75E2F22035}"/>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005F555C-BDDD-4236-99C9-D2DD7D544124}"/>
              </a:ext>
            </a:extLst>
          </p:cNvPr>
          <p:cNvSpPr>
            <a:spLocks noGrp="1" noChangeArrowheads="1"/>
          </p:cNvSpPr>
          <p:nvPr>
            <p:ph type="sldNum" sz="quarter" idx="12"/>
          </p:nvPr>
        </p:nvSpPr>
        <p:spPr>
          <a:ln/>
        </p:spPr>
        <p:txBody>
          <a:bodyPr/>
          <a:lstStyle>
            <a:lvl1pPr>
              <a:defRPr/>
            </a:lvl1pPr>
          </a:lstStyle>
          <a:p>
            <a:pPr>
              <a:defRPr/>
            </a:pPr>
            <a:fld id="{C8E38A93-1CFF-4951-BFE8-B2D11E84B2B7}" type="slidenum">
              <a:rPr lang="en-US" altLang="ja-JP"/>
              <a:pPr>
                <a:defRPr/>
              </a:pPr>
              <a:t>‹#›</a:t>
            </a:fld>
            <a:endParaRPr lang="en-US" altLang="ja-JP"/>
          </a:p>
        </p:txBody>
      </p:sp>
    </p:spTree>
    <p:extLst>
      <p:ext uri="{BB962C8B-B14F-4D97-AF65-F5344CB8AC3E}">
        <p14:creationId xmlns:p14="http://schemas.microsoft.com/office/powerpoint/2010/main" val="4036149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0322" y="3030008"/>
            <a:ext cx="4698355" cy="290617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594123" y="3030008"/>
            <a:ext cx="4700059" cy="290617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DFDD59C-D326-458E-81B1-D16171A88E9E}" type="datetimeFigureOut">
              <a:rPr kumimoji="1" lang="ja-JP" altLang="en-US" smtClean="0"/>
              <a:t>2025/8/9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9046200-7527-498D-9E6E-4ACDCF2AFB7B}" type="slidenum">
              <a:rPr kumimoji="1" lang="ja-JP" altLang="en-US" smtClean="0"/>
              <a:t>‹#›</a:t>
            </a:fld>
            <a:endParaRPr kumimoji="1" lang="ja-JP" altLang="en-US"/>
          </a:p>
        </p:txBody>
      </p:sp>
    </p:spTree>
    <p:extLst>
      <p:ext uri="{BB962C8B-B14F-4D97-AF65-F5344CB8AC3E}">
        <p14:creationId xmlns:p14="http://schemas.microsoft.com/office/powerpoint/2010/main" val="35991076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D5714AA8-BF1D-47C1-9AE3-5B37CD765D6B}"/>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0A595F8A-EDEB-4736-885B-1BBF1CF5913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A0F037CA-795C-4BDA-B632-2A65042ADAE5}"/>
              </a:ext>
            </a:extLst>
          </p:cNvPr>
          <p:cNvSpPr>
            <a:spLocks noGrp="1" noChangeArrowheads="1"/>
          </p:cNvSpPr>
          <p:nvPr>
            <p:ph type="sldNum" sz="quarter" idx="12"/>
          </p:nvPr>
        </p:nvSpPr>
        <p:spPr>
          <a:ln/>
        </p:spPr>
        <p:txBody>
          <a:bodyPr/>
          <a:lstStyle>
            <a:lvl1pPr>
              <a:defRPr/>
            </a:lvl1pPr>
          </a:lstStyle>
          <a:p>
            <a:pPr>
              <a:defRPr/>
            </a:pPr>
            <a:fld id="{FE617700-2D94-4964-A4BD-B5AFDA817E16}" type="slidenum">
              <a:rPr lang="en-US" altLang="ja-JP"/>
              <a:pPr>
                <a:defRPr/>
              </a:pPr>
              <a:t>‹#›</a:t>
            </a:fld>
            <a:endParaRPr lang="en-US" altLang="ja-JP"/>
          </a:p>
        </p:txBody>
      </p:sp>
    </p:spTree>
    <p:extLst>
      <p:ext uri="{BB962C8B-B14F-4D97-AF65-F5344CB8AC3E}">
        <p14:creationId xmlns:p14="http://schemas.microsoft.com/office/powerpoint/2010/main" val="42503786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a:extLst>
              <a:ext uri="{FF2B5EF4-FFF2-40B4-BE49-F238E27FC236}">
                <a16:creationId xmlns:a16="http://schemas.microsoft.com/office/drawing/2014/main" id="{3F6A06DD-7ECF-4B39-AD2C-057E2FF7514C}"/>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CB8B703D-DF07-4C84-A93C-228EB2A8A2D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993F60A2-FE9B-4E6F-85F7-E8AB6156935B}"/>
              </a:ext>
            </a:extLst>
          </p:cNvPr>
          <p:cNvSpPr>
            <a:spLocks noGrp="1" noChangeArrowheads="1"/>
          </p:cNvSpPr>
          <p:nvPr>
            <p:ph type="sldNum" sz="quarter" idx="12"/>
          </p:nvPr>
        </p:nvSpPr>
        <p:spPr>
          <a:ln/>
        </p:spPr>
        <p:txBody>
          <a:bodyPr/>
          <a:lstStyle>
            <a:lvl1pPr>
              <a:defRPr/>
            </a:lvl1pPr>
          </a:lstStyle>
          <a:p>
            <a:pPr>
              <a:defRPr/>
            </a:pPr>
            <a:fld id="{EFE8C319-3DB2-4FE0-9528-76413313BA72}" type="slidenum">
              <a:rPr lang="en-US" altLang="ja-JP"/>
              <a:pPr>
                <a:defRPr/>
              </a:pPr>
              <a:t>‹#›</a:t>
            </a:fld>
            <a:endParaRPr lang="en-US" altLang="ja-JP"/>
          </a:p>
        </p:txBody>
      </p:sp>
    </p:spTree>
    <p:extLst>
      <p:ext uri="{BB962C8B-B14F-4D97-AF65-F5344CB8AC3E}">
        <p14:creationId xmlns:p14="http://schemas.microsoft.com/office/powerpoint/2010/main" val="2082525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B916626-E8A1-4622-905F-86CC3E6BDE0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id="{BD5C4CC8-4BD9-4061-BFAE-721FB67F5477}"/>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0774A04B-795E-4574-9757-F65F4FBA665C}"/>
              </a:ext>
            </a:extLst>
          </p:cNvPr>
          <p:cNvSpPr>
            <a:spLocks noGrp="1" noChangeArrowheads="1"/>
          </p:cNvSpPr>
          <p:nvPr>
            <p:ph type="sldNum" sz="quarter" idx="12"/>
          </p:nvPr>
        </p:nvSpPr>
        <p:spPr>
          <a:ln/>
        </p:spPr>
        <p:txBody>
          <a:bodyPr/>
          <a:lstStyle>
            <a:lvl1pPr>
              <a:defRPr/>
            </a:lvl1pPr>
          </a:lstStyle>
          <a:p>
            <a:pPr>
              <a:defRPr/>
            </a:pPr>
            <a:fld id="{25B238CD-C6AA-4E94-945C-FF06B91CC908}" type="slidenum">
              <a:rPr lang="en-US" altLang="ja-JP"/>
              <a:pPr>
                <a:defRPr/>
              </a:pPr>
              <a:t>‹#›</a:t>
            </a:fld>
            <a:endParaRPr lang="en-US" altLang="ja-JP"/>
          </a:p>
        </p:txBody>
      </p:sp>
    </p:spTree>
    <p:extLst>
      <p:ext uri="{BB962C8B-B14F-4D97-AF65-F5344CB8AC3E}">
        <p14:creationId xmlns:p14="http://schemas.microsoft.com/office/powerpoint/2010/main" val="38665349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3D6524B9-6E44-4640-9DF5-9BBB4CA3DF2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AC4C80DC-CFDB-44C2-AF71-9A078ADD6CB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B12520E3-613D-4B14-8294-F92AFF519F8F}"/>
              </a:ext>
            </a:extLst>
          </p:cNvPr>
          <p:cNvSpPr>
            <a:spLocks noGrp="1" noChangeArrowheads="1"/>
          </p:cNvSpPr>
          <p:nvPr>
            <p:ph type="sldNum" sz="quarter" idx="12"/>
          </p:nvPr>
        </p:nvSpPr>
        <p:spPr>
          <a:ln/>
        </p:spPr>
        <p:txBody>
          <a:bodyPr/>
          <a:lstStyle>
            <a:lvl1pPr>
              <a:defRPr/>
            </a:lvl1pPr>
          </a:lstStyle>
          <a:p>
            <a:pPr>
              <a:defRPr/>
            </a:pPr>
            <a:fld id="{6422B893-D687-4286-9E05-C1AF5E4674D1}" type="slidenum">
              <a:rPr lang="en-US" altLang="ja-JP"/>
              <a:pPr>
                <a:defRPr/>
              </a:pPr>
              <a:t>‹#›</a:t>
            </a:fld>
            <a:endParaRPr lang="en-US" altLang="ja-JP"/>
          </a:p>
        </p:txBody>
      </p:sp>
    </p:spTree>
    <p:extLst>
      <p:ext uri="{BB962C8B-B14F-4D97-AF65-F5344CB8AC3E}">
        <p14:creationId xmlns:p14="http://schemas.microsoft.com/office/powerpoint/2010/main" val="34856669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9F5ADDDD-1321-4799-B09C-55A827874FF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566B2798-C50E-4AD3-AFA1-9F047283EF59}"/>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A696C12E-87D7-4202-B549-A7B8151EBF6E}"/>
              </a:ext>
            </a:extLst>
          </p:cNvPr>
          <p:cNvSpPr>
            <a:spLocks noGrp="1" noChangeArrowheads="1"/>
          </p:cNvSpPr>
          <p:nvPr>
            <p:ph type="sldNum" sz="quarter" idx="12"/>
          </p:nvPr>
        </p:nvSpPr>
        <p:spPr>
          <a:ln/>
        </p:spPr>
        <p:txBody>
          <a:bodyPr/>
          <a:lstStyle>
            <a:lvl1pPr>
              <a:defRPr/>
            </a:lvl1pPr>
          </a:lstStyle>
          <a:p>
            <a:pPr>
              <a:defRPr/>
            </a:pPr>
            <a:fld id="{0969F443-3D75-4ADE-B027-71B7A2C84D8C}" type="slidenum">
              <a:rPr lang="en-US" altLang="ja-JP"/>
              <a:pPr>
                <a:defRPr/>
              </a:pPr>
              <a:t>‹#›</a:t>
            </a:fld>
            <a:endParaRPr lang="en-US" altLang="ja-JP"/>
          </a:p>
        </p:txBody>
      </p:sp>
    </p:spTree>
    <p:extLst>
      <p:ext uri="{BB962C8B-B14F-4D97-AF65-F5344CB8AC3E}">
        <p14:creationId xmlns:p14="http://schemas.microsoft.com/office/powerpoint/2010/main" val="33436239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FBBA2784-3965-4694-8A9F-1F0683C616FA}"/>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C170DE9C-FD20-417E-AD93-23E485F5B442}"/>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3C960AE8-5C8B-483B-819C-DB42AD172B96}"/>
              </a:ext>
            </a:extLst>
          </p:cNvPr>
          <p:cNvSpPr>
            <a:spLocks noGrp="1" noChangeArrowheads="1"/>
          </p:cNvSpPr>
          <p:nvPr>
            <p:ph type="sldNum" sz="quarter" idx="12"/>
          </p:nvPr>
        </p:nvSpPr>
        <p:spPr>
          <a:ln/>
        </p:spPr>
        <p:txBody>
          <a:bodyPr/>
          <a:lstStyle>
            <a:lvl1pPr>
              <a:defRPr/>
            </a:lvl1pPr>
          </a:lstStyle>
          <a:p>
            <a:pPr>
              <a:defRPr/>
            </a:pPr>
            <a:fld id="{AA665240-ED84-447E-BE48-1A118849AE13}" type="slidenum">
              <a:rPr lang="en-US" altLang="ja-JP"/>
              <a:pPr>
                <a:defRPr/>
              </a:pPr>
              <a:t>‹#›</a:t>
            </a:fld>
            <a:endParaRPr lang="en-US" altLang="ja-JP"/>
          </a:p>
        </p:txBody>
      </p:sp>
    </p:spTree>
    <p:extLst>
      <p:ext uri="{BB962C8B-B14F-4D97-AF65-F5344CB8AC3E}">
        <p14:creationId xmlns:p14="http://schemas.microsoft.com/office/powerpoint/2010/main" val="11664498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1A09A4AD-E9E1-496A-ABD9-B000C72A12C7}"/>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964AA630-6111-4F13-8C68-FFD24EB956E7}"/>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AE219832-E787-4781-8725-3B062D078CAA}"/>
              </a:ext>
            </a:extLst>
          </p:cNvPr>
          <p:cNvSpPr>
            <a:spLocks noGrp="1" noChangeArrowheads="1"/>
          </p:cNvSpPr>
          <p:nvPr>
            <p:ph type="sldNum" sz="quarter" idx="12"/>
          </p:nvPr>
        </p:nvSpPr>
        <p:spPr>
          <a:ln/>
        </p:spPr>
        <p:txBody>
          <a:bodyPr/>
          <a:lstStyle>
            <a:lvl1pPr>
              <a:defRPr/>
            </a:lvl1pPr>
          </a:lstStyle>
          <a:p>
            <a:pPr>
              <a:defRPr/>
            </a:pPr>
            <a:fld id="{50FE36A1-3391-4B72-930A-B7CE84F2CCCF}" type="slidenum">
              <a:rPr lang="en-US" altLang="ja-JP"/>
              <a:pPr>
                <a:defRPr/>
              </a:pPr>
              <a:t>‹#›</a:t>
            </a:fld>
            <a:endParaRPr lang="en-US" altLang="ja-JP"/>
          </a:p>
        </p:txBody>
      </p:sp>
    </p:spTree>
    <p:extLst>
      <p:ext uri="{BB962C8B-B14F-4D97-AF65-F5344CB8AC3E}">
        <p14:creationId xmlns:p14="http://schemas.microsoft.com/office/powerpoint/2010/main" val="313828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9" name="長方形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ja-JP" altLang="en-US" sz="1800" noProof="0">
              <a:latin typeface="Meiryo UI" panose="020B0604030504040204" pitchFamily="50" charset="-128"/>
              <a:ea typeface="Meiryo UI" panose="020B0604030504040204" pitchFamily="50" charset="-128"/>
            </a:endParaRPr>
          </a:p>
        </p:txBody>
      </p:sp>
      <p:cxnSp>
        <p:nvCxnSpPr>
          <p:cNvPr id="12" name="直線​​コネクタ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タイトル 3"/>
          <p:cNvSpPr>
            <a:spLocks noGrp="1"/>
          </p:cNvSpPr>
          <p:nvPr>
            <p:ph type="title"/>
          </p:nvPr>
        </p:nvSpPr>
        <p:spPr>
          <a:xfrm>
            <a:off x="521207" y="448056"/>
            <a:ext cx="6877119" cy="640080"/>
          </a:xfrm>
        </p:spPr>
        <p:txBody>
          <a:bodyPr rtlCol="0" anchor="b" anchorCtr="0">
            <a:normAutofit/>
          </a:bodyPr>
          <a:lstStyle>
            <a:lvl1pPr>
              <a:defRPr sz="2800">
                <a:solidFill>
                  <a:schemeClr val="bg2">
                    <a:lumMod val="25000"/>
                  </a:schemeClr>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コンテンツ プレースホルダー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latin typeface="Meiryo UI" panose="020B0604030504040204" pitchFamily="50" charset="-128"/>
                <a:ea typeface="Meiryo UI" panose="020B0604030504040204" pitchFamily="50" charset="-128"/>
              </a:defRPr>
            </a:lvl1pPr>
            <a:lvl2pPr>
              <a:defRPr lang="en-US" sz="1200" smtClean="0">
                <a:solidFill>
                  <a:schemeClr val="tx1">
                    <a:lumMod val="75000"/>
                    <a:lumOff val="25000"/>
                  </a:schemeClr>
                </a:solidFill>
                <a:latin typeface="Meiryo UI" panose="020B0604030504040204" pitchFamily="50" charset="-128"/>
                <a:ea typeface="Meiryo UI" panose="020B0604030504040204" pitchFamily="50" charset="-128"/>
              </a:defRPr>
            </a:lvl2pPr>
            <a:lvl3pPr>
              <a:defRPr lang="en-US" sz="1200" smtClean="0">
                <a:solidFill>
                  <a:schemeClr val="tx1">
                    <a:lumMod val="75000"/>
                    <a:lumOff val="25000"/>
                  </a:schemeClr>
                </a:solidFill>
                <a:latin typeface="Meiryo UI" panose="020B0604030504040204" pitchFamily="50" charset="-128"/>
                <a:ea typeface="Meiryo UI" panose="020B0604030504040204" pitchFamily="50" charset="-128"/>
              </a:defRPr>
            </a:lvl3pPr>
            <a:lvl4pPr>
              <a:defRPr lang="en-US" sz="1200" smtClean="0">
                <a:solidFill>
                  <a:schemeClr val="tx1">
                    <a:lumMod val="75000"/>
                    <a:lumOff val="25000"/>
                  </a:schemeClr>
                </a:solidFill>
                <a:latin typeface="Meiryo UI" panose="020B0604030504040204" pitchFamily="50" charset="-128"/>
                <a:ea typeface="Meiryo UI" panose="020B0604030504040204" pitchFamily="50" charset="-128"/>
              </a:defRPr>
            </a:lvl4pPr>
            <a:lvl5pPr>
              <a:defRPr lang="en-US" sz="1200">
                <a:solidFill>
                  <a:schemeClr val="tx1">
                    <a:lumMod val="75000"/>
                    <a:lumOff val="25000"/>
                  </a:schemeClr>
                </a:solidFill>
                <a:latin typeface="Meiryo UI" panose="020B0604030504040204" pitchFamily="50" charset="-128"/>
                <a:ea typeface="Meiryo UI" panose="020B0604030504040204" pitchFamily="50" charset="-128"/>
              </a:defRPr>
            </a:lvl5pPr>
          </a:lstStyle>
          <a:p>
            <a:pPr marL="0" lvl="0" indent="0" rtl="0">
              <a:lnSpc>
                <a:spcPct val="150000"/>
              </a:lnSpc>
              <a:spcBef>
                <a:spcPts val="1000"/>
              </a:spcBef>
              <a:spcAft>
                <a:spcPts val="1200"/>
              </a:spcAft>
              <a:buNone/>
            </a:pPr>
            <a:r>
              <a:rPr lang="ja-JP" altLang="en-US" noProof="0"/>
              <a:t>マスター テキストの書式設定</a:t>
            </a:r>
          </a:p>
          <a:p>
            <a:pPr marL="0" lvl="1" indent="0" rtl="0">
              <a:lnSpc>
                <a:spcPct val="150000"/>
              </a:lnSpc>
              <a:spcBef>
                <a:spcPts val="1000"/>
              </a:spcBef>
              <a:spcAft>
                <a:spcPts val="1200"/>
              </a:spcAft>
              <a:buNone/>
            </a:pPr>
            <a:r>
              <a:rPr lang="ja-JP" altLang="en-US" noProof="0"/>
              <a:t>第 </a:t>
            </a:r>
            <a:r>
              <a:rPr lang="en-US" altLang="ja-JP" noProof="0"/>
              <a:t>2 </a:t>
            </a:r>
            <a:r>
              <a:rPr lang="ja-JP" altLang="en-US" noProof="0"/>
              <a:t>レベル</a:t>
            </a:r>
          </a:p>
          <a:p>
            <a:pPr marL="0" lvl="2" indent="0" rtl="0">
              <a:lnSpc>
                <a:spcPct val="150000"/>
              </a:lnSpc>
              <a:spcBef>
                <a:spcPts val="1000"/>
              </a:spcBef>
              <a:spcAft>
                <a:spcPts val="1200"/>
              </a:spcAft>
              <a:buNone/>
            </a:pPr>
            <a:r>
              <a:rPr lang="ja-JP" altLang="en-US" noProof="0"/>
              <a:t>第 </a:t>
            </a:r>
            <a:r>
              <a:rPr lang="en-US" altLang="ja-JP" noProof="0"/>
              <a:t>3 </a:t>
            </a:r>
            <a:r>
              <a:rPr lang="ja-JP" altLang="en-US" noProof="0"/>
              <a:t>レベル</a:t>
            </a:r>
          </a:p>
          <a:p>
            <a:pPr marL="0" lvl="3" indent="0" rtl="0">
              <a:lnSpc>
                <a:spcPct val="150000"/>
              </a:lnSpc>
              <a:spcBef>
                <a:spcPts val="1000"/>
              </a:spcBef>
              <a:spcAft>
                <a:spcPts val="1200"/>
              </a:spcAft>
              <a:buNone/>
            </a:pPr>
            <a:r>
              <a:rPr lang="ja-JP" altLang="en-US" noProof="0"/>
              <a:t>第 </a:t>
            </a:r>
            <a:r>
              <a:rPr lang="en-US" altLang="ja-JP" noProof="0"/>
              <a:t>4 </a:t>
            </a:r>
            <a:r>
              <a:rPr lang="ja-JP" altLang="en-US" noProof="0"/>
              <a:t>レベル</a:t>
            </a:r>
          </a:p>
          <a:p>
            <a:pPr marL="0" lvl="4" indent="0" rtl="0">
              <a:lnSpc>
                <a:spcPct val="150000"/>
              </a:lnSpc>
              <a:spcBef>
                <a:spcPts val="1000"/>
              </a:spcBef>
              <a:spcAft>
                <a:spcPts val="1200"/>
              </a:spcAft>
              <a:buNone/>
            </a:pPr>
            <a:r>
              <a:rPr lang="ja-JP" altLang="en-US" noProof="0"/>
              <a:t>第 </a:t>
            </a:r>
            <a:r>
              <a:rPr lang="en-US" altLang="ja-JP" noProof="0"/>
              <a:t>5 </a:t>
            </a:r>
            <a:r>
              <a:rPr lang="ja-JP" altLang="en-US" noProof="0"/>
              <a:t>レベル</a:t>
            </a:r>
          </a:p>
        </p:txBody>
      </p:sp>
      <p:sp>
        <p:nvSpPr>
          <p:cNvPr id="6" name="日付プレースホルダー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latin typeface="Meiryo UI" panose="020B0604030504040204" pitchFamily="50" charset="-128"/>
                <a:ea typeface="Meiryo UI" panose="020B0604030504040204" pitchFamily="50" charset="-128"/>
              </a:defRPr>
            </a:lvl1pPr>
          </a:lstStyle>
          <a:p>
            <a:fld id="{CA7F8F4C-78C8-45CB-820B-A62B8C69560C}" type="datetime1">
              <a:rPr lang="ja-JP" altLang="en-US" smtClean="0"/>
              <a:t>2025/8/9</a:t>
            </a:fld>
            <a:endParaRPr lang="ja-JP" altLang="en-US" dirty="0"/>
          </a:p>
        </p:txBody>
      </p:sp>
      <p:sp>
        <p:nvSpPr>
          <p:cNvPr id="7" name="フッター プレースホルダー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latin typeface="Meiryo UI" panose="020B0604030504040204" pitchFamily="50" charset="-128"/>
                <a:ea typeface="Meiryo UI" panose="020B0604030504040204" pitchFamily="50" charset="-128"/>
              </a:defRPr>
            </a:lvl1pPr>
          </a:lstStyle>
          <a:p>
            <a:endParaRPr lang="ja-JP" altLang="en-US"/>
          </a:p>
        </p:txBody>
      </p:sp>
      <p:sp>
        <p:nvSpPr>
          <p:cNvPr id="8" name="スライド番号プレースホルダー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latin typeface="Meiryo UI" panose="020B0604030504040204" pitchFamily="50" charset="-128"/>
                <a:ea typeface="Meiryo UI" panose="020B0604030504040204" pitchFamily="50" charset="-128"/>
              </a:defRPr>
            </a:lvl1pPr>
          </a:lstStyle>
          <a:p>
            <a:fld id="{9860EDB8-5305-433F-BE41-D7A86D811DB3}" type="slidenum">
              <a:rPr lang="en-US" altLang="ja-JP" smtClean="0"/>
              <a:pPr/>
              <a:t>‹#›</a:t>
            </a:fld>
            <a:endParaRPr lang="ja-JP" altLang="en-US"/>
          </a:p>
        </p:txBody>
      </p:sp>
    </p:spTree>
    <p:extLst>
      <p:ext uri="{BB962C8B-B14F-4D97-AF65-F5344CB8AC3E}">
        <p14:creationId xmlns:p14="http://schemas.microsoft.com/office/powerpoint/2010/main" val="3819612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長方形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800" noProof="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Tree>
    <p:extLst>
      <p:ext uri="{BB962C8B-B14F-4D97-AF65-F5344CB8AC3E}">
        <p14:creationId xmlns:p14="http://schemas.microsoft.com/office/powerpoint/2010/main" val="31915550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9" name="長方形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ja-JP" altLang="en-US" sz="1800" noProof="0">
              <a:latin typeface="Meiryo UI" panose="020B0604030504040204" pitchFamily="50" charset="-128"/>
              <a:ea typeface="Meiryo UI" panose="020B0604030504040204" pitchFamily="50" charset="-128"/>
            </a:endParaRPr>
          </a:p>
        </p:txBody>
      </p:sp>
      <p:cxnSp>
        <p:nvCxnSpPr>
          <p:cNvPr id="12" name="直線​​コネクタ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タイトル 3"/>
          <p:cNvSpPr>
            <a:spLocks noGrp="1"/>
          </p:cNvSpPr>
          <p:nvPr>
            <p:ph type="title"/>
          </p:nvPr>
        </p:nvSpPr>
        <p:spPr>
          <a:xfrm>
            <a:off x="521207" y="448056"/>
            <a:ext cx="6877119" cy="640080"/>
          </a:xfrm>
        </p:spPr>
        <p:txBody>
          <a:bodyPr rtlCol="0" anchor="b" anchorCtr="0">
            <a:normAutofit/>
          </a:bodyPr>
          <a:lstStyle>
            <a:lvl1pPr>
              <a:defRPr sz="2800">
                <a:solidFill>
                  <a:schemeClr val="bg2">
                    <a:lumMod val="25000"/>
                  </a:schemeClr>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コンテンツ プレースホルダー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latin typeface="Meiryo UI" panose="020B0604030504040204" pitchFamily="50" charset="-128"/>
                <a:ea typeface="Meiryo UI" panose="020B0604030504040204" pitchFamily="50" charset="-128"/>
              </a:defRPr>
            </a:lvl1pPr>
            <a:lvl2pPr>
              <a:defRPr lang="en-US" sz="1200" smtClean="0">
                <a:solidFill>
                  <a:schemeClr val="tx1">
                    <a:lumMod val="75000"/>
                    <a:lumOff val="25000"/>
                  </a:schemeClr>
                </a:solidFill>
                <a:latin typeface="Meiryo UI" panose="020B0604030504040204" pitchFamily="50" charset="-128"/>
                <a:ea typeface="Meiryo UI" panose="020B0604030504040204" pitchFamily="50" charset="-128"/>
              </a:defRPr>
            </a:lvl2pPr>
            <a:lvl3pPr>
              <a:defRPr lang="en-US" sz="1200" smtClean="0">
                <a:solidFill>
                  <a:schemeClr val="tx1">
                    <a:lumMod val="75000"/>
                    <a:lumOff val="25000"/>
                  </a:schemeClr>
                </a:solidFill>
                <a:latin typeface="Meiryo UI" panose="020B0604030504040204" pitchFamily="50" charset="-128"/>
                <a:ea typeface="Meiryo UI" panose="020B0604030504040204" pitchFamily="50" charset="-128"/>
              </a:defRPr>
            </a:lvl3pPr>
            <a:lvl4pPr>
              <a:defRPr lang="en-US" sz="1200" smtClean="0">
                <a:solidFill>
                  <a:schemeClr val="tx1">
                    <a:lumMod val="75000"/>
                    <a:lumOff val="25000"/>
                  </a:schemeClr>
                </a:solidFill>
                <a:latin typeface="Meiryo UI" panose="020B0604030504040204" pitchFamily="50" charset="-128"/>
                <a:ea typeface="Meiryo UI" panose="020B0604030504040204" pitchFamily="50" charset="-128"/>
              </a:defRPr>
            </a:lvl4pPr>
            <a:lvl5pPr>
              <a:defRPr lang="en-US" sz="1200">
                <a:solidFill>
                  <a:schemeClr val="tx1">
                    <a:lumMod val="75000"/>
                    <a:lumOff val="25000"/>
                  </a:schemeClr>
                </a:solidFill>
                <a:latin typeface="Meiryo UI" panose="020B0604030504040204" pitchFamily="50" charset="-128"/>
                <a:ea typeface="Meiryo UI" panose="020B0604030504040204" pitchFamily="50" charset="-128"/>
              </a:defRPr>
            </a:lvl5pPr>
          </a:lstStyle>
          <a:p>
            <a:pPr marL="0" lvl="0" indent="0" rtl="0">
              <a:lnSpc>
                <a:spcPct val="150000"/>
              </a:lnSpc>
              <a:spcBef>
                <a:spcPts val="1000"/>
              </a:spcBef>
              <a:spcAft>
                <a:spcPts val="1200"/>
              </a:spcAft>
              <a:buNone/>
            </a:pPr>
            <a:r>
              <a:rPr lang="ja-JP" altLang="en-US" noProof="0"/>
              <a:t>マスター テキストの書式設定</a:t>
            </a:r>
          </a:p>
          <a:p>
            <a:pPr marL="0" lvl="1" indent="0" rtl="0">
              <a:lnSpc>
                <a:spcPct val="150000"/>
              </a:lnSpc>
              <a:spcBef>
                <a:spcPts val="1000"/>
              </a:spcBef>
              <a:spcAft>
                <a:spcPts val="1200"/>
              </a:spcAft>
              <a:buNone/>
            </a:pPr>
            <a:r>
              <a:rPr lang="ja-JP" altLang="en-US" noProof="0"/>
              <a:t>第 </a:t>
            </a:r>
            <a:r>
              <a:rPr lang="en-US" altLang="ja-JP" noProof="0"/>
              <a:t>2 </a:t>
            </a:r>
            <a:r>
              <a:rPr lang="ja-JP" altLang="en-US" noProof="0"/>
              <a:t>レベル</a:t>
            </a:r>
          </a:p>
          <a:p>
            <a:pPr marL="0" lvl="2" indent="0" rtl="0">
              <a:lnSpc>
                <a:spcPct val="150000"/>
              </a:lnSpc>
              <a:spcBef>
                <a:spcPts val="1000"/>
              </a:spcBef>
              <a:spcAft>
                <a:spcPts val="1200"/>
              </a:spcAft>
              <a:buNone/>
            </a:pPr>
            <a:r>
              <a:rPr lang="ja-JP" altLang="en-US" noProof="0"/>
              <a:t>第 </a:t>
            </a:r>
            <a:r>
              <a:rPr lang="en-US" altLang="ja-JP" noProof="0"/>
              <a:t>3 </a:t>
            </a:r>
            <a:r>
              <a:rPr lang="ja-JP" altLang="en-US" noProof="0"/>
              <a:t>レベル</a:t>
            </a:r>
          </a:p>
          <a:p>
            <a:pPr marL="0" lvl="3" indent="0" rtl="0">
              <a:lnSpc>
                <a:spcPct val="150000"/>
              </a:lnSpc>
              <a:spcBef>
                <a:spcPts val="1000"/>
              </a:spcBef>
              <a:spcAft>
                <a:spcPts val="1200"/>
              </a:spcAft>
              <a:buNone/>
            </a:pPr>
            <a:r>
              <a:rPr lang="ja-JP" altLang="en-US" noProof="0"/>
              <a:t>第 </a:t>
            </a:r>
            <a:r>
              <a:rPr lang="en-US" altLang="ja-JP" noProof="0"/>
              <a:t>4 </a:t>
            </a:r>
            <a:r>
              <a:rPr lang="ja-JP" altLang="en-US" noProof="0"/>
              <a:t>レベル</a:t>
            </a:r>
          </a:p>
          <a:p>
            <a:pPr marL="0" lvl="4" indent="0" rtl="0">
              <a:lnSpc>
                <a:spcPct val="150000"/>
              </a:lnSpc>
              <a:spcBef>
                <a:spcPts val="1000"/>
              </a:spcBef>
              <a:spcAft>
                <a:spcPts val="1200"/>
              </a:spcAft>
              <a:buNone/>
            </a:pPr>
            <a:r>
              <a:rPr lang="ja-JP" altLang="en-US" noProof="0"/>
              <a:t>第 </a:t>
            </a:r>
            <a:r>
              <a:rPr lang="en-US" altLang="ja-JP" noProof="0"/>
              <a:t>5 </a:t>
            </a:r>
            <a:r>
              <a:rPr lang="ja-JP" altLang="en-US" noProof="0"/>
              <a:t>レベル</a:t>
            </a:r>
          </a:p>
        </p:txBody>
      </p:sp>
      <p:sp>
        <p:nvSpPr>
          <p:cNvPr id="6" name="日付プレースホルダー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latin typeface="Meiryo UI" panose="020B0604030504040204" pitchFamily="50" charset="-128"/>
                <a:ea typeface="Meiryo UI" panose="020B0604030504040204" pitchFamily="50" charset="-128"/>
              </a:defRPr>
            </a:lvl1pPr>
          </a:lstStyle>
          <a:p>
            <a:fld id="{CA7F8F4C-78C8-45CB-820B-A62B8C69560C}" type="datetime1">
              <a:rPr lang="ja-JP" altLang="en-US" smtClean="0"/>
              <a:t>2025/8/9</a:t>
            </a:fld>
            <a:endParaRPr lang="ja-JP" altLang="en-US" dirty="0"/>
          </a:p>
        </p:txBody>
      </p:sp>
      <p:sp>
        <p:nvSpPr>
          <p:cNvPr id="7" name="フッター プレースホルダー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latin typeface="Meiryo UI" panose="020B0604030504040204" pitchFamily="50" charset="-128"/>
                <a:ea typeface="Meiryo UI" panose="020B0604030504040204" pitchFamily="50" charset="-128"/>
              </a:defRPr>
            </a:lvl1pPr>
          </a:lstStyle>
          <a:p>
            <a:endParaRPr lang="ja-JP" altLang="en-US"/>
          </a:p>
        </p:txBody>
      </p:sp>
      <p:sp>
        <p:nvSpPr>
          <p:cNvPr id="8" name="スライド番号プレースホルダー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latin typeface="Meiryo UI" panose="020B0604030504040204" pitchFamily="50" charset="-128"/>
                <a:ea typeface="Meiryo UI" panose="020B0604030504040204" pitchFamily="50" charset="-128"/>
              </a:defRPr>
            </a:lvl1pPr>
          </a:lstStyle>
          <a:p>
            <a:fld id="{9860EDB8-5305-433F-BE41-D7A86D811DB3}" type="slidenum">
              <a:rPr lang="en-US" altLang="ja-JP" smtClean="0"/>
              <a:pPr/>
              <a:t>‹#›</a:t>
            </a:fld>
            <a:endParaRPr lang="ja-JP" altLang="en-US"/>
          </a:p>
        </p:txBody>
      </p:sp>
    </p:spTree>
    <p:extLst>
      <p:ext uri="{BB962C8B-B14F-4D97-AF65-F5344CB8AC3E}">
        <p14:creationId xmlns:p14="http://schemas.microsoft.com/office/powerpoint/2010/main" val="861711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DFDD59C-D326-458E-81B1-D16171A88E9E}" type="datetimeFigureOut">
              <a:rPr kumimoji="1" lang="ja-JP" altLang="en-US" smtClean="0"/>
              <a:t>2025/8/9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9046200-7527-498D-9E6E-4ACDCF2AFB7B}" type="slidenum">
              <a:rPr kumimoji="1" lang="ja-JP" altLang="en-US" smtClean="0"/>
              <a:t>‹#›</a:t>
            </a:fld>
            <a:endParaRPr kumimoji="1" lang="ja-JP" altLang="en-US"/>
          </a:p>
        </p:txBody>
      </p:sp>
    </p:spTree>
    <p:extLst>
      <p:ext uri="{BB962C8B-B14F-4D97-AF65-F5344CB8AC3E}">
        <p14:creationId xmlns:p14="http://schemas.microsoft.com/office/powerpoint/2010/main" val="30259909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
        <p:nvSpPr>
          <p:cNvPr id="9" name="長方形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800" noProof="0">
              <a:latin typeface="Meiryo UI" panose="020B0604030504040204" pitchFamily="50" charset="-128"/>
              <a:ea typeface="Meiryo UI" panose="020B0604030504040204" pitchFamily="50" charset="-128"/>
            </a:endParaRPr>
          </a:p>
        </p:txBody>
      </p:sp>
      <p:sp>
        <p:nvSpPr>
          <p:cNvPr id="10" name="長方形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800" noProof="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521208" y="1536192"/>
            <a:ext cx="6876288" cy="640080"/>
          </a:xfrm>
        </p:spPr>
        <p:txBody>
          <a:bodyPr rtlCol="0">
            <a:normAutofit/>
          </a:bodyPr>
          <a:lstStyle>
            <a:lvl1pPr>
              <a:defRPr sz="3600">
                <a:solidFill>
                  <a:schemeClr val="bg1"/>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7" name="コンテンツ プレースホルダー 6"/>
          <p:cNvSpPr>
            <a:spLocks noGrp="1"/>
          </p:cNvSpPr>
          <p:nvPr>
            <p:ph sz="quarter" idx="13" hasCustomPrompt="1"/>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eiryo UI" panose="020B0604030504040204" pitchFamily="50" charset="-128"/>
                <a:ea typeface="Meiryo UI" panose="020B0604030504040204" pitchFamily="50" charset="-128"/>
              </a:defRPr>
            </a:lvl1pPr>
            <a:lvl2pPr>
              <a:defRPr lang="en-US" sz="1200" dirty="0" smtClean="0">
                <a:solidFill>
                  <a:schemeClr val="tx1">
                    <a:lumMod val="75000"/>
                    <a:lumOff val="25000"/>
                  </a:schemeClr>
                </a:solidFill>
                <a:latin typeface="Meiryo UI" panose="020B0604030504040204" pitchFamily="50" charset="-128"/>
                <a:ea typeface="Meiryo UI" panose="020B0604030504040204" pitchFamily="50" charset="-128"/>
              </a:defRPr>
            </a:lvl2pPr>
            <a:lvl3pPr>
              <a:defRPr lang="en-US" sz="1200" dirty="0" smtClean="0">
                <a:solidFill>
                  <a:schemeClr val="tx1">
                    <a:lumMod val="75000"/>
                    <a:lumOff val="25000"/>
                  </a:schemeClr>
                </a:solidFill>
                <a:latin typeface="Meiryo UI" panose="020B0604030504040204" pitchFamily="50" charset="-128"/>
                <a:ea typeface="Meiryo UI" panose="020B0604030504040204" pitchFamily="50" charset="-128"/>
              </a:defRPr>
            </a:lvl3pPr>
            <a:lvl4pPr>
              <a:defRPr lang="en-US" sz="1200" dirty="0" smtClean="0">
                <a:solidFill>
                  <a:schemeClr val="tx1">
                    <a:lumMod val="75000"/>
                    <a:lumOff val="25000"/>
                  </a:schemeClr>
                </a:solidFill>
                <a:latin typeface="Meiryo UI" panose="020B0604030504040204" pitchFamily="50" charset="-128"/>
                <a:ea typeface="Meiryo UI" panose="020B0604030504040204" pitchFamily="50" charset="-128"/>
              </a:defRPr>
            </a:lvl4pPr>
            <a:lvl5pPr>
              <a:defRPr lang="en-US" sz="1200" dirty="0">
                <a:solidFill>
                  <a:schemeClr val="tx1">
                    <a:lumMod val="75000"/>
                    <a:lumOff val="25000"/>
                  </a:schemeClr>
                </a:solidFill>
                <a:latin typeface="Meiryo UI" panose="020B0604030504040204" pitchFamily="50" charset="-128"/>
                <a:ea typeface="Meiryo UI" panose="020B0604030504040204" pitchFamily="50" charset="-128"/>
              </a:defRPr>
            </a:lvl5pPr>
          </a:lstStyle>
          <a:p>
            <a:pPr marL="0" lvl="0" indent="0" rtl="0">
              <a:lnSpc>
                <a:spcPct val="150000"/>
              </a:lnSpc>
              <a:spcBef>
                <a:spcPts val="1000"/>
              </a:spcBef>
              <a:spcAft>
                <a:spcPts val="1200"/>
              </a:spcAft>
              <a:buNone/>
            </a:pPr>
            <a:r>
              <a:rPr lang="ja-JP" altLang="en-US" noProof="0" dirty="0"/>
              <a:t>クリックしてマスター テキストのスタイルを編集</a:t>
            </a:r>
          </a:p>
          <a:p>
            <a:pPr marL="0" lvl="1" indent="0" rtl="0">
              <a:lnSpc>
                <a:spcPct val="150000"/>
              </a:lnSpc>
              <a:spcBef>
                <a:spcPts val="1000"/>
              </a:spcBef>
              <a:spcAft>
                <a:spcPts val="1200"/>
              </a:spcAft>
              <a:buNone/>
            </a:pPr>
            <a:r>
              <a:rPr lang="ja-JP" altLang="en-US" noProof="0" dirty="0"/>
              <a:t>第 </a:t>
            </a:r>
            <a:r>
              <a:rPr lang="en-US" altLang="ja-JP" noProof="0" dirty="0"/>
              <a:t>2 </a:t>
            </a:r>
            <a:r>
              <a:rPr lang="ja-JP" altLang="en-US" noProof="0" dirty="0"/>
              <a:t>レベル</a:t>
            </a:r>
          </a:p>
          <a:p>
            <a:pPr marL="0" lvl="2" indent="0" rtl="0">
              <a:lnSpc>
                <a:spcPct val="150000"/>
              </a:lnSpc>
              <a:spcBef>
                <a:spcPts val="1000"/>
              </a:spcBef>
              <a:spcAft>
                <a:spcPts val="1200"/>
              </a:spcAft>
              <a:buNone/>
            </a:pPr>
            <a:r>
              <a:rPr lang="ja-JP" altLang="en-US" noProof="0" dirty="0"/>
              <a:t>第 </a:t>
            </a:r>
            <a:r>
              <a:rPr lang="en-US" altLang="ja-JP" noProof="0" dirty="0"/>
              <a:t>3 </a:t>
            </a:r>
            <a:r>
              <a:rPr lang="ja-JP" altLang="en-US" noProof="0" dirty="0"/>
              <a:t>レベル</a:t>
            </a:r>
          </a:p>
          <a:p>
            <a:pPr marL="0" lvl="3" indent="0" rtl="0">
              <a:lnSpc>
                <a:spcPct val="150000"/>
              </a:lnSpc>
              <a:spcBef>
                <a:spcPts val="1000"/>
              </a:spcBef>
              <a:spcAft>
                <a:spcPts val="1200"/>
              </a:spcAft>
              <a:buNone/>
            </a:pPr>
            <a:r>
              <a:rPr lang="ja-JP" altLang="en-US" noProof="0" dirty="0"/>
              <a:t>第 </a:t>
            </a:r>
            <a:r>
              <a:rPr lang="en-US" altLang="ja-JP" noProof="0" dirty="0"/>
              <a:t>4 </a:t>
            </a:r>
            <a:r>
              <a:rPr lang="ja-JP" altLang="en-US" noProof="0" dirty="0"/>
              <a:t>レベル</a:t>
            </a:r>
          </a:p>
          <a:p>
            <a:pPr marL="0" lvl="4" indent="0" rtl="0">
              <a:lnSpc>
                <a:spcPct val="150000"/>
              </a:lnSpc>
              <a:spcBef>
                <a:spcPts val="1000"/>
              </a:spcBef>
              <a:spcAft>
                <a:spcPts val="1200"/>
              </a:spcAft>
              <a:buNone/>
            </a:pPr>
            <a:r>
              <a:rPr lang="ja-JP" altLang="en-US" noProof="0" dirty="0"/>
              <a:t>第 </a:t>
            </a:r>
            <a:r>
              <a:rPr lang="en-US" altLang="ja-JP" noProof="0" dirty="0"/>
              <a:t>5 </a:t>
            </a:r>
            <a:r>
              <a:rPr lang="ja-JP" altLang="en-US" noProof="0" dirty="0"/>
              <a:t>レベル</a:t>
            </a:r>
          </a:p>
        </p:txBody>
      </p:sp>
    </p:spTree>
    <p:extLst>
      <p:ext uri="{BB962C8B-B14F-4D97-AF65-F5344CB8AC3E}">
        <p14:creationId xmlns:p14="http://schemas.microsoft.com/office/powerpoint/2010/main" val="38906666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715DA0E6-0562-4E17-9A94-B878B984C3A7}"/>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B0E13B80-B052-46C0-A7C3-B1C55104A8DB}"/>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FE544DAD-4FB2-41E7-857B-348C31145930}"/>
              </a:ext>
            </a:extLst>
          </p:cNvPr>
          <p:cNvSpPr>
            <a:spLocks noGrp="1" noChangeArrowheads="1"/>
          </p:cNvSpPr>
          <p:nvPr>
            <p:ph type="sldNum" sz="quarter" idx="12"/>
          </p:nvPr>
        </p:nvSpPr>
        <p:spPr>
          <a:ln/>
        </p:spPr>
        <p:txBody>
          <a:bodyPr/>
          <a:lstStyle>
            <a:lvl1pPr>
              <a:defRPr/>
            </a:lvl1pPr>
          </a:lstStyle>
          <a:p>
            <a:pPr>
              <a:defRPr/>
            </a:pPr>
            <a:fld id="{FCE695B0-B43D-4E00-8C04-5809004F50BB}" type="slidenum">
              <a:rPr lang="en-US" altLang="ja-JP"/>
              <a:pPr>
                <a:defRPr/>
              </a:pPr>
              <a:t>‹#›</a:t>
            </a:fld>
            <a:endParaRPr lang="en-US" altLang="ja-JP"/>
          </a:p>
        </p:txBody>
      </p:sp>
    </p:spTree>
    <p:extLst>
      <p:ext uri="{BB962C8B-B14F-4D97-AF65-F5344CB8AC3E}">
        <p14:creationId xmlns:p14="http://schemas.microsoft.com/office/powerpoint/2010/main" val="35493937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a:extLst>
              <a:ext uri="{FF2B5EF4-FFF2-40B4-BE49-F238E27FC236}">
                <a16:creationId xmlns:a16="http://schemas.microsoft.com/office/drawing/2014/main" id="{08E6FF87-C6E3-489B-9B46-756224CCB37A}"/>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AE29D497-6F69-422F-83DA-067B44C45438}"/>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E8ABA59B-02B8-434E-A88B-7633E38F1DEA}"/>
              </a:ext>
            </a:extLst>
          </p:cNvPr>
          <p:cNvSpPr>
            <a:spLocks noGrp="1" noChangeArrowheads="1"/>
          </p:cNvSpPr>
          <p:nvPr>
            <p:ph type="sldNum" sz="quarter" idx="12"/>
          </p:nvPr>
        </p:nvSpPr>
        <p:spPr>
          <a:ln/>
        </p:spPr>
        <p:txBody>
          <a:bodyPr/>
          <a:lstStyle>
            <a:lvl1pPr>
              <a:defRPr/>
            </a:lvl1pPr>
          </a:lstStyle>
          <a:p>
            <a:pPr>
              <a:defRPr/>
            </a:pPr>
            <a:fld id="{8A215BBF-04D9-445B-A04D-0BF52EBB98D9}" type="slidenum">
              <a:rPr lang="en-US" altLang="ja-JP"/>
              <a:pPr>
                <a:defRPr/>
              </a:pPr>
              <a:t>‹#›</a:t>
            </a:fld>
            <a:endParaRPr lang="en-US" altLang="ja-JP"/>
          </a:p>
        </p:txBody>
      </p:sp>
    </p:spTree>
    <p:extLst>
      <p:ext uri="{BB962C8B-B14F-4D97-AF65-F5344CB8AC3E}">
        <p14:creationId xmlns:p14="http://schemas.microsoft.com/office/powerpoint/2010/main" val="5800445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5F1E714E-5331-4728-AF80-1872539C5FE8}"/>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A7EFF566-2AC7-4EFE-9BD9-C5746882196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93D0721E-167F-4265-8A12-15677AD2E166}"/>
              </a:ext>
            </a:extLst>
          </p:cNvPr>
          <p:cNvSpPr>
            <a:spLocks noGrp="1" noChangeArrowheads="1"/>
          </p:cNvSpPr>
          <p:nvPr>
            <p:ph type="sldNum" sz="quarter" idx="12"/>
          </p:nvPr>
        </p:nvSpPr>
        <p:spPr>
          <a:ln/>
        </p:spPr>
        <p:txBody>
          <a:bodyPr/>
          <a:lstStyle>
            <a:lvl1pPr>
              <a:defRPr/>
            </a:lvl1pPr>
          </a:lstStyle>
          <a:p>
            <a:pPr>
              <a:defRPr/>
            </a:pPr>
            <a:fld id="{FD13753B-541C-4FD5-BB9E-9F6F61F46F6A}" type="slidenum">
              <a:rPr lang="en-US" altLang="ja-JP"/>
              <a:pPr>
                <a:defRPr/>
              </a:pPr>
              <a:t>‹#›</a:t>
            </a:fld>
            <a:endParaRPr lang="en-US" altLang="ja-JP"/>
          </a:p>
        </p:txBody>
      </p:sp>
    </p:spTree>
    <p:extLst>
      <p:ext uri="{BB962C8B-B14F-4D97-AF65-F5344CB8AC3E}">
        <p14:creationId xmlns:p14="http://schemas.microsoft.com/office/powerpoint/2010/main" val="41064257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a:extLst>
              <a:ext uri="{FF2B5EF4-FFF2-40B4-BE49-F238E27FC236}">
                <a16:creationId xmlns:a16="http://schemas.microsoft.com/office/drawing/2014/main" id="{CB42E783-2C3A-46BD-9824-2AF03033EAD6}"/>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6495E73C-37A4-4178-9332-D961B925C8FF}"/>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4C5B1EF9-5E80-455E-866E-D8469172BF12}"/>
              </a:ext>
            </a:extLst>
          </p:cNvPr>
          <p:cNvSpPr>
            <a:spLocks noGrp="1" noChangeArrowheads="1"/>
          </p:cNvSpPr>
          <p:nvPr>
            <p:ph type="sldNum" sz="quarter" idx="12"/>
          </p:nvPr>
        </p:nvSpPr>
        <p:spPr>
          <a:ln/>
        </p:spPr>
        <p:txBody>
          <a:bodyPr/>
          <a:lstStyle>
            <a:lvl1pPr>
              <a:defRPr/>
            </a:lvl1pPr>
          </a:lstStyle>
          <a:p>
            <a:pPr>
              <a:defRPr/>
            </a:pPr>
            <a:fld id="{94D5E540-1687-498F-957C-148E49CA655B}" type="slidenum">
              <a:rPr lang="en-US" altLang="ja-JP"/>
              <a:pPr>
                <a:defRPr/>
              </a:pPr>
              <a:t>‹#›</a:t>
            </a:fld>
            <a:endParaRPr lang="en-US" altLang="ja-JP"/>
          </a:p>
        </p:txBody>
      </p:sp>
    </p:spTree>
    <p:extLst>
      <p:ext uri="{BB962C8B-B14F-4D97-AF65-F5344CB8AC3E}">
        <p14:creationId xmlns:p14="http://schemas.microsoft.com/office/powerpoint/2010/main" val="35944858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1316C0B7-95CB-439C-BC19-48B53C1FD134}"/>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B288B8D8-AA2E-43BF-908E-090BF5303C9F}"/>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60A7C990-8B07-432B-8176-60AD47420986}"/>
              </a:ext>
            </a:extLst>
          </p:cNvPr>
          <p:cNvSpPr>
            <a:spLocks noGrp="1" noChangeArrowheads="1"/>
          </p:cNvSpPr>
          <p:nvPr>
            <p:ph type="sldNum" sz="quarter" idx="12"/>
          </p:nvPr>
        </p:nvSpPr>
        <p:spPr>
          <a:ln/>
        </p:spPr>
        <p:txBody>
          <a:bodyPr/>
          <a:lstStyle>
            <a:lvl1pPr>
              <a:defRPr/>
            </a:lvl1pPr>
          </a:lstStyle>
          <a:p>
            <a:pPr>
              <a:defRPr/>
            </a:pPr>
            <a:fld id="{B9A403C0-FCA2-40A9-81E6-C78FDA43F9C9}" type="slidenum">
              <a:rPr lang="en-US" altLang="ja-JP"/>
              <a:pPr>
                <a:defRPr/>
              </a:pPr>
              <a:t>‹#›</a:t>
            </a:fld>
            <a:endParaRPr lang="en-US" altLang="ja-JP"/>
          </a:p>
        </p:txBody>
      </p:sp>
    </p:spTree>
    <p:extLst>
      <p:ext uri="{BB962C8B-B14F-4D97-AF65-F5344CB8AC3E}">
        <p14:creationId xmlns:p14="http://schemas.microsoft.com/office/powerpoint/2010/main" val="38458199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29DB0074-5193-44A8-8FD1-530F7D2D183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2AABFA08-9DC3-4619-A459-33DE7E95E379}"/>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A0890499-ECF5-4C08-8367-2F2C0D224340}"/>
              </a:ext>
            </a:extLst>
          </p:cNvPr>
          <p:cNvSpPr>
            <a:spLocks noGrp="1" noChangeArrowheads="1"/>
          </p:cNvSpPr>
          <p:nvPr>
            <p:ph type="sldNum" sz="quarter" idx="12"/>
          </p:nvPr>
        </p:nvSpPr>
        <p:spPr>
          <a:ln/>
        </p:spPr>
        <p:txBody>
          <a:bodyPr/>
          <a:lstStyle>
            <a:lvl1pPr>
              <a:defRPr/>
            </a:lvl1pPr>
          </a:lstStyle>
          <a:p>
            <a:pPr>
              <a:defRPr/>
            </a:pPr>
            <a:fld id="{5B68F632-167F-47B9-8C79-3E5F50165934}" type="slidenum">
              <a:rPr lang="en-US" altLang="ja-JP"/>
              <a:pPr>
                <a:defRPr/>
              </a:pPr>
              <a:t>‹#›</a:t>
            </a:fld>
            <a:endParaRPr lang="en-US" altLang="ja-JP"/>
          </a:p>
        </p:txBody>
      </p:sp>
    </p:spTree>
    <p:extLst>
      <p:ext uri="{BB962C8B-B14F-4D97-AF65-F5344CB8AC3E}">
        <p14:creationId xmlns:p14="http://schemas.microsoft.com/office/powerpoint/2010/main" val="32591935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a:extLst>
              <a:ext uri="{FF2B5EF4-FFF2-40B4-BE49-F238E27FC236}">
                <a16:creationId xmlns:a16="http://schemas.microsoft.com/office/drawing/2014/main" id="{2E16BE08-D2B1-43CD-A244-CF3346A8A623}"/>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EF2FB396-FE4C-474F-9C53-FC9F8A1C61B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4F043F1C-37F0-43B8-8A96-0ABA321B43F7}"/>
              </a:ext>
            </a:extLst>
          </p:cNvPr>
          <p:cNvSpPr>
            <a:spLocks noGrp="1" noChangeArrowheads="1"/>
          </p:cNvSpPr>
          <p:nvPr>
            <p:ph type="sldNum" sz="quarter" idx="12"/>
          </p:nvPr>
        </p:nvSpPr>
        <p:spPr>
          <a:ln/>
        </p:spPr>
        <p:txBody>
          <a:bodyPr/>
          <a:lstStyle>
            <a:lvl1pPr>
              <a:defRPr/>
            </a:lvl1pPr>
          </a:lstStyle>
          <a:p>
            <a:pPr>
              <a:defRPr/>
            </a:pPr>
            <a:fld id="{BC3812EA-43FD-41A8-89F1-8E84C084ED90}" type="slidenum">
              <a:rPr lang="en-US" altLang="ja-JP"/>
              <a:pPr>
                <a:defRPr/>
              </a:pPr>
              <a:t>‹#›</a:t>
            </a:fld>
            <a:endParaRPr lang="en-US" altLang="ja-JP"/>
          </a:p>
        </p:txBody>
      </p:sp>
    </p:spTree>
    <p:extLst>
      <p:ext uri="{BB962C8B-B14F-4D97-AF65-F5344CB8AC3E}">
        <p14:creationId xmlns:p14="http://schemas.microsoft.com/office/powerpoint/2010/main" val="28953329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8463DDF-5324-47CF-ACDC-9C304AABD0AB}"/>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id="{A9B529BB-81F5-482B-A776-E899B1313F9A}"/>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95602178-27B5-4874-8011-2230DE0C5541}"/>
              </a:ext>
            </a:extLst>
          </p:cNvPr>
          <p:cNvSpPr>
            <a:spLocks noGrp="1" noChangeArrowheads="1"/>
          </p:cNvSpPr>
          <p:nvPr>
            <p:ph type="sldNum" sz="quarter" idx="12"/>
          </p:nvPr>
        </p:nvSpPr>
        <p:spPr>
          <a:ln/>
        </p:spPr>
        <p:txBody>
          <a:bodyPr/>
          <a:lstStyle>
            <a:lvl1pPr>
              <a:defRPr/>
            </a:lvl1pPr>
          </a:lstStyle>
          <a:p>
            <a:pPr>
              <a:defRPr/>
            </a:pPr>
            <a:fld id="{833C536B-F767-4DA2-9754-401A41D5F622}" type="slidenum">
              <a:rPr lang="en-US" altLang="ja-JP"/>
              <a:pPr>
                <a:defRPr/>
              </a:pPr>
              <a:t>‹#›</a:t>
            </a:fld>
            <a:endParaRPr lang="en-US" altLang="ja-JP"/>
          </a:p>
        </p:txBody>
      </p:sp>
    </p:spTree>
    <p:extLst>
      <p:ext uri="{BB962C8B-B14F-4D97-AF65-F5344CB8AC3E}">
        <p14:creationId xmlns:p14="http://schemas.microsoft.com/office/powerpoint/2010/main" val="900185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B46C2C89-32FD-4BD6-96B9-44397E7B962B}"/>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F3D3B157-6DAF-4BC6-A0E9-9F7D44E9D317}"/>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CA31144B-0E1C-4064-AE0A-5E0BE01D04DF}"/>
              </a:ext>
            </a:extLst>
          </p:cNvPr>
          <p:cNvSpPr>
            <a:spLocks noGrp="1" noChangeArrowheads="1"/>
          </p:cNvSpPr>
          <p:nvPr>
            <p:ph type="sldNum" sz="quarter" idx="12"/>
          </p:nvPr>
        </p:nvSpPr>
        <p:spPr>
          <a:ln/>
        </p:spPr>
        <p:txBody>
          <a:bodyPr/>
          <a:lstStyle>
            <a:lvl1pPr>
              <a:defRPr/>
            </a:lvl1pPr>
          </a:lstStyle>
          <a:p>
            <a:pPr>
              <a:defRPr/>
            </a:pPr>
            <a:fld id="{B7DC35BD-9288-4EC5-BAC0-7319DA2AC500}" type="slidenum">
              <a:rPr lang="en-US" altLang="ja-JP"/>
              <a:pPr>
                <a:defRPr/>
              </a:pPr>
              <a:t>‹#›</a:t>
            </a:fld>
            <a:endParaRPr lang="en-US" altLang="ja-JP"/>
          </a:p>
        </p:txBody>
      </p:sp>
    </p:spTree>
    <p:extLst>
      <p:ext uri="{BB962C8B-B14F-4D97-AF65-F5344CB8AC3E}">
        <p14:creationId xmlns:p14="http://schemas.microsoft.com/office/powerpoint/2010/main" val="3353559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CDFDD59C-D326-458E-81B1-D16171A88E9E}" type="datetimeFigureOut">
              <a:rPr kumimoji="1" lang="ja-JP" altLang="en-US" smtClean="0"/>
              <a:t>2025/8/9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9046200-7527-498D-9E6E-4ACDCF2AFB7B}" type="slidenum">
              <a:rPr kumimoji="1" lang="ja-JP" altLang="en-US" smtClean="0"/>
              <a:t>‹#›</a:t>
            </a:fld>
            <a:endParaRPr kumimoji="1" lang="ja-JP" altLang="en-US"/>
          </a:p>
        </p:txBody>
      </p:sp>
    </p:spTree>
    <p:extLst>
      <p:ext uri="{BB962C8B-B14F-4D97-AF65-F5344CB8AC3E}">
        <p14:creationId xmlns:p14="http://schemas.microsoft.com/office/powerpoint/2010/main" val="34922196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EB9AB99D-32C0-4034-B089-83DC10D05A97}"/>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71F161A4-539C-42BB-99B3-BEC6B438DF5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97520C96-65B2-44E5-8FDB-C4E6BA4FB3EF}"/>
              </a:ext>
            </a:extLst>
          </p:cNvPr>
          <p:cNvSpPr>
            <a:spLocks noGrp="1" noChangeArrowheads="1"/>
          </p:cNvSpPr>
          <p:nvPr>
            <p:ph type="sldNum" sz="quarter" idx="12"/>
          </p:nvPr>
        </p:nvSpPr>
        <p:spPr>
          <a:ln/>
        </p:spPr>
        <p:txBody>
          <a:bodyPr/>
          <a:lstStyle>
            <a:lvl1pPr>
              <a:defRPr/>
            </a:lvl1pPr>
          </a:lstStyle>
          <a:p>
            <a:pPr>
              <a:defRPr/>
            </a:pPr>
            <a:fld id="{59DFA29B-FC52-47AD-9300-F267EA1CF361}" type="slidenum">
              <a:rPr lang="en-US" altLang="ja-JP"/>
              <a:pPr>
                <a:defRPr/>
              </a:pPr>
              <a:t>‹#›</a:t>
            </a:fld>
            <a:endParaRPr lang="en-US" altLang="ja-JP"/>
          </a:p>
        </p:txBody>
      </p:sp>
    </p:spTree>
    <p:extLst>
      <p:ext uri="{BB962C8B-B14F-4D97-AF65-F5344CB8AC3E}">
        <p14:creationId xmlns:p14="http://schemas.microsoft.com/office/powerpoint/2010/main" val="26316582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6796B0AB-F84E-49DA-9702-721FEC9B2E66}"/>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72356A0E-E969-4AE0-BD88-1F904CA41065}"/>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405CCC97-126F-42C1-BC1C-4639B41380A2}"/>
              </a:ext>
            </a:extLst>
          </p:cNvPr>
          <p:cNvSpPr>
            <a:spLocks noGrp="1" noChangeArrowheads="1"/>
          </p:cNvSpPr>
          <p:nvPr>
            <p:ph type="sldNum" sz="quarter" idx="12"/>
          </p:nvPr>
        </p:nvSpPr>
        <p:spPr>
          <a:ln/>
        </p:spPr>
        <p:txBody>
          <a:bodyPr/>
          <a:lstStyle>
            <a:lvl1pPr>
              <a:defRPr/>
            </a:lvl1pPr>
          </a:lstStyle>
          <a:p>
            <a:pPr>
              <a:defRPr/>
            </a:pPr>
            <a:fld id="{C5FDC2CF-4DB6-41D7-8030-FA85201284AD}" type="slidenum">
              <a:rPr lang="en-US" altLang="ja-JP"/>
              <a:pPr>
                <a:defRPr/>
              </a:pPr>
              <a:t>‹#›</a:t>
            </a:fld>
            <a:endParaRPr lang="en-US" altLang="ja-JP"/>
          </a:p>
        </p:txBody>
      </p:sp>
    </p:spTree>
    <p:extLst>
      <p:ext uri="{BB962C8B-B14F-4D97-AF65-F5344CB8AC3E}">
        <p14:creationId xmlns:p14="http://schemas.microsoft.com/office/powerpoint/2010/main" val="2006152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3AECEC29-8F57-45D7-B4E1-A2D32716F037}"/>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21381A45-8DCC-4D8C-8703-E8BA6AC9C68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0CF31F2A-9151-4BAD-BCE6-523399F9A63B}"/>
              </a:ext>
            </a:extLst>
          </p:cNvPr>
          <p:cNvSpPr>
            <a:spLocks noGrp="1" noChangeArrowheads="1"/>
          </p:cNvSpPr>
          <p:nvPr>
            <p:ph type="sldNum" sz="quarter" idx="12"/>
          </p:nvPr>
        </p:nvSpPr>
        <p:spPr>
          <a:ln/>
        </p:spPr>
        <p:txBody>
          <a:bodyPr/>
          <a:lstStyle>
            <a:lvl1pPr>
              <a:defRPr/>
            </a:lvl1pPr>
          </a:lstStyle>
          <a:p>
            <a:pPr>
              <a:defRPr/>
            </a:pPr>
            <a:fld id="{47DC10C6-903E-4F39-A416-2510C0847494}" type="slidenum">
              <a:rPr lang="en-US" altLang="ja-JP"/>
              <a:pPr>
                <a:defRPr/>
              </a:pPr>
              <a:t>‹#›</a:t>
            </a:fld>
            <a:endParaRPr lang="en-US" altLang="ja-JP"/>
          </a:p>
        </p:txBody>
      </p:sp>
    </p:spTree>
    <p:extLst>
      <p:ext uri="{BB962C8B-B14F-4D97-AF65-F5344CB8AC3E}">
        <p14:creationId xmlns:p14="http://schemas.microsoft.com/office/powerpoint/2010/main" val="2598295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DFDD59C-D326-458E-81B1-D16171A88E9E}" type="datetimeFigureOut">
              <a:rPr kumimoji="1" lang="ja-JP" altLang="en-US" smtClean="0"/>
              <a:t>2025/8/9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9046200-7527-498D-9E6E-4ACDCF2AFB7B}" type="slidenum">
              <a:rPr kumimoji="1" lang="ja-JP" altLang="en-US" smtClean="0"/>
              <a:t>‹#›</a:t>
            </a:fld>
            <a:endParaRPr kumimoji="1" lang="ja-JP" altLang="en-US"/>
          </a:p>
        </p:txBody>
      </p:sp>
    </p:spTree>
    <p:extLst>
      <p:ext uri="{BB962C8B-B14F-4D97-AF65-F5344CB8AC3E}">
        <p14:creationId xmlns:p14="http://schemas.microsoft.com/office/powerpoint/2010/main" val="4032807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DFDD59C-D326-458E-81B1-D16171A88E9E}" type="datetimeFigureOut">
              <a:rPr kumimoji="1" lang="ja-JP" altLang="en-US" smtClean="0"/>
              <a:t>2025/8/9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9046200-7527-498D-9E6E-4ACDCF2AFB7B}" type="slidenum">
              <a:rPr kumimoji="1" lang="ja-JP" altLang="en-US" smtClean="0"/>
              <a:t>‹#›</a:t>
            </a:fld>
            <a:endParaRPr kumimoji="1" lang="ja-JP" altLang="en-US"/>
          </a:p>
        </p:txBody>
      </p:sp>
    </p:spTree>
    <p:extLst>
      <p:ext uri="{BB962C8B-B14F-4D97-AF65-F5344CB8AC3E}">
        <p14:creationId xmlns:p14="http://schemas.microsoft.com/office/powerpoint/2010/main" val="2731010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slideLayout" Target="../slideLayouts/slideLayout59.xml"/><Relationship Id="rId1" Type="http://schemas.openxmlformats.org/officeDocument/2006/relationships/slideLayout" Target="../slideLayouts/slideLayout58.xml"/><Relationship Id="rId5" Type="http://schemas.openxmlformats.org/officeDocument/2006/relationships/theme" Target="../theme/theme5.xml"/><Relationship Id="rId4"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DFDD59C-D326-458E-81B1-D16171A88E9E}" type="datetimeFigureOut">
              <a:rPr kumimoji="1" lang="ja-JP" altLang="en-US" smtClean="0"/>
              <a:t>2025/8/9</a:t>
            </a:fld>
            <a:endParaRPr kumimoji="1" lang="ja-JP" alt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09046200-7527-498D-9E6E-4ACDCF2AFB7B}" type="slidenum">
              <a:rPr kumimoji="1" lang="ja-JP" altLang="en-US" smtClean="0"/>
              <a:t>‹#›</a:t>
            </a:fld>
            <a:endParaRPr kumimoji="1" lang="ja-JP" altLang="en-US"/>
          </a:p>
        </p:txBody>
      </p:sp>
    </p:spTree>
    <p:extLst>
      <p:ext uri="{BB962C8B-B14F-4D97-AF65-F5344CB8AC3E}">
        <p14:creationId xmlns:p14="http://schemas.microsoft.com/office/powerpoint/2010/main" val="42112966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kumimoji="1"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9E5A197-5138-45BE-AA35-35D8D69822FB}" type="datetimeFigureOut">
              <a:rPr kumimoji="1" lang="ja-JP" altLang="en-US" smtClean="0"/>
              <a:t>2025/8/9</a:t>
            </a:fld>
            <a:endParaRPr kumimoji="1" lang="ja-JP" alt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566D20E1-B3F9-41B2-AEB5-8436C60332CF}" type="slidenum">
              <a:rPr kumimoji="1" lang="ja-JP" altLang="en-US" smtClean="0"/>
              <a:t>‹#›</a:t>
            </a:fld>
            <a:endParaRPr kumimoji="1" lang="ja-JP" altLang="en-US"/>
          </a:p>
        </p:txBody>
      </p:sp>
    </p:spTree>
    <p:extLst>
      <p:ext uri="{BB962C8B-B14F-4D97-AF65-F5344CB8AC3E}">
        <p14:creationId xmlns:p14="http://schemas.microsoft.com/office/powerpoint/2010/main" val="1056368269"/>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kumimoji="1"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79D1B965-1DAE-4D89-90BD-179D8770D8C2}"/>
              </a:ext>
            </a:extLst>
          </p:cNvPr>
          <p:cNvSpPr>
            <a:spLocks noGrp="1" noChangeArrowheads="1"/>
          </p:cNvSpPr>
          <p:nvPr>
            <p:ph type="title"/>
          </p:nvPr>
        </p:nvSpPr>
        <p:spPr bwMode="auto">
          <a:xfrm>
            <a:off x="1371600" y="685800"/>
            <a:ext cx="96012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タイトルの書式設定</a:t>
            </a:r>
            <a:endParaRPr lang="en-US" altLang="ja-JP"/>
          </a:p>
        </p:txBody>
      </p:sp>
      <p:sp>
        <p:nvSpPr>
          <p:cNvPr id="3075" name="Text Placeholder 2">
            <a:extLst>
              <a:ext uri="{FF2B5EF4-FFF2-40B4-BE49-F238E27FC236}">
                <a16:creationId xmlns:a16="http://schemas.microsoft.com/office/drawing/2014/main" id="{9542F0AB-3A35-4567-BEA3-33633185ADAD}"/>
              </a:ext>
            </a:extLst>
          </p:cNvPr>
          <p:cNvSpPr>
            <a:spLocks noGrp="1" noChangeArrowheads="1"/>
          </p:cNvSpPr>
          <p:nvPr>
            <p:ph type="body" idx="1"/>
          </p:nvPr>
        </p:nvSpPr>
        <p:spPr bwMode="auto">
          <a:xfrm>
            <a:off x="1371600" y="2286000"/>
            <a:ext cx="9601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a:extLst>
              <a:ext uri="{FF2B5EF4-FFF2-40B4-BE49-F238E27FC236}">
                <a16:creationId xmlns:a16="http://schemas.microsoft.com/office/drawing/2014/main" id="{1C9A99FE-E0F9-4520-BF02-D8D86567C861}"/>
              </a:ext>
            </a:extLst>
          </p:cNvPr>
          <p:cNvSpPr>
            <a:spLocks noGrp="1"/>
          </p:cNvSpPr>
          <p:nvPr>
            <p:ph type="dt" sz="half" idx="2"/>
          </p:nvPr>
        </p:nvSpPr>
        <p:spPr>
          <a:xfrm>
            <a:off x="1390651" y="6453188"/>
            <a:ext cx="1204383" cy="404812"/>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altLang="ja-JP"/>
          </a:p>
        </p:txBody>
      </p:sp>
      <p:sp>
        <p:nvSpPr>
          <p:cNvPr id="5" name="Footer Placeholder 4">
            <a:extLst>
              <a:ext uri="{FF2B5EF4-FFF2-40B4-BE49-F238E27FC236}">
                <a16:creationId xmlns:a16="http://schemas.microsoft.com/office/drawing/2014/main" id="{F6959317-9126-4BC0-B13B-3B061A58984D}"/>
              </a:ext>
            </a:extLst>
          </p:cNvPr>
          <p:cNvSpPr>
            <a:spLocks noGrp="1"/>
          </p:cNvSpPr>
          <p:nvPr>
            <p:ph type="ftr" sz="quarter" idx="3"/>
          </p:nvPr>
        </p:nvSpPr>
        <p:spPr>
          <a:xfrm>
            <a:off x="2893484" y="6453188"/>
            <a:ext cx="6280149" cy="404812"/>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altLang="ja-JP"/>
          </a:p>
        </p:txBody>
      </p:sp>
      <p:sp>
        <p:nvSpPr>
          <p:cNvPr id="6" name="Slide Number Placeholder 5">
            <a:extLst>
              <a:ext uri="{FF2B5EF4-FFF2-40B4-BE49-F238E27FC236}">
                <a16:creationId xmlns:a16="http://schemas.microsoft.com/office/drawing/2014/main" id="{3F06B945-AF6D-45F2-B69E-C3AF9570ADAF}"/>
              </a:ext>
            </a:extLst>
          </p:cNvPr>
          <p:cNvSpPr>
            <a:spLocks noGrp="1"/>
          </p:cNvSpPr>
          <p:nvPr>
            <p:ph type="sldNum" sz="quarter" idx="4"/>
          </p:nvPr>
        </p:nvSpPr>
        <p:spPr>
          <a:xfrm>
            <a:off x="9472085" y="6453188"/>
            <a:ext cx="1595967" cy="404812"/>
          </a:xfrm>
          <a:prstGeom prst="rect">
            <a:avLst/>
          </a:prstGeom>
        </p:spPr>
        <p:txBody>
          <a:bodyPr vert="horz" lIns="91440" tIns="45720" rIns="91440" bIns="45720" rtlCol="0" anchor="ctr"/>
          <a:lstStyle>
            <a:lvl1pPr algn="r">
              <a:defRPr sz="1000" baseline="0">
                <a:solidFill>
                  <a:schemeClr val="tx2"/>
                </a:solidFill>
              </a:defRPr>
            </a:lvl1pPr>
          </a:lstStyle>
          <a:p>
            <a:pPr>
              <a:defRPr/>
            </a:pPr>
            <a:fld id="{A4C89B28-5B6A-4984-9545-CBEF3E8EB419}" type="slidenum">
              <a:rPr lang="en-US" altLang="ja-JP"/>
              <a:pPr>
                <a:defRPr/>
              </a:pPr>
              <a:t>‹#›</a:t>
            </a:fld>
            <a:endParaRPr lang="en-US" altLang="ja-JP"/>
          </a:p>
        </p:txBody>
      </p:sp>
      <p:sp>
        <p:nvSpPr>
          <p:cNvPr id="9" name="Rectangle 8">
            <a:extLst>
              <a:ext uri="{FF2B5EF4-FFF2-40B4-BE49-F238E27FC236}">
                <a16:creationId xmlns:a16="http://schemas.microsoft.com/office/drawing/2014/main" id="{8B47960E-9879-4C0F-A7E8-E5813F92E596}"/>
              </a:ext>
            </a:extLst>
          </p:cNvPr>
          <p:cNvSpPr/>
          <p:nvPr/>
        </p:nvSpPr>
        <p:spPr>
          <a:xfrm>
            <a:off x="478367"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a:extLst>
              <a:ext uri="{FF2B5EF4-FFF2-40B4-BE49-F238E27FC236}">
                <a16:creationId xmlns:a16="http://schemas.microsoft.com/office/drawing/2014/main" id="{3F2772CE-276C-47ED-AAA3-217B844EE4BF}"/>
              </a:ext>
            </a:extLst>
          </p:cNvPr>
          <p:cNvSpPr/>
          <p:nvPr/>
        </p:nvSpPr>
        <p:spPr>
          <a:xfrm>
            <a:off x="478367"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744164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0" fontAlgn="base" hangingPunct="0">
        <a:lnSpc>
          <a:spcPct val="89000"/>
        </a:lnSpc>
        <a:spcBef>
          <a:spcPct val="0"/>
        </a:spcBef>
        <a:spcAft>
          <a:spcPct val="0"/>
        </a:spcAft>
        <a:defRPr kumimoji="1" sz="4400" kern="1200">
          <a:solidFill>
            <a:schemeClr val="tx2"/>
          </a:solidFill>
          <a:latin typeface="+mj-lt"/>
          <a:ea typeface="+mj-ea"/>
          <a:cs typeface="+mj-cs"/>
        </a:defRPr>
      </a:lvl1pPr>
      <a:lvl2pPr algn="l" defTabSz="685800" rtl="0" eaLnBrk="0" fontAlgn="base" hangingPunct="0">
        <a:lnSpc>
          <a:spcPct val="89000"/>
        </a:lnSpc>
        <a:spcBef>
          <a:spcPct val="0"/>
        </a:spcBef>
        <a:spcAft>
          <a:spcPct val="0"/>
        </a:spcAft>
        <a:defRPr kumimoji="1" sz="4400">
          <a:solidFill>
            <a:schemeClr val="tx2"/>
          </a:solidFill>
          <a:latin typeface="Franklin Gothic Book" panose="020B0503020102020204" pitchFamily="34" charset="0"/>
          <a:ea typeface="メイリオ" panose="020B0604030504040204" pitchFamily="50" charset="-128"/>
        </a:defRPr>
      </a:lvl2pPr>
      <a:lvl3pPr algn="l" defTabSz="685800" rtl="0" eaLnBrk="0" fontAlgn="base" hangingPunct="0">
        <a:lnSpc>
          <a:spcPct val="89000"/>
        </a:lnSpc>
        <a:spcBef>
          <a:spcPct val="0"/>
        </a:spcBef>
        <a:spcAft>
          <a:spcPct val="0"/>
        </a:spcAft>
        <a:defRPr kumimoji="1" sz="4400">
          <a:solidFill>
            <a:schemeClr val="tx2"/>
          </a:solidFill>
          <a:latin typeface="Franklin Gothic Book" panose="020B0503020102020204" pitchFamily="34" charset="0"/>
          <a:ea typeface="メイリオ" panose="020B0604030504040204" pitchFamily="50" charset="-128"/>
        </a:defRPr>
      </a:lvl3pPr>
      <a:lvl4pPr algn="l" defTabSz="685800" rtl="0" eaLnBrk="0" fontAlgn="base" hangingPunct="0">
        <a:lnSpc>
          <a:spcPct val="89000"/>
        </a:lnSpc>
        <a:spcBef>
          <a:spcPct val="0"/>
        </a:spcBef>
        <a:spcAft>
          <a:spcPct val="0"/>
        </a:spcAft>
        <a:defRPr kumimoji="1" sz="4400">
          <a:solidFill>
            <a:schemeClr val="tx2"/>
          </a:solidFill>
          <a:latin typeface="Franklin Gothic Book" panose="020B0503020102020204" pitchFamily="34" charset="0"/>
          <a:ea typeface="メイリオ" panose="020B0604030504040204" pitchFamily="50" charset="-128"/>
        </a:defRPr>
      </a:lvl4pPr>
      <a:lvl5pPr algn="l" defTabSz="685800" rtl="0" eaLnBrk="0" fontAlgn="base" hangingPunct="0">
        <a:lnSpc>
          <a:spcPct val="89000"/>
        </a:lnSpc>
        <a:spcBef>
          <a:spcPct val="0"/>
        </a:spcBef>
        <a:spcAft>
          <a:spcPct val="0"/>
        </a:spcAft>
        <a:defRPr kumimoji="1" sz="4400">
          <a:solidFill>
            <a:schemeClr val="tx2"/>
          </a:solidFill>
          <a:latin typeface="Franklin Gothic Book" panose="020B0503020102020204" pitchFamily="34" charset="0"/>
          <a:ea typeface="メイリオ" panose="020B0604030504040204" pitchFamily="50" charset="-128"/>
        </a:defRPr>
      </a:lvl5pPr>
      <a:lvl6pPr marL="457200" algn="l" defTabSz="685800" rtl="0" fontAlgn="base">
        <a:lnSpc>
          <a:spcPct val="89000"/>
        </a:lnSpc>
        <a:spcBef>
          <a:spcPct val="0"/>
        </a:spcBef>
        <a:spcAft>
          <a:spcPct val="0"/>
        </a:spcAft>
        <a:defRPr kumimoji="1" sz="4400">
          <a:solidFill>
            <a:schemeClr val="tx2"/>
          </a:solidFill>
          <a:latin typeface="Franklin Gothic Book" panose="020B0503020102020204" pitchFamily="34" charset="0"/>
          <a:ea typeface="メイリオ" panose="020B0604030504040204" pitchFamily="50" charset="-128"/>
        </a:defRPr>
      </a:lvl6pPr>
      <a:lvl7pPr marL="914400" algn="l" defTabSz="685800" rtl="0" fontAlgn="base">
        <a:lnSpc>
          <a:spcPct val="89000"/>
        </a:lnSpc>
        <a:spcBef>
          <a:spcPct val="0"/>
        </a:spcBef>
        <a:spcAft>
          <a:spcPct val="0"/>
        </a:spcAft>
        <a:defRPr kumimoji="1" sz="4400">
          <a:solidFill>
            <a:schemeClr val="tx2"/>
          </a:solidFill>
          <a:latin typeface="Franklin Gothic Book" panose="020B0503020102020204" pitchFamily="34" charset="0"/>
          <a:ea typeface="メイリオ" panose="020B0604030504040204" pitchFamily="50" charset="-128"/>
        </a:defRPr>
      </a:lvl7pPr>
      <a:lvl8pPr marL="1371600" algn="l" defTabSz="685800" rtl="0" fontAlgn="base">
        <a:lnSpc>
          <a:spcPct val="89000"/>
        </a:lnSpc>
        <a:spcBef>
          <a:spcPct val="0"/>
        </a:spcBef>
        <a:spcAft>
          <a:spcPct val="0"/>
        </a:spcAft>
        <a:defRPr kumimoji="1" sz="4400">
          <a:solidFill>
            <a:schemeClr val="tx2"/>
          </a:solidFill>
          <a:latin typeface="Franklin Gothic Book" panose="020B0503020102020204" pitchFamily="34" charset="0"/>
          <a:ea typeface="メイリオ" panose="020B0604030504040204" pitchFamily="50" charset="-128"/>
        </a:defRPr>
      </a:lvl8pPr>
      <a:lvl9pPr marL="1828800" algn="l" defTabSz="685800" rtl="0" fontAlgn="base">
        <a:lnSpc>
          <a:spcPct val="89000"/>
        </a:lnSpc>
        <a:spcBef>
          <a:spcPct val="0"/>
        </a:spcBef>
        <a:spcAft>
          <a:spcPct val="0"/>
        </a:spcAft>
        <a:defRPr kumimoji="1" sz="4400">
          <a:solidFill>
            <a:schemeClr val="tx2"/>
          </a:solidFill>
          <a:latin typeface="Franklin Gothic Book" panose="020B0503020102020204" pitchFamily="34" charset="0"/>
          <a:ea typeface="メイリオ" panose="020B0604030504040204" pitchFamily="50" charset="-128"/>
        </a:defRPr>
      </a:lvl9pPr>
    </p:titleStyle>
    <p:bodyStyle>
      <a:lvl1pPr marL="382588" indent="-382588" algn="l" defTabSz="685800" rtl="0" eaLnBrk="0" fontAlgn="base" hangingPunct="0">
        <a:lnSpc>
          <a:spcPct val="94000"/>
        </a:lnSpc>
        <a:spcBef>
          <a:spcPts val="1000"/>
        </a:spcBef>
        <a:spcAft>
          <a:spcPts val="200"/>
        </a:spcAft>
        <a:buFont typeface="Franklin Gothic Book" panose="020B0503020102020204" pitchFamily="34" charset="0"/>
        <a:buChar char="■"/>
        <a:defRPr kumimoji="1" sz="2000" kern="1200">
          <a:solidFill>
            <a:schemeClr val="tx2"/>
          </a:solidFill>
          <a:latin typeface="+mn-lt"/>
          <a:ea typeface="+mn-ea"/>
          <a:cs typeface="+mn-cs"/>
        </a:defRPr>
      </a:lvl1pPr>
      <a:lvl2pPr marL="914400" indent="-382588" algn="l" defTabSz="685800" rtl="0" eaLnBrk="0" fontAlgn="base" hangingPunct="0">
        <a:lnSpc>
          <a:spcPct val="94000"/>
        </a:lnSpc>
        <a:spcBef>
          <a:spcPts val="500"/>
        </a:spcBef>
        <a:spcAft>
          <a:spcPts val="200"/>
        </a:spcAft>
        <a:buFont typeface="Franklin Gothic Book" panose="020B0503020102020204" pitchFamily="34" charset="0"/>
        <a:buChar char="–"/>
        <a:defRPr kumimoji="1" sz="2000" i="1" kern="1200">
          <a:solidFill>
            <a:schemeClr val="tx2"/>
          </a:solidFill>
          <a:latin typeface="+mn-lt"/>
          <a:ea typeface="+mn-ea"/>
          <a:cs typeface="+mn-cs"/>
        </a:defRPr>
      </a:lvl2pPr>
      <a:lvl3pPr marL="1371600" indent="-382588" algn="l" defTabSz="685800" rtl="0" eaLnBrk="0" fontAlgn="base" hangingPunct="0">
        <a:lnSpc>
          <a:spcPct val="94000"/>
        </a:lnSpc>
        <a:spcBef>
          <a:spcPts val="500"/>
        </a:spcBef>
        <a:spcAft>
          <a:spcPts val="200"/>
        </a:spcAft>
        <a:buFont typeface="Franklin Gothic Book" panose="020B0503020102020204" pitchFamily="34" charset="0"/>
        <a:buChar char="■"/>
        <a:defRPr kumimoji="1" kern="1200">
          <a:solidFill>
            <a:schemeClr val="tx2"/>
          </a:solidFill>
          <a:latin typeface="+mn-lt"/>
          <a:ea typeface="+mn-ea"/>
          <a:cs typeface="+mn-cs"/>
        </a:defRPr>
      </a:lvl3pPr>
      <a:lvl4pPr marL="1828800" indent="-382588" algn="l" defTabSz="685800" rtl="0" eaLnBrk="0" fontAlgn="base" hangingPunct="0">
        <a:lnSpc>
          <a:spcPct val="94000"/>
        </a:lnSpc>
        <a:spcBef>
          <a:spcPts val="500"/>
        </a:spcBef>
        <a:spcAft>
          <a:spcPts val="200"/>
        </a:spcAft>
        <a:buFont typeface="Franklin Gothic Book" panose="020B0503020102020204" pitchFamily="34" charset="0"/>
        <a:buChar char="–"/>
        <a:defRPr kumimoji="1" i="1" kern="1200">
          <a:solidFill>
            <a:schemeClr val="tx2"/>
          </a:solidFill>
          <a:latin typeface="+mn-lt"/>
          <a:ea typeface="+mn-ea"/>
          <a:cs typeface="+mn-cs"/>
        </a:defRPr>
      </a:lvl4pPr>
      <a:lvl5pPr marL="2286000" indent="-382588" algn="l" defTabSz="685800" rtl="0" eaLnBrk="0" fontAlgn="base" hangingPunct="0">
        <a:lnSpc>
          <a:spcPct val="94000"/>
        </a:lnSpc>
        <a:spcBef>
          <a:spcPts val="500"/>
        </a:spcBef>
        <a:spcAft>
          <a:spcPts val="200"/>
        </a:spcAft>
        <a:buFont typeface="Franklin Gothic Book" panose="020B0503020102020204" pitchFamily="34" charset="0"/>
        <a:buChar char="■"/>
        <a:defRPr kumimoji="1" sz="1600" kern="120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kumimoji="1"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kumimoji="1"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27EA69B-1545-4544-8C12-D1861C01F860}"/>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EBEB5660-F25D-4985-AF68-F6BED2A77B2B}"/>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2D942E66-C4C3-4E8E-A0C2-6C5374B38018}"/>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ltLang="ja-JP"/>
          </a:p>
        </p:txBody>
      </p:sp>
      <p:sp>
        <p:nvSpPr>
          <p:cNvPr id="1029" name="Rectangle 5">
            <a:extLst>
              <a:ext uri="{FF2B5EF4-FFF2-40B4-BE49-F238E27FC236}">
                <a16:creationId xmlns:a16="http://schemas.microsoft.com/office/drawing/2014/main" id="{7EA49331-3450-47D6-8445-BB6EB3EB1266}"/>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ltLang="ja-JP"/>
          </a:p>
        </p:txBody>
      </p:sp>
      <p:sp>
        <p:nvSpPr>
          <p:cNvPr id="1030" name="Rectangle 6">
            <a:extLst>
              <a:ext uri="{FF2B5EF4-FFF2-40B4-BE49-F238E27FC236}">
                <a16:creationId xmlns:a16="http://schemas.microsoft.com/office/drawing/2014/main" id="{6BE9CA48-5696-4A26-B325-80DFB0C49A24}"/>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044E80EE-528E-4070-BE0A-B6D996F926DE}" type="slidenum">
              <a:rPr lang="en-US" altLang="ja-JP"/>
              <a:pPr>
                <a:defRPr/>
              </a:pPr>
              <a:t>‹#›</a:t>
            </a:fld>
            <a:endParaRPr lang="en-US" altLang="ja-JP"/>
          </a:p>
        </p:txBody>
      </p:sp>
    </p:spTree>
    <p:extLst>
      <p:ext uri="{BB962C8B-B14F-4D97-AF65-F5344CB8AC3E}">
        <p14:creationId xmlns:p14="http://schemas.microsoft.com/office/powerpoint/2010/main" val="332438928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長方形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ja-JP" altLang="en-US" sz="1800" noProof="0">
              <a:latin typeface="Meiryo UI" panose="020B0604030504040204" pitchFamily="50" charset="-128"/>
              <a:ea typeface="Meiryo UI" panose="020B0604030504040204" pitchFamily="50" charset="-128"/>
            </a:endParaRPr>
          </a:p>
        </p:txBody>
      </p:sp>
      <p:sp>
        <p:nvSpPr>
          <p:cNvPr id="2" name="タイトル プレースホルダー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pPr rtl="0"/>
            <a:r>
              <a:rPr lang="ja-JP" altLang="en-US" noProof="0"/>
              <a:t>マスター タイトルの書式設定</a:t>
            </a:r>
          </a:p>
        </p:txBody>
      </p:sp>
      <p:sp>
        <p:nvSpPr>
          <p:cNvPr id="3" name="テキスト プレースホルダー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日付プレースホルダー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latin typeface="Meiryo UI" panose="020B0604030504040204" pitchFamily="50" charset="-128"/>
                <a:ea typeface="Meiryo UI" panose="020B0604030504040204" pitchFamily="50" charset="-128"/>
              </a:defRPr>
            </a:lvl1pPr>
          </a:lstStyle>
          <a:p>
            <a:fld id="{C6145EFC-4F37-4458-BE9B-A83F3A5D9C69}" type="datetime1">
              <a:rPr lang="ja-JP" altLang="en-US" smtClean="0"/>
              <a:t>2025/8/9</a:t>
            </a:fld>
            <a:endParaRPr lang="ja-JP" altLang="en-US" dirty="0"/>
          </a:p>
        </p:txBody>
      </p:sp>
      <p:sp>
        <p:nvSpPr>
          <p:cNvPr id="5" name="フッター プレースホルダー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latin typeface="Meiryo UI" panose="020B0604030504040204" pitchFamily="50" charset="-128"/>
                <a:ea typeface="Meiryo UI" panose="020B0604030504040204" pitchFamily="50" charset="-128"/>
              </a:defRPr>
            </a:lvl1pPr>
          </a:lstStyle>
          <a:p>
            <a:endParaRPr lang="ja-JP" altLang="en-US"/>
          </a:p>
        </p:txBody>
      </p:sp>
      <p:sp>
        <p:nvSpPr>
          <p:cNvPr id="6" name="スライド番号プレースホルダー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latin typeface="Meiryo UI" panose="020B0604030504040204" pitchFamily="50" charset="-128"/>
                <a:ea typeface="Meiryo UI" panose="020B0604030504040204" pitchFamily="50" charset="-128"/>
              </a:defRPr>
            </a:lvl1pPr>
          </a:lstStyle>
          <a:p>
            <a:fld id="{9860EDB8-5305-433F-BE41-D7A86D811DB3}" type="slidenum">
              <a:rPr lang="en-US" altLang="ja-JP" smtClean="0"/>
              <a:pPr/>
              <a:t>‹#›</a:t>
            </a:fld>
            <a:endParaRPr lang="ja-JP" altLang="en-US"/>
          </a:p>
        </p:txBody>
      </p:sp>
      <p:cxnSp>
        <p:nvCxnSpPr>
          <p:cNvPr id="8" name="直線​​コネクタ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976229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Lst>
  <p:hf sldNum="0" hdr="0" ftr="0" dt="0"/>
  <p:txStyles>
    <p:titleStyle>
      <a:lvl1pPr algn="l" defTabSz="914400" rtl="0" eaLnBrk="1" latinLnBrk="0" hangingPunct="1">
        <a:spcBef>
          <a:spcPct val="0"/>
        </a:spcBef>
        <a:buNone/>
        <a:defRPr kumimoji="1" sz="2800" kern="1200">
          <a:solidFill>
            <a:schemeClr val="tx1"/>
          </a:solidFill>
          <a:latin typeface="Meiryo UI" panose="020B0604030504040204" pitchFamily="50" charset="-128"/>
          <a:ea typeface="Meiryo UI" panose="020B0604030504040204" pitchFamily="50" charset="-128"/>
          <a:cs typeface="+mj-cs"/>
        </a:defRPr>
      </a:lvl1pPr>
    </p:titleStyle>
    <p:bodyStyle>
      <a:lvl1pPr marL="0" indent="0" algn="l" defTabSz="914400" rtl="0" eaLnBrk="1" latinLnBrk="0" hangingPunct="1">
        <a:lnSpc>
          <a:spcPct val="150000"/>
        </a:lnSpc>
        <a:spcBef>
          <a:spcPts val="1000"/>
        </a:spcBef>
        <a:spcAft>
          <a:spcPts val="1200"/>
        </a:spcAft>
        <a:buFontTx/>
        <a:buNone/>
        <a:defRPr kumimoji="1" lang="en-US" sz="1200" kern="1200" dirty="0">
          <a:solidFill>
            <a:schemeClr val="tx1"/>
          </a:solidFill>
          <a:latin typeface="Meiryo UI" panose="020B0604030504040204" pitchFamily="50" charset="-128"/>
          <a:ea typeface="Meiryo UI" panose="020B0604030504040204" pitchFamily="50" charset="-128"/>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a:solidFill>
            <a:schemeClr val="tx1"/>
          </a:solidFill>
          <a:latin typeface="Meiryo UI" panose="020B0604030504040204" pitchFamily="50" charset="-128"/>
          <a:ea typeface="Meiryo UI" panose="020B0604030504040204" pitchFamily="50" charset="-128"/>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a:solidFill>
            <a:schemeClr val="tx1"/>
          </a:solidFill>
          <a:latin typeface="Meiryo UI" panose="020B0604030504040204" pitchFamily="50" charset="-128"/>
          <a:ea typeface="Meiryo UI" panose="020B0604030504040204" pitchFamily="50" charset="-128"/>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smtClean="0">
          <a:solidFill>
            <a:schemeClr val="tx1"/>
          </a:solidFill>
          <a:latin typeface="Meiryo UI" panose="020B0604030504040204" pitchFamily="50" charset="-128"/>
          <a:ea typeface="Meiryo UI" panose="020B0604030504040204" pitchFamily="50" charset="-128"/>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smtClean="0">
          <a:solidFill>
            <a:schemeClr val="tx1"/>
          </a:solidFill>
          <a:latin typeface="Meiryo UI" panose="020B0604030504040204" pitchFamily="50" charset="-128"/>
          <a:ea typeface="Meiryo UI" panose="020B0604030504040204" pitchFamily="50" charset="-128"/>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kumimoji="1" sz="12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145B06F-0DA6-41A2-B11D-884347FEE85F}"/>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DA62A8C4-6A33-4D5B-8EB8-E6EBE0EC5E35}"/>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0DB0D232-6DFF-4D64-B917-DBACA5751184}"/>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128"/>
              </a:defRPr>
            </a:lvl1pPr>
          </a:lstStyle>
          <a:p>
            <a:pPr>
              <a:defRPr/>
            </a:pPr>
            <a:endParaRPr lang="en-US" altLang="ja-JP"/>
          </a:p>
        </p:txBody>
      </p:sp>
      <p:sp>
        <p:nvSpPr>
          <p:cNvPr id="1029" name="Rectangle 5">
            <a:extLst>
              <a:ext uri="{FF2B5EF4-FFF2-40B4-BE49-F238E27FC236}">
                <a16:creationId xmlns:a16="http://schemas.microsoft.com/office/drawing/2014/main" id="{43752CC3-4CB8-4429-A26A-F1670397658A}"/>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128"/>
              </a:defRPr>
            </a:lvl1pPr>
          </a:lstStyle>
          <a:p>
            <a:pPr>
              <a:defRPr/>
            </a:pPr>
            <a:endParaRPr lang="en-US" altLang="ja-JP"/>
          </a:p>
        </p:txBody>
      </p:sp>
      <p:sp>
        <p:nvSpPr>
          <p:cNvPr id="1030" name="Rectangle 6">
            <a:extLst>
              <a:ext uri="{FF2B5EF4-FFF2-40B4-BE49-F238E27FC236}">
                <a16:creationId xmlns:a16="http://schemas.microsoft.com/office/drawing/2014/main" id="{77DA6865-45CB-45C7-B50F-36F75477DB28}"/>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327895A7-D24A-44D8-A93E-4E87860987DF}" type="slidenum">
              <a:rPr lang="en-US" altLang="ja-JP"/>
              <a:pPr>
                <a:defRPr/>
              </a:pPr>
              <a:t>‹#›</a:t>
            </a:fld>
            <a:endParaRPr lang="en-US" altLang="ja-JP"/>
          </a:p>
        </p:txBody>
      </p:sp>
    </p:spTree>
    <p:extLst>
      <p:ext uri="{BB962C8B-B14F-4D97-AF65-F5344CB8AC3E}">
        <p14:creationId xmlns:p14="http://schemas.microsoft.com/office/powerpoint/2010/main" val="3516070753"/>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21.xml"/><Relationship Id="rId1" Type="http://schemas.openxmlformats.org/officeDocument/2006/relationships/slideLayout" Target="../slideLayouts/slideLayout61.xml"/></Relationships>
</file>

<file path=ppt/slides/_rels/slide22.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22.xml"/><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23.xml"/><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24.xml"/><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29.xml"/><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30.xml"/><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33.xml"/><Relationship Id="rId1" Type="http://schemas.openxmlformats.org/officeDocument/2006/relationships/slideLayout" Target="../slideLayouts/slideLayout61.xml"/></Relationships>
</file>

<file path=ppt/slides/_rels/slide34.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34.xml"/><Relationship Id="rId1" Type="http://schemas.openxmlformats.org/officeDocument/2006/relationships/slideLayout" Target="../slideLayouts/slideLayout6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7.xml"/></Relationships>
</file>

<file path=ppt/slides/_rels/slide41.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41.xml"/><Relationship Id="rId1" Type="http://schemas.openxmlformats.org/officeDocument/2006/relationships/slideLayout" Target="../slideLayouts/slideLayout5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7.xml"/></Relationships>
</file>

<file path=ppt/slides/_rels/slide54.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54.xml"/><Relationship Id="rId1" Type="http://schemas.openxmlformats.org/officeDocument/2006/relationships/slideLayout" Target="../slideLayouts/slideLayout57.xml"/></Relationships>
</file>

<file path=ppt/slides/_rels/slide55.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55.xml"/><Relationship Id="rId1" Type="http://schemas.openxmlformats.org/officeDocument/2006/relationships/slideLayout" Target="../slideLayouts/slideLayout5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7.xml"/></Relationships>
</file>

<file path=ppt/slides/_rels/slide58.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58.xml"/><Relationship Id="rId1" Type="http://schemas.openxmlformats.org/officeDocument/2006/relationships/slideLayout" Target="../slideLayouts/slideLayout57.xml"/></Relationships>
</file>

<file path=ppt/slides/_rels/slide59.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59.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9.xml"/></Relationships>
</file>

<file path=ppt/slides/_rels/slide6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4.xml"/><Relationship Id="rId1" Type="http://schemas.openxmlformats.org/officeDocument/2006/relationships/slideLayout" Target="../slideLayouts/slideLayout63.xml"/><Relationship Id="rId4" Type="http://schemas.openxmlformats.org/officeDocument/2006/relationships/hyperlink" Target="https://publicdomainq.net/school-blackboard-0015378/"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8.xm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29D77A-D3E8-470F-BD78-431BADE770D7}"/>
              </a:ext>
            </a:extLst>
          </p:cNvPr>
          <p:cNvSpPr>
            <a:spLocks noGrp="1"/>
          </p:cNvSpPr>
          <p:nvPr>
            <p:ph type="ctrTitle"/>
          </p:nvPr>
        </p:nvSpPr>
        <p:spPr>
          <a:xfrm>
            <a:off x="680322" y="3020969"/>
            <a:ext cx="11252034" cy="1373070"/>
          </a:xfrm>
        </p:spPr>
        <p:txBody>
          <a:bodyPr>
            <a:normAutofit fontScale="90000"/>
          </a:bodyPr>
          <a:lstStyle/>
          <a:p>
            <a:pPr algn="l"/>
            <a:br>
              <a:rPr kumimoji="1" lang="en-US" altLang="ja-JP" dirty="0"/>
            </a:br>
            <a:r>
              <a:rPr lang="ja-JP" altLang="en-US" dirty="0"/>
              <a:t>令和５　　</a:t>
            </a:r>
            <a:r>
              <a:rPr kumimoji="1" lang="ja-JP" altLang="en-US" dirty="0"/>
              <a:t>宅建特訓講義　　　　　　　</a:t>
            </a:r>
            <a:r>
              <a:rPr kumimoji="1" lang="en-US" altLang="ja-JP" dirty="0">
                <a:solidFill>
                  <a:schemeClr val="accent5">
                    <a:lumMod val="75000"/>
                  </a:schemeClr>
                </a:solidFill>
              </a:rPr>
              <a:t>1</a:t>
            </a:r>
            <a:r>
              <a:rPr kumimoji="1" lang="ja-JP" altLang="en-US" dirty="0">
                <a:solidFill>
                  <a:schemeClr val="accent5">
                    <a:lumMod val="75000"/>
                  </a:schemeClr>
                </a:solidFill>
              </a:rPr>
              <a:t>回</a:t>
            </a:r>
            <a:br>
              <a:rPr kumimoji="1" lang="en-US" altLang="ja-JP" dirty="0"/>
            </a:br>
            <a:endParaRPr kumimoji="1" lang="ja-JP" altLang="en-US" dirty="0"/>
          </a:p>
        </p:txBody>
      </p:sp>
      <p:sp>
        <p:nvSpPr>
          <p:cNvPr id="3" name="字幕 2">
            <a:extLst>
              <a:ext uri="{FF2B5EF4-FFF2-40B4-BE49-F238E27FC236}">
                <a16:creationId xmlns:a16="http://schemas.microsoft.com/office/drawing/2014/main" id="{1100E42D-D1A5-4353-86AB-46BE0ECEBCE3}"/>
              </a:ext>
            </a:extLst>
          </p:cNvPr>
          <p:cNvSpPr>
            <a:spLocks noGrp="1"/>
          </p:cNvSpPr>
          <p:nvPr>
            <p:ph type="subTitle" idx="1"/>
          </p:nvPr>
        </p:nvSpPr>
        <p:spPr/>
        <p:txBody>
          <a:bodyPr>
            <a:normAutofit fontScale="92500" lnSpcReduction="20000"/>
          </a:bodyPr>
          <a:lstStyle/>
          <a:p>
            <a:endParaRPr kumimoji="1" lang="en-US" altLang="ja-JP" dirty="0"/>
          </a:p>
          <a:p>
            <a:endParaRPr lang="en-US" altLang="ja-JP" dirty="0"/>
          </a:p>
          <a:p>
            <a:r>
              <a:rPr kumimoji="1" lang="ja-JP" altLang="en-US" sz="3200" dirty="0"/>
              <a:t>特訓問題　制限行為能力者・意思表示・</a:t>
            </a:r>
            <a:r>
              <a:rPr lang="ja-JP" altLang="en-US" sz="3200" dirty="0"/>
              <a:t>代理</a:t>
            </a:r>
            <a:endParaRPr kumimoji="1" lang="ja-JP" altLang="en-US" sz="3200" dirty="0"/>
          </a:p>
        </p:txBody>
      </p:sp>
      <p:pic>
        <p:nvPicPr>
          <p:cNvPr id="4" name="図 3">
            <a:extLst>
              <a:ext uri="{FF2B5EF4-FFF2-40B4-BE49-F238E27FC236}">
                <a16:creationId xmlns:a16="http://schemas.microsoft.com/office/drawing/2014/main" id="{273AEF35-89C7-4190-A06C-52816270CD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7585"/>
            <a:ext cx="12192000" cy="6858000"/>
          </a:xfrm>
          <a:prstGeom prst="rect">
            <a:avLst/>
          </a:prstGeom>
        </p:spPr>
      </p:pic>
    </p:spTree>
    <p:extLst>
      <p:ext uri="{BB962C8B-B14F-4D97-AF65-F5344CB8AC3E}">
        <p14:creationId xmlns:p14="http://schemas.microsoft.com/office/powerpoint/2010/main" val="3476292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2C074D39-9D26-44FE-A028-3AF83DC81043}"/>
              </a:ext>
            </a:extLst>
          </p:cNvPr>
          <p:cNvSpPr>
            <a:spLocks noGrp="1" noChangeArrowheads="1"/>
          </p:cNvSpPr>
          <p:nvPr>
            <p:ph type="title"/>
          </p:nvPr>
        </p:nvSpPr>
        <p:spPr>
          <a:solidFill>
            <a:srgbClr val="F63B08"/>
          </a:solidFill>
          <a:ln w="76200">
            <a:solidFill>
              <a:schemeClr val="tx1"/>
            </a:solidFill>
            <a:miter lim="800000"/>
            <a:headEnd/>
            <a:tailEnd/>
          </a:ln>
        </p:spPr>
        <p:txBody>
          <a:bodyPr/>
          <a:lstStyle/>
          <a:p>
            <a:pPr algn="l" eaLnBrk="1" hangingPunct="1"/>
            <a:r>
              <a:rPr lang="ja-JP" altLang="en-US" sz="3600" dirty="0">
                <a:solidFill>
                  <a:schemeClr val="bg1"/>
                </a:solidFill>
              </a:rPr>
              <a:t>　　　Ｐ１３４　　　準防火地域の建築制限</a:t>
            </a:r>
          </a:p>
        </p:txBody>
      </p:sp>
      <p:sp>
        <p:nvSpPr>
          <p:cNvPr id="12" name="二等辺三角形 11">
            <a:extLst>
              <a:ext uri="{FF2B5EF4-FFF2-40B4-BE49-F238E27FC236}">
                <a16:creationId xmlns:a16="http://schemas.microsoft.com/office/drawing/2014/main" id="{FC51F589-90F1-4373-88C3-9EA81819DB14}"/>
              </a:ext>
            </a:extLst>
          </p:cNvPr>
          <p:cNvSpPr/>
          <p:nvPr/>
        </p:nvSpPr>
        <p:spPr>
          <a:xfrm rot="5400000">
            <a:off x="462844" y="405871"/>
            <a:ext cx="1174045" cy="880533"/>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pic>
        <p:nvPicPr>
          <p:cNvPr id="8" name="コンテンツ プレースホルダー 7">
            <a:extLst>
              <a:ext uri="{FF2B5EF4-FFF2-40B4-BE49-F238E27FC236}">
                <a16:creationId xmlns:a16="http://schemas.microsoft.com/office/drawing/2014/main" id="{FECFB5A0-29A0-4D41-BA7D-0CCC4D2AB4A8}"/>
              </a:ext>
            </a:extLst>
          </p:cNvPr>
          <p:cNvPicPr>
            <a:picLocks noGrp="1" noChangeAspect="1"/>
          </p:cNvPicPr>
          <p:nvPr>
            <p:ph idx="1"/>
          </p:nvPr>
        </p:nvPicPr>
        <p:blipFill>
          <a:blip r:embed="rId3"/>
          <a:stretch>
            <a:fillRect/>
          </a:stretch>
        </p:blipFill>
        <p:spPr>
          <a:xfrm>
            <a:off x="609600" y="1714261"/>
            <a:ext cx="11171040" cy="3546361"/>
          </a:xfr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a:extLst>
              <a:ext uri="{FF2B5EF4-FFF2-40B4-BE49-F238E27FC236}">
                <a16:creationId xmlns:a16="http://schemas.microsoft.com/office/drawing/2014/main" id="{DBC08AAB-C735-46D7-843D-6A56DB4C364E}"/>
              </a:ext>
            </a:extLst>
          </p:cNvPr>
          <p:cNvSpPr>
            <a:spLocks noGrp="1" noChangeArrowheads="1"/>
          </p:cNvSpPr>
          <p:nvPr>
            <p:ph type="title"/>
          </p:nvPr>
        </p:nvSpPr>
        <p:spPr>
          <a:solidFill>
            <a:srgbClr val="F63B08"/>
          </a:solidFill>
          <a:ln w="57150">
            <a:solidFill>
              <a:schemeClr val="tx1"/>
            </a:solidFill>
            <a:miter lim="800000"/>
            <a:headEnd/>
            <a:tailEnd/>
          </a:ln>
        </p:spPr>
        <p:txBody>
          <a:bodyPr/>
          <a:lstStyle/>
          <a:p>
            <a:pPr algn="l" eaLnBrk="1" hangingPunct="1"/>
            <a:r>
              <a:rPr lang="ja-JP" altLang="en-US" sz="3600" dirty="0">
                <a:solidFill>
                  <a:schemeClr val="bg1"/>
                </a:solidFill>
              </a:rPr>
              <a:t>　　　Ｐ１３７　　防火地域・準防火地域の共通</a:t>
            </a:r>
          </a:p>
        </p:txBody>
      </p:sp>
      <p:sp>
        <p:nvSpPr>
          <p:cNvPr id="20" name="二等辺三角形 19">
            <a:extLst>
              <a:ext uri="{FF2B5EF4-FFF2-40B4-BE49-F238E27FC236}">
                <a16:creationId xmlns:a16="http://schemas.microsoft.com/office/drawing/2014/main" id="{E653E5DF-5D1A-4166-8CC2-443379E8745B}"/>
              </a:ext>
            </a:extLst>
          </p:cNvPr>
          <p:cNvSpPr/>
          <p:nvPr/>
        </p:nvSpPr>
        <p:spPr>
          <a:xfrm rot="5400000">
            <a:off x="462844" y="390349"/>
            <a:ext cx="1174045" cy="880533"/>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graphicFrame>
        <p:nvGraphicFramePr>
          <p:cNvPr id="4" name="表 3">
            <a:extLst>
              <a:ext uri="{FF2B5EF4-FFF2-40B4-BE49-F238E27FC236}">
                <a16:creationId xmlns:a16="http://schemas.microsoft.com/office/drawing/2014/main" id="{B4370F8D-A682-45F4-95D1-A9F7C91A2573}"/>
              </a:ext>
            </a:extLst>
          </p:cNvPr>
          <p:cNvGraphicFramePr>
            <a:graphicFrameLocks noGrp="1"/>
          </p:cNvGraphicFramePr>
          <p:nvPr/>
        </p:nvGraphicFramePr>
        <p:xfrm>
          <a:off x="609601" y="1563846"/>
          <a:ext cx="10972799" cy="4633754"/>
        </p:xfrm>
        <a:graphic>
          <a:graphicData uri="http://schemas.openxmlformats.org/drawingml/2006/table">
            <a:tbl>
              <a:tblPr firstRow="1" firstCol="1" bandRow="1">
                <a:tableStyleId>{5C22544A-7EE6-4342-B048-85BDC9FD1C3A}</a:tableStyleId>
              </a:tblPr>
              <a:tblGrid>
                <a:gridCol w="1377245">
                  <a:extLst>
                    <a:ext uri="{9D8B030D-6E8A-4147-A177-3AD203B41FA5}">
                      <a16:colId xmlns:a16="http://schemas.microsoft.com/office/drawing/2014/main" val="968166115"/>
                    </a:ext>
                  </a:extLst>
                </a:gridCol>
                <a:gridCol w="9595554">
                  <a:extLst>
                    <a:ext uri="{9D8B030D-6E8A-4147-A177-3AD203B41FA5}">
                      <a16:colId xmlns:a16="http://schemas.microsoft.com/office/drawing/2014/main" val="1655750114"/>
                    </a:ext>
                  </a:extLst>
                </a:gridCol>
              </a:tblGrid>
              <a:tr h="2800104">
                <a:tc>
                  <a:txBody>
                    <a:bodyPr/>
                    <a:lstStyle/>
                    <a:p>
                      <a:pPr algn="ctr">
                        <a:spcAft>
                          <a:spcPts val="0"/>
                        </a:spcAft>
                      </a:pPr>
                      <a:r>
                        <a:rPr lang="ja-JP" sz="2000" kern="100" dirty="0">
                          <a:effectLst/>
                        </a:rPr>
                        <a:t>屋　根</a:t>
                      </a:r>
                      <a:endParaRPr lang="ja-JP" sz="2000" kern="100" dirty="0">
                        <a:effectLst/>
                        <a:latin typeface="Century" panose="02040604050505020304" pitchFamily="18" charset="0"/>
                        <a:ea typeface="ＭＳ Ｐゴシック" panose="020B0600070205080204" pitchFamily="50" charset="-128"/>
                        <a:cs typeface="Times New Roman" panose="02020603050405020304" pitchFamily="18" charset="0"/>
                      </a:endParaRPr>
                    </a:p>
                  </a:txBody>
                  <a:tcPr marL="68580" marR="68580" marT="0" marB="0" anchor="ctr">
                    <a:solidFill>
                      <a:schemeClr val="accent6">
                        <a:lumMod val="75000"/>
                      </a:schemeClr>
                    </a:solidFill>
                  </a:tcPr>
                </a:tc>
                <a:tc>
                  <a:txBody>
                    <a:bodyPr/>
                    <a:lstStyle/>
                    <a:p>
                      <a:pPr algn="just">
                        <a:spcAft>
                          <a:spcPts val="0"/>
                        </a:spcAft>
                      </a:pPr>
                      <a:r>
                        <a:rPr lang="ja-JP" sz="2000" b="0" kern="100" dirty="0">
                          <a:solidFill>
                            <a:schemeClr val="tx1"/>
                          </a:solidFill>
                          <a:effectLst/>
                        </a:rPr>
                        <a:t>市街地における火災を想定した火の粉による建築物の火災発生を防止するため、建築物の</a:t>
                      </a:r>
                      <a:r>
                        <a:rPr lang="ja-JP" sz="2000" b="0" kern="100" dirty="0">
                          <a:solidFill>
                            <a:schemeClr val="tx1"/>
                          </a:solidFill>
                          <a:effectLst/>
                          <a:highlight>
                            <a:srgbClr val="FFFF00"/>
                          </a:highlight>
                        </a:rPr>
                        <a:t>屋根の構造</a:t>
                      </a:r>
                      <a:r>
                        <a:rPr lang="ja-JP" sz="2000" b="0" kern="100" dirty="0">
                          <a:solidFill>
                            <a:schemeClr val="tx1"/>
                          </a:solidFill>
                          <a:effectLst/>
                        </a:rPr>
                        <a:t>は、</a:t>
                      </a:r>
                      <a:r>
                        <a:rPr lang="ja-JP" sz="2000" b="0" kern="100" dirty="0">
                          <a:solidFill>
                            <a:schemeClr val="tx1"/>
                          </a:solidFill>
                          <a:effectLst/>
                          <a:highlight>
                            <a:srgbClr val="FFFF00"/>
                          </a:highlight>
                        </a:rPr>
                        <a:t>一定の技術的基準に適合したも</a:t>
                      </a:r>
                      <a:r>
                        <a:rPr lang="ja-JP" sz="2000" b="0" kern="100" dirty="0">
                          <a:solidFill>
                            <a:schemeClr val="tx1"/>
                          </a:solidFill>
                          <a:effectLst/>
                        </a:rPr>
                        <a:t>ので国土交通大臣が定めた構造方法を用いるもの又は国土交通大臣の認定を受けたものとしなければならない。</a:t>
                      </a:r>
                    </a:p>
                    <a:p>
                      <a:pPr algn="just">
                        <a:spcAft>
                          <a:spcPts val="0"/>
                        </a:spcAft>
                      </a:pPr>
                      <a:r>
                        <a:rPr lang="en-US" sz="2000" b="0" kern="100" dirty="0">
                          <a:solidFill>
                            <a:schemeClr val="tx1"/>
                          </a:solidFill>
                          <a:effectLst/>
                        </a:rPr>
                        <a:t> </a:t>
                      </a:r>
                      <a:endParaRPr lang="ja-JP" sz="2000" b="0" kern="100" dirty="0">
                        <a:solidFill>
                          <a:schemeClr val="tx1"/>
                        </a:solidFill>
                        <a:effectLst/>
                      </a:endParaRPr>
                    </a:p>
                    <a:p>
                      <a:pPr indent="133350" algn="just">
                        <a:spcAft>
                          <a:spcPts val="0"/>
                        </a:spcAft>
                      </a:pPr>
                      <a:r>
                        <a:rPr lang="ja-JP" sz="2000" b="0" kern="100" dirty="0">
                          <a:solidFill>
                            <a:schemeClr val="tx1"/>
                          </a:solidFill>
                          <a:effectLst/>
                        </a:rPr>
                        <a:t>①国土交通大臣が定めた</a:t>
                      </a:r>
                      <a:r>
                        <a:rPr lang="ja-JP" sz="2000" b="0" kern="100" dirty="0">
                          <a:solidFill>
                            <a:schemeClr val="tx1"/>
                          </a:solidFill>
                          <a:effectLst/>
                          <a:highlight>
                            <a:srgbClr val="FFFF00"/>
                          </a:highlight>
                        </a:rPr>
                        <a:t>構造方法</a:t>
                      </a:r>
                    </a:p>
                    <a:p>
                      <a:pPr algn="just">
                        <a:spcAft>
                          <a:spcPts val="0"/>
                        </a:spcAft>
                      </a:pPr>
                      <a:r>
                        <a:rPr lang="ja-JP" sz="2000" b="0" kern="100" dirty="0">
                          <a:solidFill>
                            <a:schemeClr val="tx1"/>
                          </a:solidFill>
                          <a:effectLst/>
                        </a:rPr>
                        <a:t>　　　　　</a:t>
                      </a:r>
                      <a:r>
                        <a:rPr lang="ja-JP" altLang="en-US" sz="2000" b="0" kern="100" dirty="0">
                          <a:solidFill>
                            <a:schemeClr val="tx1"/>
                          </a:solidFill>
                          <a:effectLst/>
                        </a:rPr>
                        <a:t>　　　　</a:t>
                      </a:r>
                      <a:r>
                        <a:rPr lang="ja-JP" sz="2000" b="0" kern="100" dirty="0">
                          <a:solidFill>
                            <a:schemeClr val="tx1"/>
                          </a:solidFill>
                          <a:effectLst/>
                        </a:rPr>
                        <a:t>または</a:t>
                      </a:r>
                    </a:p>
                    <a:p>
                      <a:pPr indent="133350" algn="just">
                        <a:spcAft>
                          <a:spcPts val="0"/>
                        </a:spcAft>
                      </a:pPr>
                      <a:r>
                        <a:rPr lang="ja-JP" sz="2000" b="0" kern="100" dirty="0">
                          <a:solidFill>
                            <a:schemeClr val="tx1"/>
                          </a:solidFill>
                          <a:effectLst/>
                        </a:rPr>
                        <a:t>②国土交通大臣の</a:t>
                      </a:r>
                      <a:r>
                        <a:rPr lang="ja-JP" sz="2000" b="0" kern="100" dirty="0">
                          <a:solidFill>
                            <a:schemeClr val="tx1"/>
                          </a:solidFill>
                          <a:effectLst/>
                          <a:highlight>
                            <a:srgbClr val="FFFF00"/>
                          </a:highlight>
                        </a:rPr>
                        <a:t>認定を受けたもの</a:t>
                      </a:r>
                      <a:endParaRPr lang="ja-JP" sz="2000" b="0" kern="100" dirty="0">
                        <a:solidFill>
                          <a:schemeClr val="tx1"/>
                        </a:solidFill>
                        <a:effectLst/>
                        <a:highlight>
                          <a:srgbClr val="FFFF00"/>
                        </a:highlight>
                        <a:latin typeface="Century" panose="02040604050505020304" pitchFamily="18" charset="0"/>
                        <a:ea typeface="ＭＳ Ｐゴシック" panose="020B060007020508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902061945"/>
                  </a:ext>
                </a:extLst>
              </a:tr>
              <a:tr h="751396">
                <a:tc>
                  <a:txBody>
                    <a:bodyPr/>
                    <a:lstStyle/>
                    <a:p>
                      <a:pPr algn="ctr">
                        <a:spcAft>
                          <a:spcPts val="0"/>
                        </a:spcAft>
                      </a:pPr>
                      <a:r>
                        <a:rPr lang="ja-JP" sz="2000" kern="100" dirty="0">
                          <a:effectLst/>
                        </a:rPr>
                        <a:t>開口部</a:t>
                      </a:r>
                      <a:endParaRPr lang="ja-JP" sz="2000" kern="100" dirty="0">
                        <a:effectLst/>
                        <a:latin typeface="Century" panose="02040604050505020304" pitchFamily="18" charset="0"/>
                        <a:ea typeface="ＭＳ Ｐゴシック" panose="020B0600070205080204" pitchFamily="50" charset="-128"/>
                        <a:cs typeface="Times New Roman" panose="02020603050405020304" pitchFamily="18" charset="0"/>
                      </a:endParaRPr>
                    </a:p>
                  </a:txBody>
                  <a:tcPr marL="68580" marR="68580" marT="0" marB="0" anchor="ctr">
                    <a:solidFill>
                      <a:schemeClr val="accent6">
                        <a:lumMod val="75000"/>
                      </a:schemeClr>
                    </a:solidFill>
                  </a:tcPr>
                </a:tc>
                <a:tc>
                  <a:txBody>
                    <a:bodyPr/>
                    <a:lstStyle/>
                    <a:p>
                      <a:pPr algn="just">
                        <a:spcAft>
                          <a:spcPts val="0"/>
                        </a:spcAft>
                      </a:pPr>
                      <a:r>
                        <a:rPr lang="ja-JP" sz="2000" kern="100" dirty="0">
                          <a:effectLst/>
                        </a:rPr>
                        <a:t>建築物の外壁の開口部で延焼の恐れのある部分は、</a:t>
                      </a:r>
                      <a:r>
                        <a:rPr lang="ja-JP" sz="2000" kern="100" dirty="0">
                          <a:effectLst/>
                          <a:highlight>
                            <a:srgbClr val="FFFF00"/>
                          </a:highlight>
                        </a:rPr>
                        <a:t>防火戸</a:t>
                      </a:r>
                      <a:r>
                        <a:rPr lang="ja-JP" sz="2000" kern="100" dirty="0">
                          <a:effectLst/>
                        </a:rPr>
                        <a:t>その他の</a:t>
                      </a:r>
                      <a:r>
                        <a:rPr lang="ja-JP" sz="2000" kern="100" dirty="0">
                          <a:effectLst/>
                          <a:highlight>
                            <a:srgbClr val="FFFF00"/>
                          </a:highlight>
                        </a:rPr>
                        <a:t>政令で定める防火設備</a:t>
                      </a:r>
                      <a:r>
                        <a:rPr lang="ja-JP" sz="2000" kern="100" dirty="0">
                          <a:effectLst/>
                        </a:rPr>
                        <a:t>を設けなければならない</a:t>
                      </a:r>
                      <a:endParaRPr lang="ja-JP" sz="2000" kern="100" dirty="0">
                        <a:effectLst/>
                        <a:latin typeface="Century" panose="02040604050505020304" pitchFamily="18" charset="0"/>
                        <a:ea typeface="ＭＳ Ｐゴシック" panose="020B060007020508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156417833"/>
                  </a:ext>
                </a:extLst>
              </a:tr>
              <a:tr h="1082254">
                <a:tc>
                  <a:txBody>
                    <a:bodyPr/>
                    <a:lstStyle/>
                    <a:p>
                      <a:pPr algn="ctr">
                        <a:spcAft>
                          <a:spcPts val="0"/>
                        </a:spcAft>
                      </a:pPr>
                      <a:r>
                        <a:rPr lang="ja-JP" sz="2000" kern="100" dirty="0">
                          <a:effectLst/>
                        </a:rPr>
                        <a:t>外　壁</a:t>
                      </a:r>
                      <a:endParaRPr lang="ja-JP" sz="2000" kern="100" dirty="0">
                        <a:effectLst/>
                        <a:latin typeface="Century" panose="02040604050505020304" pitchFamily="18" charset="0"/>
                        <a:ea typeface="ＭＳ Ｐゴシック" panose="020B0600070205080204" pitchFamily="50" charset="-128"/>
                        <a:cs typeface="Times New Roman" panose="02020603050405020304" pitchFamily="18" charset="0"/>
                      </a:endParaRPr>
                    </a:p>
                  </a:txBody>
                  <a:tcPr marL="68580" marR="68580" marT="0" marB="0" anchor="ctr">
                    <a:solidFill>
                      <a:schemeClr val="accent6">
                        <a:lumMod val="75000"/>
                      </a:schemeClr>
                    </a:solidFill>
                  </a:tcPr>
                </a:tc>
                <a:tc>
                  <a:txBody>
                    <a:bodyPr/>
                    <a:lstStyle/>
                    <a:p>
                      <a:pPr algn="just">
                        <a:spcAft>
                          <a:spcPts val="0"/>
                        </a:spcAft>
                      </a:pPr>
                      <a:r>
                        <a:rPr lang="ja-JP" sz="2000" kern="100" dirty="0">
                          <a:effectLst/>
                        </a:rPr>
                        <a:t>民法の規定では、建築物を築造するには境界より５０ｃｍ以上の距離を存することをようするが、</a:t>
                      </a:r>
                      <a:r>
                        <a:rPr lang="ja-JP" sz="2000" kern="100" dirty="0">
                          <a:effectLst/>
                          <a:highlight>
                            <a:srgbClr val="FFFF00"/>
                          </a:highlight>
                        </a:rPr>
                        <a:t>外壁が耐火構造</a:t>
                      </a:r>
                      <a:r>
                        <a:rPr lang="ja-JP" sz="2000" kern="100" dirty="0">
                          <a:effectLst/>
                        </a:rPr>
                        <a:t>のものは、その外壁を</a:t>
                      </a:r>
                      <a:r>
                        <a:rPr lang="ja-JP" sz="2000" kern="100" dirty="0">
                          <a:effectLst/>
                          <a:highlight>
                            <a:srgbClr val="FFFF00"/>
                          </a:highlight>
                        </a:rPr>
                        <a:t>隣地境界線に接</a:t>
                      </a:r>
                      <a:r>
                        <a:rPr lang="ja-JP" sz="2000" kern="100" dirty="0">
                          <a:effectLst/>
                        </a:rPr>
                        <a:t>して設ける事ができる。</a:t>
                      </a:r>
                      <a:endParaRPr lang="ja-JP" sz="2000" kern="100" dirty="0">
                        <a:effectLst/>
                        <a:latin typeface="Century" panose="02040604050505020304" pitchFamily="18" charset="0"/>
                        <a:ea typeface="ＭＳ Ｐゴシック" panose="020B060007020508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821794259"/>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2">
            <a:extLst>
              <a:ext uri="{FF2B5EF4-FFF2-40B4-BE49-F238E27FC236}">
                <a16:creationId xmlns:a16="http://schemas.microsoft.com/office/drawing/2014/main" id="{AAC1AA36-9A34-409B-A8B8-6A0CD13B0F7A}"/>
              </a:ext>
            </a:extLst>
          </p:cNvPr>
          <p:cNvSpPr>
            <a:spLocks noGrp="1" noChangeArrowheads="1"/>
          </p:cNvSpPr>
          <p:nvPr>
            <p:ph type="title"/>
          </p:nvPr>
        </p:nvSpPr>
        <p:spPr>
          <a:solidFill>
            <a:srgbClr val="F63B08"/>
          </a:solidFill>
          <a:ln w="76200">
            <a:solidFill>
              <a:schemeClr val="tx1"/>
            </a:solidFill>
            <a:miter lim="800000"/>
            <a:headEnd/>
            <a:tailEnd/>
          </a:ln>
        </p:spPr>
        <p:txBody>
          <a:bodyPr/>
          <a:lstStyle/>
          <a:p>
            <a:pPr eaLnBrk="1" hangingPunct="1"/>
            <a:r>
              <a:rPr lang="ja-JP" altLang="en-US" sz="3200" dirty="0">
                <a:solidFill>
                  <a:schemeClr val="bg1"/>
                </a:solidFill>
              </a:rPr>
              <a:t>Ｐ１３７　建物が防火規制の異なる地域にまたいだ場合</a:t>
            </a:r>
          </a:p>
        </p:txBody>
      </p:sp>
      <p:sp>
        <p:nvSpPr>
          <p:cNvPr id="7" name="正方形/長方形 6">
            <a:extLst>
              <a:ext uri="{FF2B5EF4-FFF2-40B4-BE49-F238E27FC236}">
                <a16:creationId xmlns:a16="http://schemas.microsoft.com/office/drawing/2014/main" id="{AB9ADA21-B770-4934-A70F-9C99805ADDFB}"/>
              </a:ext>
            </a:extLst>
          </p:cNvPr>
          <p:cNvSpPr/>
          <p:nvPr/>
        </p:nvSpPr>
        <p:spPr>
          <a:xfrm>
            <a:off x="609601" y="5399859"/>
            <a:ext cx="10972800" cy="923330"/>
          </a:xfrm>
          <a:prstGeom prst="rect">
            <a:avLst/>
          </a:prstGeom>
          <a:solidFill>
            <a:srgbClr val="FFFF00"/>
          </a:solidFill>
          <a:ln w="76200">
            <a:solidFill>
              <a:schemeClr val="tx1">
                <a:lumMod val="85000"/>
                <a:lumOff val="15000"/>
              </a:schemeClr>
            </a:solid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w="0"/>
                <a:solidFill>
                  <a:srgbClr val="FFFFFF"/>
                </a:solidFill>
                <a:effectLst>
                  <a:outerShdw blurRad="38100" dist="19050" dir="2700000" algn="tl" rotWithShape="0">
                    <a:srgbClr val="000000">
                      <a:alpha val="40000"/>
                    </a:srgbClr>
                  </a:outerShdw>
                </a:effectLst>
                <a:highlight>
                  <a:srgbClr val="FF0000"/>
                </a:highlight>
                <a:uLnTx/>
                <a:uFillTx/>
                <a:latin typeface="Arial" panose="020B0604020202020204" pitchFamily="34" charset="0"/>
                <a:ea typeface="ＭＳ Ｐゴシック" panose="020B0600070205080204" pitchFamily="50" charset="-128"/>
                <a:cs typeface="+mn-cs"/>
              </a:rPr>
              <a:t>ポイント</a:t>
            </a:r>
            <a:r>
              <a:rPr kumimoji="1" lang="en-US" altLang="ja-JP" sz="1800" b="1" i="0" u="none" strike="noStrike" kern="1200" cap="none" spc="0" normalizeH="0" baseline="0" noProof="0" dirty="0">
                <a:ln w="0"/>
                <a:solidFill>
                  <a:srgbClr val="FFFFFF"/>
                </a:solidFill>
                <a:effectLst>
                  <a:outerShdw blurRad="38100" dist="19050" dir="2700000" algn="tl" rotWithShape="0">
                    <a:srgbClr val="000000">
                      <a:alpha val="40000"/>
                    </a:srgbClr>
                  </a:outerShdw>
                </a:effectLst>
                <a:highlight>
                  <a:srgbClr val="FF0000"/>
                </a:highlight>
                <a:uLnTx/>
                <a:uFillTx/>
                <a:latin typeface="Arial" panose="020B0604020202020204" pitchFamily="34" charset="0"/>
                <a:ea typeface="ＭＳ Ｐゴシック" panose="020B0600070205080204" pitchFamily="50" charset="-128"/>
                <a:cs typeface="+mn-cs"/>
              </a:rPr>
              <a:t>1</a:t>
            </a:r>
            <a:r>
              <a:rPr kumimoji="1" lang="ja-JP" altLang="en-US" sz="1800" b="1"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ea typeface="ＭＳ Ｐゴシック" panose="020B0600070205080204" pitchFamily="50" charset="-128"/>
                <a:cs typeface="+mn-cs"/>
              </a:rPr>
              <a:t>　二つのうち</a:t>
            </a:r>
            <a:r>
              <a:rPr kumimoji="1" lang="ja-JP" altLang="en-US" sz="1800" b="1" i="0" u="none" strike="noStrike" kern="1200" cap="none" spc="0" normalizeH="0" baseline="0" noProof="0" dirty="0">
                <a:ln w="0"/>
                <a:solidFill>
                  <a:srgbClr val="000000"/>
                </a:solidFill>
                <a:effectLst>
                  <a:outerShdw blurRad="38100" dist="19050" dir="2700000" algn="tl" rotWithShape="0">
                    <a:srgbClr val="000000">
                      <a:alpha val="40000"/>
                    </a:srgbClr>
                  </a:outerShdw>
                </a:effectLst>
                <a:highlight>
                  <a:srgbClr val="00FF00"/>
                </a:highlight>
                <a:uLnTx/>
                <a:uFillTx/>
                <a:latin typeface="Arial" panose="020B0604020202020204" pitchFamily="34" charset="0"/>
                <a:ea typeface="ＭＳ Ｐゴシック" panose="020B0600070205080204" pitchFamily="50" charset="-128"/>
                <a:cs typeface="+mn-cs"/>
              </a:rPr>
              <a:t>厳しい方</a:t>
            </a:r>
            <a:r>
              <a:rPr kumimoji="1" lang="ja-JP" altLang="en-US" sz="1800" b="1"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ea typeface="ＭＳ Ｐゴシック" panose="020B0600070205080204" pitchFamily="50" charset="-128"/>
                <a:cs typeface="+mn-cs"/>
              </a:rPr>
              <a:t>の規制受ける</a:t>
            </a:r>
            <a:endParaRPr kumimoji="1" lang="en-US" altLang="ja-JP" sz="1800" b="1"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w="0"/>
                <a:solidFill>
                  <a:srgbClr val="FFFFFF"/>
                </a:solidFill>
                <a:effectLst>
                  <a:outerShdw blurRad="38100" dist="19050" dir="2700000" algn="tl" rotWithShape="0">
                    <a:srgbClr val="000000">
                      <a:alpha val="40000"/>
                    </a:srgbClr>
                  </a:outerShdw>
                </a:effectLst>
                <a:highlight>
                  <a:srgbClr val="FF0000"/>
                </a:highlight>
                <a:uLnTx/>
                <a:uFillTx/>
                <a:latin typeface="Arial" panose="020B0604020202020204" pitchFamily="34" charset="0"/>
                <a:ea typeface="ＭＳ Ｐゴシック" panose="020B0600070205080204" pitchFamily="50" charset="-128"/>
                <a:cs typeface="+mn-cs"/>
              </a:rPr>
              <a:t>ポイント</a:t>
            </a:r>
            <a:r>
              <a:rPr kumimoji="1" lang="en-US" altLang="ja-JP" sz="1800" b="1" i="0" u="none" strike="noStrike" kern="1200" cap="none" spc="0" normalizeH="0" baseline="0" noProof="0" dirty="0">
                <a:ln w="0"/>
                <a:solidFill>
                  <a:srgbClr val="FFFFFF"/>
                </a:solidFill>
                <a:effectLst>
                  <a:outerShdw blurRad="38100" dist="19050" dir="2700000" algn="tl" rotWithShape="0">
                    <a:srgbClr val="000000">
                      <a:alpha val="40000"/>
                    </a:srgbClr>
                  </a:outerShdw>
                </a:effectLst>
                <a:highlight>
                  <a:srgbClr val="FF0000"/>
                </a:highlight>
                <a:uLnTx/>
                <a:uFillTx/>
                <a:latin typeface="Arial" panose="020B0604020202020204" pitchFamily="34" charset="0"/>
                <a:ea typeface="ＭＳ Ｐゴシック" panose="020B0600070205080204" pitchFamily="50" charset="-128"/>
                <a:cs typeface="+mn-cs"/>
              </a:rPr>
              <a:t>2</a:t>
            </a:r>
            <a:r>
              <a:rPr kumimoji="1" lang="ja-JP" altLang="en-US" sz="1800" b="1"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ea typeface="ＭＳ Ｐゴシック" panose="020B0600070205080204" pitchFamily="50" charset="-128"/>
                <a:cs typeface="+mn-cs"/>
              </a:rPr>
              <a:t>　建築物の敷地ではなく</a:t>
            </a:r>
            <a:r>
              <a:rPr kumimoji="1" lang="ja-JP" altLang="en-US" sz="1800" b="1" i="0" u="none" strike="noStrike" kern="1200" cap="none" spc="0" normalizeH="0" baseline="0" noProof="0" dirty="0">
                <a:ln w="0"/>
                <a:solidFill>
                  <a:srgbClr val="000000"/>
                </a:solidFill>
                <a:effectLst>
                  <a:outerShdw blurRad="38100" dist="19050" dir="2700000" algn="tl" rotWithShape="0">
                    <a:srgbClr val="000000">
                      <a:alpha val="40000"/>
                    </a:srgbClr>
                  </a:outerShdw>
                </a:effectLst>
                <a:highlight>
                  <a:srgbClr val="00FF00"/>
                </a:highlight>
                <a:uLnTx/>
                <a:uFillTx/>
                <a:latin typeface="Arial" panose="020B0604020202020204" pitchFamily="34" charset="0"/>
                <a:ea typeface="ＭＳ Ｐゴシック" panose="020B0600070205080204" pitchFamily="50" charset="-128"/>
                <a:cs typeface="+mn-cs"/>
              </a:rPr>
              <a:t>建築物がまたいだ場合の規定</a:t>
            </a:r>
            <a:r>
              <a:rPr kumimoji="1" lang="ja-JP" altLang="en-US" sz="1800" b="1"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ea typeface="ＭＳ Ｐゴシック" panose="020B0600070205080204" pitchFamily="50" charset="-128"/>
                <a:cs typeface="+mn-cs"/>
              </a:rPr>
              <a:t>であり、防火制限については面積の大小に関</a:t>
            </a:r>
            <a:r>
              <a:rPr kumimoji="1" lang="ja-JP" altLang="en-US" sz="1800" b="1" i="0" u="none" strike="noStrike" kern="1200" cap="none" spc="0" normalizeH="0" baseline="0" noProof="0" dirty="0" err="1">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ea typeface="ＭＳ Ｐゴシック" panose="020B0600070205080204" pitchFamily="50" charset="-128"/>
                <a:cs typeface="+mn-cs"/>
              </a:rPr>
              <a:t>わ</a:t>
            </a:r>
            <a:endParaRPr kumimoji="1" lang="en-US" altLang="ja-JP" sz="1800" b="1"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ea typeface="ＭＳ Ｐゴシック" panose="020B0600070205080204" pitchFamily="50" charset="-128"/>
                <a:cs typeface="+mn-cs"/>
              </a:rPr>
              <a:t>                </a:t>
            </a:r>
            <a:r>
              <a:rPr kumimoji="1" lang="ja-JP" altLang="en-US" sz="1800" b="1"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ea typeface="ＭＳ Ｐゴシック" panose="020B0600070205080204" pitchFamily="50" charset="-128"/>
                <a:cs typeface="+mn-cs"/>
              </a:rPr>
              <a:t>らず、全て制限の厳しい方が適用される。</a:t>
            </a:r>
          </a:p>
        </p:txBody>
      </p:sp>
      <p:sp>
        <p:nvSpPr>
          <p:cNvPr id="5" name="二等辺三角形 4">
            <a:extLst>
              <a:ext uri="{FF2B5EF4-FFF2-40B4-BE49-F238E27FC236}">
                <a16:creationId xmlns:a16="http://schemas.microsoft.com/office/drawing/2014/main" id="{B27B69B6-C99E-431D-9638-9DE2806AF4A4}"/>
              </a:ext>
            </a:extLst>
          </p:cNvPr>
          <p:cNvSpPr/>
          <p:nvPr/>
        </p:nvSpPr>
        <p:spPr>
          <a:xfrm rot="5400000">
            <a:off x="462844" y="390349"/>
            <a:ext cx="1174045" cy="880533"/>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pic>
        <p:nvPicPr>
          <p:cNvPr id="8" name="コンテンツ プレースホルダー 7">
            <a:extLst>
              <a:ext uri="{FF2B5EF4-FFF2-40B4-BE49-F238E27FC236}">
                <a16:creationId xmlns:a16="http://schemas.microsoft.com/office/drawing/2014/main" id="{E28FE17F-E576-403E-9F2D-1802BE54A0FB}"/>
              </a:ext>
            </a:extLst>
          </p:cNvPr>
          <p:cNvPicPr>
            <a:picLocks noGrp="1"/>
          </p:cNvPicPr>
          <p:nvPr>
            <p:ph idx="1"/>
          </p:nvPr>
        </p:nvPicPr>
        <p:blipFill>
          <a:blip r:embed="rId3"/>
          <a:stretch>
            <a:fillRect/>
          </a:stretch>
        </p:blipFill>
        <p:spPr>
          <a:xfrm>
            <a:off x="1208580" y="1506958"/>
            <a:ext cx="4486770" cy="2200989"/>
          </a:xfrm>
          <a:prstGeom prst="rect">
            <a:avLst/>
          </a:prstGeom>
        </p:spPr>
      </p:pic>
      <p:sp>
        <p:nvSpPr>
          <p:cNvPr id="9" name="テキスト ボックス 2321">
            <a:extLst>
              <a:ext uri="{FF2B5EF4-FFF2-40B4-BE49-F238E27FC236}">
                <a16:creationId xmlns:a16="http://schemas.microsoft.com/office/drawing/2014/main" id="{865504D9-5AF4-4B5C-B707-8E2745167664}"/>
              </a:ext>
            </a:extLst>
          </p:cNvPr>
          <p:cNvSpPr txBox="1"/>
          <p:nvPr/>
        </p:nvSpPr>
        <p:spPr>
          <a:xfrm>
            <a:off x="1208580" y="3713627"/>
            <a:ext cx="4300397" cy="1420002"/>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00" cap="none" spc="0" normalizeH="0" baseline="0" noProof="0" dirty="0">
                <a:ln>
                  <a:noFill/>
                </a:ln>
                <a:solidFill>
                  <a:srgbClr val="000000"/>
                </a:solidFill>
                <a:effectLst/>
                <a:uLnTx/>
                <a:uFillTx/>
                <a:latin typeface="Century" panose="02040604050505020304" pitchFamily="18" charset="0"/>
                <a:ea typeface="ＭＳ Ｐゴシック" panose="020B0600070205080204" pitchFamily="50" charset="-128"/>
                <a:cs typeface="Times New Roman" panose="02020603050405020304" pitchFamily="18" charset="0"/>
              </a:rPr>
              <a:t>事例①は、</a:t>
            </a:r>
            <a:endParaRPr kumimoji="1" lang="en-US" altLang="ja-JP" sz="2000" b="0" i="0" u="none" strike="noStrike" kern="100" cap="none" spc="0" normalizeH="0" baseline="0" noProof="0" dirty="0">
              <a:ln>
                <a:noFill/>
              </a:ln>
              <a:solidFill>
                <a:srgbClr val="000000"/>
              </a:solidFill>
              <a:effectLst/>
              <a:uLnTx/>
              <a:uFillTx/>
              <a:latin typeface="Century" panose="02040604050505020304" pitchFamily="18" charset="0"/>
              <a:ea typeface="ＭＳ Ｐゴシック" panose="020B060007020508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00" cap="none" spc="0" normalizeH="0" baseline="0" noProof="0" dirty="0">
                <a:ln>
                  <a:noFill/>
                </a:ln>
                <a:solidFill>
                  <a:srgbClr val="000000"/>
                </a:solidFill>
                <a:effectLst/>
                <a:uLnTx/>
                <a:uFillTx/>
                <a:latin typeface="Century" panose="02040604050505020304" pitchFamily="18" charset="0"/>
                <a:ea typeface="ＭＳ Ｐゴシック" panose="020B0600070205080204" pitchFamily="50" charset="-128"/>
                <a:cs typeface="Times New Roman" panose="02020603050405020304" pitchFamily="18" charset="0"/>
              </a:rPr>
              <a:t>建築物全部について</a:t>
            </a:r>
            <a:r>
              <a:rPr kumimoji="1" lang="ja-JP" altLang="en-US" sz="2000" b="0" i="0" u="none" strike="noStrike" kern="100" cap="none" spc="0" normalizeH="0" baseline="0" noProof="0" dirty="0">
                <a:ln>
                  <a:noFill/>
                </a:ln>
                <a:solidFill>
                  <a:srgbClr val="FF0000"/>
                </a:solidFill>
                <a:effectLst/>
                <a:uLnTx/>
                <a:uFillTx/>
                <a:latin typeface="Century" panose="02040604050505020304" pitchFamily="18" charset="0"/>
                <a:ea typeface="ＭＳ Ｐゴシック" panose="020B0600070205080204" pitchFamily="50" charset="-128"/>
                <a:cs typeface="Times New Roman" panose="02020603050405020304" pitchFamily="18" charset="0"/>
              </a:rPr>
              <a:t>防火地域</a:t>
            </a:r>
            <a:r>
              <a:rPr kumimoji="1" lang="ja-JP" altLang="en-US" sz="2000" b="0" i="0" u="none" strike="noStrike" kern="100" cap="none" spc="0" normalizeH="0" baseline="0" noProof="0" dirty="0">
                <a:ln>
                  <a:noFill/>
                </a:ln>
                <a:solidFill>
                  <a:srgbClr val="000000"/>
                </a:solidFill>
                <a:effectLst/>
                <a:uLnTx/>
                <a:uFillTx/>
                <a:latin typeface="Century" panose="02040604050505020304" pitchFamily="18" charset="0"/>
                <a:ea typeface="ＭＳ Ｐゴシック" panose="020B0600070205080204" pitchFamily="50" charset="-128"/>
                <a:cs typeface="Times New Roman" panose="02020603050405020304" pitchFamily="18" charset="0"/>
              </a:rPr>
              <a:t>内の建築物に関する規定が適用。</a:t>
            </a:r>
          </a:p>
        </p:txBody>
      </p:sp>
      <p:pic>
        <p:nvPicPr>
          <p:cNvPr id="10" name="図 9">
            <a:extLst>
              <a:ext uri="{FF2B5EF4-FFF2-40B4-BE49-F238E27FC236}">
                <a16:creationId xmlns:a16="http://schemas.microsoft.com/office/drawing/2014/main" id="{FDC5E2A8-79D7-4AD8-96B1-62A75D761B79}"/>
              </a:ext>
            </a:extLst>
          </p:cNvPr>
          <p:cNvPicPr/>
          <p:nvPr/>
        </p:nvPicPr>
        <p:blipFill>
          <a:blip r:embed="rId4"/>
          <a:stretch>
            <a:fillRect/>
          </a:stretch>
        </p:blipFill>
        <p:spPr>
          <a:xfrm>
            <a:off x="7136474" y="1448683"/>
            <a:ext cx="3669066" cy="2200988"/>
          </a:xfrm>
          <a:prstGeom prst="rect">
            <a:avLst/>
          </a:prstGeom>
        </p:spPr>
      </p:pic>
      <p:sp>
        <p:nvSpPr>
          <p:cNvPr id="11" name="テキスト ボックス 2322">
            <a:extLst>
              <a:ext uri="{FF2B5EF4-FFF2-40B4-BE49-F238E27FC236}">
                <a16:creationId xmlns:a16="http://schemas.microsoft.com/office/drawing/2014/main" id="{C41809D0-70E5-4912-9B2B-40EF3E95000B}"/>
              </a:ext>
            </a:extLst>
          </p:cNvPr>
          <p:cNvSpPr txBox="1"/>
          <p:nvPr/>
        </p:nvSpPr>
        <p:spPr>
          <a:xfrm>
            <a:off x="7188508" y="3648791"/>
            <a:ext cx="3564997" cy="1349531"/>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00" cap="none" spc="0" normalizeH="0" baseline="0" noProof="0" dirty="0">
                <a:ln>
                  <a:noFill/>
                </a:ln>
                <a:solidFill>
                  <a:srgbClr val="000000"/>
                </a:solidFill>
                <a:effectLst/>
                <a:uLnTx/>
                <a:uFillTx/>
                <a:latin typeface="Century" panose="02040604050505020304" pitchFamily="18" charset="0"/>
                <a:ea typeface="ＭＳ Ｐゴシック" panose="020B0600070205080204" pitchFamily="50" charset="-128"/>
                <a:cs typeface="Times New Roman" panose="02020603050405020304" pitchFamily="18" charset="0"/>
              </a:rPr>
              <a:t>事例②は、</a:t>
            </a:r>
            <a:endParaRPr kumimoji="1" lang="en-US" altLang="ja-JP" sz="2000" b="0" i="0" u="none" strike="noStrike" kern="100" cap="none" spc="0" normalizeH="0" baseline="0" noProof="0" dirty="0">
              <a:ln>
                <a:noFill/>
              </a:ln>
              <a:solidFill>
                <a:srgbClr val="000000"/>
              </a:solidFill>
              <a:effectLst/>
              <a:uLnTx/>
              <a:uFillTx/>
              <a:latin typeface="Century" panose="02040604050505020304" pitchFamily="18" charset="0"/>
              <a:ea typeface="ＭＳ Ｐゴシック" panose="020B060007020508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00" cap="none" spc="0" normalizeH="0" baseline="0" noProof="0" dirty="0">
                <a:ln>
                  <a:noFill/>
                </a:ln>
                <a:solidFill>
                  <a:srgbClr val="000000"/>
                </a:solidFill>
                <a:effectLst/>
                <a:uLnTx/>
                <a:uFillTx/>
                <a:latin typeface="Century" panose="02040604050505020304" pitchFamily="18" charset="0"/>
                <a:ea typeface="ＭＳ Ｐゴシック" panose="020B0600070205080204" pitchFamily="50" charset="-128"/>
                <a:cs typeface="Times New Roman" panose="02020603050405020304" pitchFamily="18" charset="0"/>
              </a:rPr>
              <a:t>建築物全部について</a:t>
            </a:r>
            <a:r>
              <a:rPr kumimoji="1" lang="ja-JP" altLang="en-US" sz="2000" b="0" i="0" u="none" strike="noStrike" kern="100" cap="none" spc="0" normalizeH="0" baseline="0" noProof="0" dirty="0">
                <a:ln>
                  <a:noFill/>
                </a:ln>
                <a:solidFill>
                  <a:srgbClr val="FF0000"/>
                </a:solidFill>
                <a:effectLst/>
                <a:uLnTx/>
                <a:uFillTx/>
                <a:latin typeface="Century" panose="02040604050505020304" pitchFamily="18" charset="0"/>
                <a:ea typeface="ＭＳ Ｐゴシック" panose="020B0600070205080204" pitchFamily="50" charset="-128"/>
                <a:cs typeface="Times New Roman" panose="02020603050405020304" pitchFamily="18" charset="0"/>
              </a:rPr>
              <a:t>準防火地域</a:t>
            </a:r>
            <a:r>
              <a:rPr kumimoji="1" lang="ja-JP" altLang="en-US" sz="2000" b="0" i="0" u="none" strike="noStrike" kern="100" cap="none" spc="0" normalizeH="0" baseline="0" noProof="0" dirty="0">
                <a:ln>
                  <a:noFill/>
                </a:ln>
                <a:solidFill>
                  <a:srgbClr val="000000"/>
                </a:solidFill>
                <a:effectLst/>
                <a:uLnTx/>
                <a:uFillTx/>
                <a:latin typeface="Century" panose="02040604050505020304" pitchFamily="18" charset="0"/>
                <a:ea typeface="ＭＳ Ｐゴシック" panose="020B0600070205080204" pitchFamily="50" charset="-128"/>
                <a:cs typeface="Times New Roman" panose="02020603050405020304" pitchFamily="18" charset="0"/>
              </a:rPr>
              <a:t>内の建築物に関する規定が適用。</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07B6F151-A9EF-48A0-8BC0-72237698AA8A}"/>
              </a:ext>
            </a:extLst>
          </p:cNvPr>
          <p:cNvSpPr>
            <a:spLocks noGrp="1" noChangeArrowheads="1"/>
          </p:cNvSpPr>
          <p:nvPr>
            <p:ph type="title"/>
          </p:nvPr>
        </p:nvSpPr>
        <p:spPr>
          <a:xfrm>
            <a:off x="579439" y="214313"/>
            <a:ext cx="10931524" cy="1143000"/>
          </a:xfrm>
          <a:solidFill>
            <a:srgbClr val="F63B08"/>
          </a:solidFill>
          <a:ln w="76200">
            <a:solidFill>
              <a:schemeClr val="tx1"/>
            </a:solidFill>
            <a:miter lim="800000"/>
            <a:headEnd/>
            <a:tailEnd/>
          </a:ln>
        </p:spPr>
        <p:txBody>
          <a:bodyPr/>
          <a:lstStyle/>
          <a:p>
            <a:pPr eaLnBrk="1" hangingPunct="1"/>
            <a:r>
              <a:rPr lang="ja-JP" altLang="en-US" sz="3200" dirty="0">
                <a:solidFill>
                  <a:schemeClr val="bg1"/>
                </a:solidFill>
              </a:rPr>
              <a:t>Ｐ１３８　建物が防火規制の異なる地域にまたいだ場合</a:t>
            </a:r>
          </a:p>
        </p:txBody>
      </p:sp>
      <p:sp>
        <p:nvSpPr>
          <p:cNvPr id="87043" name="Rectangle 3">
            <a:extLst>
              <a:ext uri="{FF2B5EF4-FFF2-40B4-BE49-F238E27FC236}">
                <a16:creationId xmlns:a16="http://schemas.microsoft.com/office/drawing/2014/main" id="{FF8778A0-A21E-4F13-8EA1-771147ACA9D9}"/>
              </a:ext>
            </a:extLst>
          </p:cNvPr>
          <p:cNvSpPr>
            <a:spLocks noGrp="1" noChangeArrowheads="1"/>
          </p:cNvSpPr>
          <p:nvPr>
            <p:ph type="body" idx="1"/>
          </p:nvPr>
        </p:nvSpPr>
        <p:spPr>
          <a:xfrm>
            <a:off x="2017713" y="1636713"/>
            <a:ext cx="8229600" cy="4525962"/>
          </a:xfrm>
        </p:spPr>
        <p:txBody>
          <a:bodyPr/>
          <a:lstStyle/>
          <a:p>
            <a:pPr eaLnBrk="1" hangingPunct="1">
              <a:buFontTx/>
              <a:buNone/>
            </a:pPr>
            <a:r>
              <a:rPr lang="ja-JP" altLang="en-US" dirty="0"/>
              <a:t>　未指定区域　　　防火区域又は準防火区域</a:t>
            </a:r>
          </a:p>
        </p:txBody>
      </p:sp>
      <p:sp>
        <p:nvSpPr>
          <p:cNvPr id="87044" name="Line 5">
            <a:extLst>
              <a:ext uri="{FF2B5EF4-FFF2-40B4-BE49-F238E27FC236}">
                <a16:creationId xmlns:a16="http://schemas.microsoft.com/office/drawing/2014/main" id="{39FECA57-51DE-4465-B39F-DA2697FC5C58}"/>
              </a:ext>
            </a:extLst>
          </p:cNvPr>
          <p:cNvSpPr>
            <a:spLocks noChangeShapeType="1"/>
          </p:cNvSpPr>
          <p:nvPr/>
        </p:nvSpPr>
        <p:spPr bwMode="auto">
          <a:xfrm>
            <a:off x="2279651" y="2852738"/>
            <a:ext cx="7345363"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87045" name="Line 7">
            <a:extLst>
              <a:ext uri="{FF2B5EF4-FFF2-40B4-BE49-F238E27FC236}">
                <a16:creationId xmlns:a16="http://schemas.microsoft.com/office/drawing/2014/main" id="{C7696E4B-8E1C-40BD-9EC2-0B949386EFFB}"/>
              </a:ext>
            </a:extLst>
          </p:cNvPr>
          <p:cNvSpPr>
            <a:spLocks noChangeShapeType="1"/>
          </p:cNvSpPr>
          <p:nvPr/>
        </p:nvSpPr>
        <p:spPr bwMode="auto">
          <a:xfrm>
            <a:off x="5375275" y="32131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87046" name="Line 9">
            <a:extLst>
              <a:ext uri="{FF2B5EF4-FFF2-40B4-BE49-F238E27FC236}">
                <a16:creationId xmlns:a16="http://schemas.microsoft.com/office/drawing/2014/main" id="{C214C62E-B4C2-44BF-B783-78DA9CAA83A8}"/>
              </a:ext>
            </a:extLst>
          </p:cNvPr>
          <p:cNvSpPr>
            <a:spLocks noChangeShapeType="1"/>
          </p:cNvSpPr>
          <p:nvPr/>
        </p:nvSpPr>
        <p:spPr bwMode="auto">
          <a:xfrm>
            <a:off x="2279651" y="6237288"/>
            <a:ext cx="7345363"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87047" name="Line 10">
            <a:extLst>
              <a:ext uri="{FF2B5EF4-FFF2-40B4-BE49-F238E27FC236}">
                <a16:creationId xmlns:a16="http://schemas.microsoft.com/office/drawing/2014/main" id="{880DEEB5-99DC-42B4-975A-001E9597A1B8}"/>
              </a:ext>
            </a:extLst>
          </p:cNvPr>
          <p:cNvSpPr>
            <a:spLocks noChangeShapeType="1"/>
          </p:cNvSpPr>
          <p:nvPr/>
        </p:nvSpPr>
        <p:spPr bwMode="auto">
          <a:xfrm>
            <a:off x="2279650" y="2852738"/>
            <a:ext cx="0" cy="338455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87048" name="Line 11">
            <a:extLst>
              <a:ext uri="{FF2B5EF4-FFF2-40B4-BE49-F238E27FC236}">
                <a16:creationId xmlns:a16="http://schemas.microsoft.com/office/drawing/2014/main" id="{CBA4B853-644C-4015-9228-2B36C6592642}"/>
              </a:ext>
            </a:extLst>
          </p:cNvPr>
          <p:cNvSpPr>
            <a:spLocks noChangeShapeType="1"/>
          </p:cNvSpPr>
          <p:nvPr/>
        </p:nvSpPr>
        <p:spPr bwMode="auto">
          <a:xfrm>
            <a:off x="9625013" y="2852738"/>
            <a:ext cx="0" cy="338455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87049" name="Line 12">
            <a:extLst>
              <a:ext uri="{FF2B5EF4-FFF2-40B4-BE49-F238E27FC236}">
                <a16:creationId xmlns:a16="http://schemas.microsoft.com/office/drawing/2014/main" id="{DC31AF04-513A-4432-89C3-44854285E03E}"/>
              </a:ext>
            </a:extLst>
          </p:cNvPr>
          <p:cNvSpPr>
            <a:spLocks noChangeShapeType="1"/>
          </p:cNvSpPr>
          <p:nvPr/>
        </p:nvSpPr>
        <p:spPr bwMode="auto">
          <a:xfrm>
            <a:off x="4800600" y="1628775"/>
            <a:ext cx="71438" cy="5113338"/>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87050" name="Rectangle 13">
            <a:extLst>
              <a:ext uri="{FF2B5EF4-FFF2-40B4-BE49-F238E27FC236}">
                <a16:creationId xmlns:a16="http://schemas.microsoft.com/office/drawing/2014/main" id="{43DD71FA-F145-4285-BAC0-C33DE50B2EC6}"/>
              </a:ext>
            </a:extLst>
          </p:cNvPr>
          <p:cNvSpPr>
            <a:spLocks noChangeArrowheads="1"/>
          </p:cNvSpPr>
          <p:nvPr/>
        </p:nvSpPr>
        <p:spPr bwMode="auto">
          <a:xfrm>
            <a:off x="3575051" y="3716339"/>
            <a:ext cx="3744913" cy="17287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87051" name="WordArt 14">
            <a:extLst>
              <a:ext uri="{FF2B5EF4-FFF2-40B4-BE49-F238E27FC236}">
                <a16:creationId xmlns:a16="http://schemas.microsoft.com/office/drawing/2014/main" id="{6F2EE80C-C606-48AF-81D5-7B6AB33A3098}"/>
              </a:ext>
            </a:extLst>
          </p:cNvPr>
          <p:cNvSpPr>
            <a:spLocks noChangeArrowheads="1" noChangeShapeType="1" noTextEdit="1"/>
          </p:cNvSpPr>
          <p:nvPr/>
        </p:nvSpPr>
        <p:spPr bwMode="auto">
          <a:xfrm>
            <a:off x="5016500" y="4292600"/>
            <a:ext cx="914400" cy="4572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0" cap="none" spc="0" normalizeH="0" baseline="0" noProof="0">
                <a:ln w="9525">
                  <a:solidFill>
                    <a:srgbClr val="000000"/>
                  </a:solidFill>
                  <a:round/>
                  <a:headEnd/>
                  <a:tailEnd/>
                </a:ln>
                <a:solidFill>
                  <a:srgbClr val="F63B08"/>
                </a:solidFill>
                <a:effectLst/>
                <a:uLnTx/>
                <a:uFillTx/>
                <a:latin typeface="ＭＳ Ｐゴシック" panose="020B0600070205080204" pitchFamily="50" charset="-128"/>
                <a:ea typeface="ＭＳ Ｐゴシック" panose="020B0600070205080204" pitchFamily="50" charset="-128"/>
                <a:cs typeface="+mn-cs"/>
              </a:rPr>
              <a:t>建物</a:t>
            </a:r>
          </a:p>
        </p:txBody>
      </p:sp>
      <p:sp>
        <p:nvSpPr>
          <p:cNvPr id="58383" name="Rectangle 15">
            <a:extLst>
              <a:ext uri="{FF2B5EF4-FFF2-40B4-BE49-F238E27FC236}">
                <a16:creationId xmlns:a16="http://schemas.microsoft.com/office/drawing/2014/main" id="{E45DFE17-EF71-491C-BB62-235E17BCE926}"/>
              </a:ext>
            </a:extLst>
          </p:cNvPr>
          <p:cNvSpPr>
            <a:spLocks noChangeArrowheads="1"/>
          </p:cNvSpPr>
          <p:nvPr/>
        </p:nvSpPr>
        <p:spPr bwMode="auto">
          <a:xfrm>
            <a:off x="4235467" y="3392488"/>
            <a:ext cx="215900" cy="2376487"/>
          </a:xfrm>
          <a:prstGeom prst="rect">
            <a:avLst/>
          </a:prstGeom>
          <a:solidFill>
            <a:srgbClr val="FFFA9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58384" name="Rectangle 16">
            <a:extLst>
              <a:ext uri="{FF2B5EF4-FFF2-40B4-BE49-F238E27FC236}">
                <a16:creationId xmlns:a16="http://schemas.microsoft.com/office/drawing/2014/main" id="{5F6ABFF1-3AC0-4B24-BF29-4DA9E1353CA4}"/>
              </a:ext>
            </a:extLst>
          </p:cNvPr>
          <p:cNvSpPr>
            <a:spLocks noChangeArrowheads="1"/>
          </p:cNvSpPr>
          <p:nvPr/>
        </p:nvSpPr>
        <p:spPr bwMode="auto">
          <a:xfrm>
            <a:off x="3575050" y="3716339"/>
            <a:ext cx="649288" cy="1728787"/>
          </a:xfrm>
          <a:prstGeom prst="rect">
            <a:avLst/>
          </a:prstGeom>
          <a:solidFill>
            <a:srgbClr val="FF0000"/>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 name="吹き出し: 四角形 2">
            <a:extLst>
              <a:ext uri="{FF2B5EF4-FFF2-40B4-BE49-F238E27FC236}">
                <a16:creationId xmlns:a16="http://schemas.microsoft.com/office/drawing/2014/main" id="{C31D1B11-BA63-4B0F-90F4-5E91D55ED20E}"/>
              </a:ext>
            </a:extLst>
          </p:cNvPr>
          <p:cNvSpPr/>
          <p:nvPr/>
        </p:nvSpPr>
        <p:spPr>
          <a:xfrm>
            <a:off x="1847851" y="2708276"/>
            <a:ext cx="1368425" cy="936625"/>
          </a:xfrm>
          <a:prstGeom prst="wedgeRectCallout">
            <a:avLst>
              <a:gd name="adj1" fmla="val 88976"/>
              <a:gd name="adj2" fmla="val 9506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Arial"/>
                <a:ea typeface="ＭＳ Ｐゴシック"/>
                <a:cs typeface="+mn-cs"/>
              </a:rPr>
              <a:t>制限は受けない</a:t>
            </a:r>
          </a:p>
        </p:txBody>
      </p:sp>
      <p:sp>
        <p:nvSpPr>
          <p:cNvPr id="4" name="正方形/長方形 3">
            <a:extLst>
              <a:ext uri="{FF2B5EF4-FFF2-40B4-BE49-F238E27FC236}">
                <a16:creationId xmlns:a16="http://schemas.microsoft.com/office/drawing/2014/main" id="{4BAC2AEC-5E1A-4A0E-A61A-3E4A76EE8EBF}"/>
              </a:ext>
            </a:extLst>
          </p:cNvPr>
          <p:cNvSpPr/>
          <p:nvPr/>
        </p:nvSpPr>
        <p:spPr>
          <a:xfrm>
            <a:off x="3781409" y="5785947"/>
            <a:ext cx="1112805" cy="461665"/>
          </a:xfrm>
          <a:prstGeom prst="rect">
            <a:avLst/>
          </a:prstGeom>
          <a:solidFill>
            <a:srgbClr val="FFFF00"/>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w="22225">
                  <a:solidFill>
                    <a:srgbClr val="333399"/>
                  </a:solidFill>
                  <a:prstDash val="solid"/>
                </a:ln>
                <a:solidFill>
                  <a:srgbClr val="333399">
                    <a:lumMod val="40000"/>
                    <a:lumOff val="60000"/>
                  </a:srgbClr>
                </a:solidFill>
                <a:effectLst/>
                <a:uLnTx/>
                <a:uFillTx/>
                <a:latin typeface="Arial" panose="020B0604020202020204" pitchFamily="34" charset="0"/>
                <a:ea typeface="ＭＳ Ｐゴシック" panose="020B0600070205080204" pitchFamily="50" charset="-128"/>
                <a:cs typeface="+mn-cs"/>
              </a:rPr>
              <a:t>防火壁</a:t>
            </a:r>
          </a:p>
        </p:txBody>
      </p:sp>
      <p:sp>
        <p:nvSpPr>
          <p:cNvPr id="16" name="二等辺三角形 15">
            <a:extLst>
              <a:ext uri="{FF2B5EF4-FFF2-40B4-BE49-F238E27FC236}">
                <a16:creationId xmlns:a16="http://schemas.microsoft.com/office/drawing/2014/main" id="{F1594E57-610B-428D-A200-A2EF3E4766B7}"/>
              </a:ext>
            </a:extLst>
          </p:cNvPr>
          <p:cNvSpPr/>
          <p:nvPr/>
        </p:nvSpPr>
        <p:spPr>
          <a:xfrm rot="5400000">
            <a:off x="373827" y="388881"/>
            <a:ext cx="1143000" cy="7317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2" name="正方形/長方形 1">
            <a:extLst>
              <a:ext uri="{FF2B5EF4-FFF2-40B4-BE49-F238E27FC236}">
                <a16:creationId xmlns:a16="http://schemas.microsoft.com/office/drawing/2014/main" id="{CA29FE4C-5031-4D77-ACB1-AB178CB14A2D}"/>
              </a:ext>
            </a:extLst>
          </p:cNvPr>
          <p:cNvSpPr/>
          <p:nvPr/>
        </p:nvSpPr>
        <p:spPr>
          <a:xfrm>
            <a:off x="5062538" y="2268876"/>
            <a:ext cx="6376987" cy="1015663"/>
          </a:xfrm>
          <a:prstGeom prst="rect">
            <a:avLst/>
          </a:prstGeom>
          <a:solidFill>
            <a:srgbClr val="FFFF00"/>
          </a:solidFill>
          <a:ln w="38100">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Arial"/>
                <a:ea typeface="ＭＳ Ｐゴシック"/>
                <a:cs typeface="+mn-cs"/>
              </a:rPr>
              <a:t>建築物が防火地域又は準防火地域外で防火壁によって区画されている場合には、防火壁の部分は防火地域または準防火地域の制限を受けない。</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8383"/>
                                        </p:tgtEl>
                                        <p:attrNameLst>
                                          <p:attrName>style.visibility</p:attrName>
                                        </p:attrNameLst>
                                      </p:cBhvr>
                                      <p:to>
                                        <p:strVal val="visible"/>
                                      </p:to>
                                    </p:set>
                                    <p:anim calcmode="lin" valueType="num">
                                      <p:cBhvr>
                                        <p:cTn id="7" dur="500" fill="hold"/>
                                        <p:tgtEl>
                                          <p:spTgt spid="58383"/>
                                        </p:tgtEl>
                                        <p:attrNameLst>
                                          <p:attrName>ppt_w</p:attrName>
                                        </p:attrNameLst>
                                      </p:cBhvr>
                                      <p:tavLst>
                                        <p:tav tm="0">
                                          <p:val>
                                            <p:fltVal val="0"/>
                                          </p:val>
                                        </p:tav>
                                        <p:tav tm="100000">
                                          <p:val>
                                            <p:strVal val="#ppt_w"/>
                                          </p:val>
                                        </p:tav>
                                      </p:tavLst>
                                    </p:anim>
                                    <p:anim calcmode="lin" valueType="num">
                                      <p:cBhvr>
                                        <p:cTn id="8" dur="500" fill="hold"/>
                                        <p:tgtEl>
                                          <p:spTgt spid="58383"/>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6" presetClass="entr" presetSubtype="21"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58384"/>
                                        </p:tgtEl>
                                        <p:attrNameLst>
                                          <p:attrName>style.visibility</p:attrName>
                                        </p:attrNameLst>
                                      </p:cBhvr>
                                      <p:to>
                                        <p:strVal val="visible"/>
                                      </p:to>
                                    </p:set>
                                    <p:anim calcmode="lin" valueType="num">
                                      <p:cBhvr>
                                        <p:cTn id="17" dur="500" fill="hold"/>
                                        <p:tgtEl>
                                          <p:spTgt spid="58384"/>
                                        </p:tgtEl>
                                        <p:attrNameLst>
                                          <p:attrName>ppt_w</p:attrName>
                                        </p:attrNameLst>
                                      </p:cBhvr>
                                      <p:tavLst>
                                        <p:tav tm="0">
                                          <p:val>
                                            <p:fltVal val="0"/>
                                          </p:val>
                                        </p:tav>
                                        <p:tav tm="100000">
                                          <p:val>
                                            <p:strVal val="#ppt_w"/>
                                          </p:val>
                                        </p:tav>
                                      </p:tavLst>
                                    </p:anim>
                                    <p:anim calcmode="lin" valueType="num">
                                      <p:cBhvr>
                                        <p:cTn id="18" dur="500" fill="hold"/>
                                        <p:tgtEl>
                                          <p:spTgt spid="58384"/>
                                        </p:tgtEl>
                                        <p:attrNameLst>
                                          <p:attrName>ppt_h</p:attrName>
                                        </p:attrNameLst>
                                      </p:cBhvr>
                                      <p:tavLst>
                                        <p:tav tm="0">
                                          <p:val>
                                            <p:fltVal val="0"/>
                                          </p:val>
                                        </p:tav>
                                        <p:tav tm="100000">
                                          <p:val>
                                            <p:strVal val="#ppt_h"/>
                                          </p:val>
                                        </p:tav>
                                      </p:tavLst>
                                    </p:anim>
                                  </p:childTnLst>
                                </p:cTn>
                              </p:par>
                            </p:childTnLst>
                          </p:cTn>
                        </p:par>
                        <p:par>
                          <p:cTn id="19" fill="hold" nodeType="afterGroup">
                            <p:stCondLst>
                              <p:cond delay="500"/>
                            </p:stCondLst>
                            <p:childTnLst>
                              <p:par>
                                <p:cTn id="20" presetID="16" presetClass="entr" presetSubtype="21"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83" grpId="0" animBg="1"/>
      <p:bldP spid="58384" grpId="0" animBg="1"/>
      <p:bldP spid="3"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40505A-2DFF-44A7-BCE0-5F1419462137}"/>
              </a:ext>
            </a:extLst>
          </p:cNvPr>
          <p:cNvSpPr>
            <a:spLocks noGrp="1"/>
          </p:cNvSpPr>
          <p:nvPr>
            <p:ph type="title"/>
          </p:nvPr>
        </p:nvSpPr>
        <p:spPr>
          <a:xfrm>
            <a:off x="521207" y="448056"/>
            <a:ext cx="10940691" cy="640080"/>
          </a:xfrm>
          <a:solidFill>
            <a:schemeClr val="accent6">
              <a:lumMod val="50000"/>
            </a:schemeClr>
          </a:solidFill>
        </p:spPr>
        <p:txBody>
          <a:bodyPr>
            <a:normAutofit fontScale="90000"/>
          </a:bodyPr>
          <a:lstStyle/>
          <a:p>
            <a:r>
              <a:rPr kumimoji="1" lang="ja-JP" altLang="en-US" sz="3200" dirty="0">
                <a:solidFill>
                  <a:schemeClr val="bg1"/>
                </a:solidFill>
                <a:latin typeface="HGS創英角ｺﾞｼｯｸUB" panose="020B0900000000000000" pitchFamily="50" charset="-128"/>
                <a:ea typeface="HGS創英角ｺﾞｼｯｸUB" panose="020B0900000000000000" pitchFamily="50" charset="-128"/>
              </a:rPr>
              <a:t>　</a:t>
            </a:r>
            <a:br>
              <a:rPr kumimoji="1" lang="en-US" altLang="ja-JP" sz="3200" dirty="0">
                <a:solidFill>
                  <a:schemeClr val="bg1"/>
                </a:solidFill>
                <a:latin typeface="HGS創英角ｺﾞｼｯｸUB" panose="020B0900000000000000" pitchFamily="50" charset="-128"/>
                <a:ea typeface="HGS創英角ｺﾞｼｯｸUB" panose="020B0900000000000000" pitchFamily="50" charset="-128"/>
              </a:rPr>
            </a:br>
            <a:r>
              <a:rPr kumimoji="1" lang="ja-JP" altLang="en-US" sz="3200" dirty="0">
                <a:solidFill>
                  <a:schemeClr val="bg1"/>
                </a:solidFill>
                <a:latin typeface="HGS創英角ｺﾞｼｯｸUB" panose="020B0900000000000000" pitchFamily="50" charset="-128"/>
                <a:ea typeface="HGS創英角ｺﾞｼｯｸUB" panose="020B0900000000000000" pitchFamily="50" charset="-128"/>
              </a:rPr>
              <a:t>　</a:t>
            </a:r>
            <a:r>
              <a:rPr lang="ja-JP" altLang="en-US" sz="3200" dirty="0">
                <a:solidFill>
                  <a:schemeClr val="bg1"/>
                </a:solidFill>
                <a:latin typeface="HGS創英角ｺﾞｼｯｸUB" panose="020B0900000000000000" pitchFamily="50" charset="-128"/>
                <a:ea typeface="HGS創英角ｺﾞｼｯｸUB" panose="020B0900000000000000" pitchFamily="50" charset="-128"/>
              </a:rPr>
              <a:t>建築協定のまとめ</a:t>
            </a:r>
            <a:endParaRPr kumimoji="1" lang="ja-JP" altLang="en-US" sz="3200" dirty="0">
              <a:solidFill>
                <a:schemeClr val="bg1"/>
              </a:solidFill>
              <a:latin typeface="HGS創英角ｺﾞｼｯｸUB" panose="020B0900000000000000" pitchFamily="50" charset="-128"/>
              <a:ea typeface="HGS創英角ｺﾞｼｯｸUB" panose="020B0900000000000000" pitchFamily="50" charset="-128"/>
            </a:endParaRPr>
          </a:p>
        </p:txBody>
      </p:sp>
      <p:graphicFrame>
        <p:nvGraphicFramePr>
          <p:cNvPr id="3" name="表 2">
            <a:extLst>
              <a:ext uri="{FF2B5EF4-FFF2-40B4-BE49-F238E27FC236}">
                <a16:creationId xmlns:a16="http://schemas.microsoft.com/office/drawing/2014/main" id="{CDFE85A3-E86A-4041-8C56-2385C41C380A}"/>
              </a:ext>
            </a:extLst>
          </p:cNvPr>
          <p:cNvGraphicFramePr>
            <a:graphicFrameLocks noGrp="1"/>
          </p:cNvGraphicFramePr>
          <p:nvPr/>
        </p:nvGraphicFramePr>
        <p:xfrm>
          <a:off x="521207" y="3271481"/>
          <a:ext cx="10663274" cy="2481345"/>
        </p:xfrm>
        <a:graphic>
          <a:graphicData uri="http://schemas.openxmlformats.org/drawingml/2006/table">
            <a:tbl>
              <a:tblPr firstRow="1" bandRow="1">
                <a:tableStyleId>{5C22544A-7EE6-4342-B048-85BDC9FD1C3A}</a:tableStyleId>
              </a:tblPr>
              <a:tblGrid>
                <a:gridCol w="1423581">
                  <a:extLst>
                    <a:ext uri="{9D8B030D-6E8A-4147-A177-3AD203B41FA5}">
                      <a16:colId xmlns:a16="http://schemas.microsoft.com/office/drawing/2014/main" val="3101625423"/>
                    </a:ext>
                  </a:extLst>
                </a:gridCol>
                <a:gridCol w="9239693">
                  <a:extLst>
                    <a:ext uri="{9D8B030D-6E8A-4147-A177-3AD203B41FA5}">
                      <a16:colId xmlns:a16="http://schemas.microsoft.com/office/drawing/2014/main" val="2457624874"/>
                    </a:ext>
                  </a:extLst>
                </a:gridCol>
              </a:tblGrid>
              <a:tr h="524343">
                <a:tc>
                  <a:txBody>
                    <a:bodyPr/>
                    <a:lstStyle/>
                    <a:p>
                      <a:r>
                        <a:rPr kumimoji="1" lang="ja-JP" altLang="en-US" sz="2400" b="1" dirty="0">
                          <a:solidFill>
                            <a:schemeClr val="tx1"/>
                          </a:solidFill>
                          <a:latin typeface="ＭＳ Ｐゴシック" panose="020B0600070205080204" pitchFamily="50" charset="-128"/>
                          <a:ea typeface="ＭＳ Ｐゴシック" panose="020B0600070205080204" pitchFamily="50" charset="-128"/>
                        </a:rPr>
                        <a:t>締　結</a:t>
                      </a:r>
                    </a:p>
                  </a:txBody>
                  <a:tcPr>
                    <a:solidFill>
                      <a:srgbClr val="FFC000"/>
                    </a:solidFill>
                  </a:tcPr>
                </a:tc>
                <a:tc>
                  <a:txBody>
                    <a:bodyPr/>
                    <a:lstStyle/>
                    <a:p>
                      <a:r>
                        <a:rPr kumimoji="1" lang="ja-JP" altLang="en-US" sz="2400" b="1" dirty="0">
                          <a:solidFill>
                            <a:srgbClr val="FF0000"/>
                          </a:solidFill>
                          <a:highlight>
                            <a:srgbClr val="FFFF00"/>
                          </a:highlight>
                          <a:latin typeface="ＭＳ Ｐゴシック" panose="020B0600070205080204" pitchFamily="50" charset="-128"/>
                          <a:ea typeface="ＭＳ Ｐゴシック" panose="020B0600070205080204" pitchFamily="50" charset="-128"/>
                        </a:rPr>
                        <a:t>全員</a:t>
                      </a:r>
                      <a:r>
                        <a:rPr kumimoji="1" lang="ja-JP" altLang="en-US" sz="2400" b="1" dirty="0">
                          <a:solidFill>
                            <a:schemeClr val="tx1"/>
                          </a:solidFill>
                          <a:latin typeface="ＭＳ Ｐゴシック" panose="020B0600070205080204" pitchFamily="50" charset="-128"/>
                          <a:ea typeface="ＭＳ Ｐゴシック" panose="020B0600070205080204" pitchFamily="50" charset="-128"/>
                        </a:rPr>
                        <a:t>の</a:t>
                      </a:r>
                      <a:r>
                        <a:rPr kumimoji="1" lang="ja-JP" altLang="en-US" sz="2400" b="1" dirty="0">
                          <a:solidFill>
                            <a:srgbClr val="FF0000"/>
                          </a:solidFill>
                          <a:latin typeface="ＭＳ Ｐゴシック" panose="020B0600070205080204" pitchFamily="50" charset="-128"/>
                          <a:ea typeface="ＭＳ Ｐゴシック" panose="020B0600070205080204" pitchFamily="50" charset="-128"/>
                        </a:rPr>
                        <a:t>合意</a:t>
                      </a:r>
                      <a:r>
                        <a:rPr kumimoji="1" lang="ja-JP" altLang="en-US" sz="2400" b="1" dirty="0">
                          <a:solidFill>
                            <a:schemeClr val="tx1"/>
                          </a:solidFill>
                          <a:latin typeface="ＭＳ Ｐゴシック" panose="020B0600070205080204" pitchFamily="50" charset="-128"/>
                          <a:ea typeface="ＭＳ Ｐゴシック" panose="020B0600070205080204" pitchFamily="50" charset="-128"/>
                        </a:rPr>
                        <a:t>＋特定行政庁の</a:t>
                      </a:r>
                      <a:r>
                        <a:rPr kumimoji="1" lang="ja-JP" altLang="en-US" sz="2400" b="1" dirty="0">
                          <a:solidFill>
                            <a:srgbClr val="FF0000"/>
                          </a:solidFill>
                          <a:latin typeface="ＭＳ Ｐゴシック" panose="020B0600070205080204" pitchFamily="50" charset="-128"/>
                          <a:ea typeface="ＭＳ Ｐゴシック" panose="020B0600070205080204" pitchFamily="50" charset="-128"/>
                        </a:rPr>
                        <a:t>認可</a:t>
                      </a:r>
                    </a:p>
                  </a:txBody>
                  <a:tcPr>
                    <a:solidFill>
                      <a:schemeClr val="accent6">
                        <a:lumMod val="40000"/>
                        <a:lumOff val="60000"/>
                      </a:schemeClr>
                    </a:solidFill>
                  </a:tcPr>
                </a:tc>
                <a:extLst>
                  <a:ext uri="{0D108BD9-81ED-4DB2-BD59-A6C34878D82A}">
                    <a16:rowId xmlns:a16="http://schemas.microsoft.com/office/drawing/2014/main" val="1459770663"/>
                  </a:ext>
                </a:extLst>
              </a:tr>
              <a:tr h="567021">
                <a:tc>
                  <a:txBody>
                    <a:bodyPr/>
                    <a:lstStyle/>
                    <a:p>
                      <a:r>
                        <a:rPr kumimoji="1" lang="ja-JP" altLang="en-US" sz="2400" b="1" dirty="0">
                          <a:solidFill>
                            <a:schemeClr val="tx1"/>
                          </a:solidFill>
                          <a:latin typeface="ＭＳ Ｐゴシック" panose="020B0600070205080204" pitchFamily="50" charset="-128"/>
                          <a:ea typeface="ＭＳ Ｐゴシック" panose="020B0600070205080204" pitchFamily="50" charset="-128"/>
                        </a:rPr>
                        <a:t>変　更</a:t>
                      </a:r>
                    </a:p>
                  </a:txBody>
                  <a:tcPr>
                    <a:solidFill>
                      <a:srgbClr val="FFC000"/>
                    </a:solidFill>
                  </a:tcPr>
                </a:tc>
                <a:tc>
                  <a:txBody>
                    <a:bodyPr/>
                    <a:lstStyle/>
                    <a:p>
                      <a:r>
                        <a:rPr kumimoji="1" lang="ja-JP" altLang="en-US" sz="2400" b="1" dirty="0">
                          <a:solidFill>
                            <a:srgbClr val="FF0000"/>
                          </a:solidFill>
                          <a:highlight>
                            <a:srgbClr val="FFFF00"/>
                          </a:highlight>
                          <a:latin typeface="ＭＳ Ｐゴシック" panose="020B0600070205080204" pitchFamily="50" charset="-128"/>
                          <a:ea typeface="ＭＳ Ｐゴシック" panose="020B0600070205080204" pitchFamily="50" charset="-128"/>
                        </a:rPr>
                        <a:t>全員</a:t>
                      </a:r>
                      <a:r>
                        <a:rPr kumimoji="1" lang="ja-JP" altLang="en-US" sz="2400" b="1" dirty="0">
                          <a:solidFill>
                            <a:schemeClr val="tx1"/>
                          </a:solidFill>
                          <a:latin typeface="ＭＳ Ｐゴシック" panose="020B0600070205080204" pitchFamily="50" charset="-128"/>
                          <a:ea typeface="ＭＳ Ｐゴシック" panose="020B0600070205080204" pitchFamily="50" charset="-128"/>
                        </a:rPr>
                        <a:t>の</a:t>
                      </a:r>
                      <a:r>
                        <a:rPr kumimoji="1" lang="ja-JP" altLang="en-US" sz="2400" b="1" dirty="0">
                          <a:solidFill>
                            <a:srgbClr val="FF0000"/>
                          </a:solidFill>
                          <a:latin typeface="ＭＳ Ｐゴシック" panose="020B0600070205080204" pitchFamily="50" charset="-128"/>
                          <a:ea typeface="ＭＳ Ｐゴシック" panose="020B0600070205080204" pitchFamily="50" charset="-128"/>
                        </a:rPr>
                        <a:t>合意</a:t>
                      </a:r>
                      <a:r>
                        <a:rPr kumimoji="1" lang="ja-JP" altLang="en-US" sz="2400" b="1" dirty="0">
                          <a:solidFill>
                            <a:schemeClr val="tx1"/>
                          </a:solidFill>
                          <a:latin typeface="ＭＳ Ｐゴシック" panose="020B0600070205080204" pitchFamily="50" charset="-128"/>
                          <a:ea typeface="ＭＳ Ｐゴシック" panose="020B0600070205080204" pitchFamily="50" charset="-128"/>
                        </a:rPr>
                        <a:t>＋特定行政庁の</a:t>
                      </a:r>
                      <a:r>
                        <a:rPr kumimoji="1" lang="ja-JP" altLang="en-US" sz="2400" b="1" dirty="0">
                          <a:solidFill>
                            <a:srgbClr val="FF0000"/>
                          </a:solidFill>
                          <a:latin typeface="ＭＳ Ｐゴシック" panose="020B0600070205080204" pitchFamily="50" charset="-128"/>
                          <a:ea typeface="ＭＳ Ｐゴシック" panose="020B0600070205080204" pitchFamily="50" charset="-128"/>
                        </a:rPr>
                        <a:t>認可</a:t>
                      </a:r>
                    </a:p>
                  </a:txBody>
                  <a:tcPr>
                    <a:solidFill>
                      <a:schemeClr val="accent6">
                        <a:lumMod val="40000"/>
                        <a:lumOff val="60000"/>
                      </a:schemeClr>
                    </a:solidFill>
                  </a:tcPr>
                </a:tc>
                <a:extLst>
                  <a:ext uri="{0D108BD9-81ED-4DB2-BD59-A6C34878D82A}">
                    <a16:rowId xmlns:a16="http://schemas.microsoft.com/office/drawing/2014/main" val="1616888772"/>
                  </a:ext>
                </a:extLst>
              </a:tr>
              <a:tr h="567021">
                <a:tc>
                  <a:txBody>
                    <a:bodyPr/>
                    <a:lstStyle/>
                    <a:p>
                      <a:r>
                        <a:rPr kumimoji="1" lang="ja-JP" altLang="en-US" sz="2400" b="1" dirty="0">
                          <a:solidFill>
                            <a:schemeClr val="tx1"/>
                          </a:solidFill>
                          <a:latin typeface="ＭＳ Ｐゴシック" panose="020B0600070205080204" pitchFamily="50" charset="-128"/>
                          <a:ea typeface="ＭＳ Ｐゴシック" panose="020B0600070205080204" pitchFamily="50" charset="-128"/>
                        </a:rPr>
                        <a:t>廃　止</a:t>
                      </a:r>
                    </a:p>
                  </a:txBody>
                  <a:tcPr>
                    <a:solidFill>
                      <a:srgbClr val="FFC000"/>
                    </a:solidFill>
                  </a:tcPr>
                </a:tc>
                <a:tc>
                  <a:txBody>
                    <a:bodyPr/>
                    <a:lstStyle/>
                    <a:p>
                      <a:r>
                        <a:rPr kumimoji="1" lang="ja-JP" altLang="en-US" sz="2400" b="1" dirty="0">
                          <a:solidFill>
                            <a:srgbClr val="FF0000"/>
                          </a:solidFill>
                          <a:highlight>
                            <a:srgbClr val="FFFF00"/>
                          </a:highlight>
                          <a:latin typeface="ＭＳ Ｐゴシック" panose="020B0600070205080204" pitchFamily="50" charset="-128"/>
                          <a:ea typeface="ＭＳ Ｐゴシック" panose="020B0600070205080204" pitchFamily="50" charset="-128"/>
                        </a:rPr>
                        <a:t>過半数</a:t>
                      </a:r>
                      <a:r>
                        <a:rPr kumimoji="1" lang="ja-JP" altLang="en-US" sz="2400" b="1" dirty="0">
                          <a:solidFill>
                            <a:schemeClr val="tx1"/>
                          </a:solidFill>
                          <a:latin typeface="ＭＳ Ｐゴシック" panose="020B0600070205080204" pitchFamily="50" charset="-128"/>
                          <a:ea typeface="ＭＳ Ｐゴシック" panose="020B0600070205080204" pitchFamily="50" charset="-128"/>
                        </a:rPr>
                        <a:t>の</a:t>
                      </a:r>
                      <a:r>
                        <a:rPr kumimoji="1" lang="ja-JP" altLang="en-US" sz="2400" b="1" dirty="0">
                          <a:solidFill>
                            <a:srgbClr val="FF0000"/>
                          </a:solidFill>
                          <a:latin typeface="ＭＳ Ｐゴシック" panose="020B0600070205080204" pitchFamily="50" charset="-128"/>
                          <a:ea typeface="ＭＳ Ｐゴシック" panose="020B0600070205080204" pitchFamily="50" charset="-128"/>
                        </a:rPr>
                        <a:t>合意</a:t>
                      </a:r>
                      <a:r>
                        <a:rPr kumimoji="1" lang="ja-JP" altLang="en-US" sz="2400" b="1" dirty="0">
                          <a:solidFill>
                            <a:schemeClr val="tx1"/>
                          </a:solidFill>
                          <a:latin typeface="ＭＳ Ｐゴシック" panose="020B0600070205080204" pitchFamily="50" charset="-128"/>
                          <a:ea typeface="ＭＳ Ｐゴシック" panose="020B0600070205080204" pitchFamily="50" charset="-128"/>
                        </a:rPr>
                        <a:t>＋特定行政庁の</a:t>
                      </a:r>
                      <a:r>
                        <a:rPr kumimoji="1" lang="ja-JP" altLang="en-US" sz="2400" b="1" dirty="0">
                          <a:solidFill>
                            <a:srgbClr val="FF0000"/>
                          </a:solidFill>
                          <a:latin typeface="ＭＳ Ｐゴシック" panose="020B0600070205080204" pitchFamily="50" charset="-128"/>
                          <a:ea typeface="ＭＳ Ｐゴシック" panose="020B0600070205080204" pitchFamily="50" charset="-128"/>
                        </a:rPr>
                        <a:t>認可</a:t>
                      </a:r>
                    </a:p>
                  </a:txBody>
                  <a:tcPr>
                    <a:solidFill>
                      <a:schemeClr val="accent6">
                        <a:lumMod val="40000"/>
                        <a:lumOff val="60000"/>
                      </a:schemeClr>
                    </a:solidFill>
                  </a:tcPr>
                </a:tc>
                <a:extLst>
                  <a:ext uri="{0D108BD9-81ED-4DB2-BD59-A6C34878D82A}">
                    <a16:rowId xmlns:a16="http://schemas.microsoft.com/office/drawing/2014/main" val="326329137"/>
                  </a:ext>
                </a:extLst>
              </a:tr>
              <a:tr h="567021">
                <a:tc>
                  <a:txBody>
                    <a:bodyPr/>
                    <a:lstStyle/>
                    <a:p>
                      <a:r>
                        <a:rPr kumimoji="1" lang="ja-JP" altLang="en-US" sz="2400" b="1" dirty="0">
                          <a:solidFill>
                            <a:schemeClr val="tx1"/>
                          </a:solidFill>
                          <a:latin typeface="ＭＳ Ｐゴシック" panose="020B0600070205080204" pitchFamily="50" charset="-128"/>
                          <a:ea typeface="ＭＳ Ｐゴシック" panose="020B0600070205080204" pitchFamily="50" charset="-128"/>
                        </a:rPr>
                        <a:t>１人協定</a:t>
                      </a:r>
                    </a:p>
                  </a:txBody>
                  <a:tcPr>
                    <a:solidFill>
                      <a:srgbClr val="FFC000"/>
                    </a:solidFill>
                  </a:tcPr>
                </a:tc>
                <a:tc>
                  <a:txBody>
                    <a:bodyPr/>
                    <a:lstStyle/>
                    <a:p>
                      <a:r>
                        <a:rPr kumimoji="1" lang="ja-JP" altLang="en-US" sz="2400" b="1" dirty="0">
                          <a:solidFill>
                            <a:schemeClr val="tx1"/>
                          </a:solidFill>
                          <a:latin typeface="ＭＳ Ｐゴシック" panose="020B0600070205080204" pitchFamily="50" charset="-128"/>
                          <a:ea typeface="ＭＳ Ｐゴシック" panose="020B0600070205080204" pitchFamily="50" charset="-128"/>
                        </a:rPr>
                        <a:t>認可の日から</a:t>
                      </a:r>
                      <a:r>
                        <a:rPr kumimoji="1" lang="en-US" altLang="ja-JP" sz="2400" b="1" dirty="0">
                          <a:solidFill>
                            <a:srgbClr val="FF0000"/>
                          </a:solidFill>
                          <a:latin typeface="ＭＳ Ｐゴシック" panose="020B0600070205080204" pitchFamily="50" charset="-128"/>
                          <a:ea typeface="ＭＳ Ｐゴシック" panose="020B0600070205080204" pitchFamily="50" charset="-128"/>
                        </a:rPr>
                        <a:t>3</a:t>
                      </a:r>
                      <a:r>
                        <a:rPr kumimoji="1" lang="ja-JP" altLang="en-US" sz="2400" b="1" dirty="0">
                          <a:solidFill>
                            <a:srgbClr val="FF0000"/>
                          </a:solidFill>
                          <a:latin typeface="ＭＳ Ｐゴシック" panose="020B0600070205080204" pitchFamily="50" charset="-128"/>
                          <a:ea typeface="ＭＳ Ｐゴシック" panose="020B0600070205080204" pitchFamily="50" charset="-128"/>
                        </a:rPr>
                        <a:t>年</a:t>
                      </a:r>
                      <a:r>
                        <a:rPr kumimoji="1" lang="ja-JP" altLang="en-US" sz="2400" b="1" dirty="0">
                          <a:solidFill>
                            <a:schemeClr val="tx1"/>
                          </a:solidFill>
                          <a:latin typeface="ＭＳ Ｐゴシック" panose="020B0600070205080204" pitchFamily="50" charset="-128"/>
                          <a:ea typeface="ＭＳ Ｐゴシック" panose="020B0600070205080204" pitchFamily="50" charset="-128"/>
                        </a:rPr>
                        <a:t>以内に</a:t>
                      </a:r>
                      <a:r>
                        <a:rPr kumimoji="1" lang="en-US" altLang="ja-JP" sz="2400" b="1" dirty="0">
                          <a:solidFill>
                            <a:srgbClr val="FF0000"/>
                          </a:solidFill>
                          <a:latin typeface="ＭＳ Ｐゴシック" panose="020B0600070205080204" pitchFamily="50" charset="-128"/>
                          <a:ea typeface="ＭＳ Ｐゴシック" panose="020B0600070205080204" pitchFamily="50" charset="-128"/>
                        </a:rPr>
                        <a:t>2</a:t>
                      </a:r>
                      <a:r>
                        <a:rPr kumimoji="1" lang="ja-JP" altLang="en-US" sz="2400" b="1" dirty="0">
                          <a:solidFill>
                            <a:srgbClr val="FF0000"/>
                          </a:solidFill>
                          <a:latin typeface="ＭＳ Ｐゴシック" panose="020B0600070205080204" pitchFamily="50" charset="-128"/>
                          <a:ea typeface="ＭＳ Ｐゴシック" panose="020B0600070205080204" pitchFamily="50" charset="-128"/>
                        </a:rPr>
                        <a:t>人</a:t>
                      </a:r>
                      <a:r>
                        <a:rPr kumimoji="1" lang="ja-JP" altLang="en-US" sz="2400" b="1" dirty="0">
                          <a:solidFill>
                            <a:schemeClr val="tx1"/>
                          </a:solidFill>
                          <a:latin typeface="ＭＳ Ｐゴシック" panose="020B0600070205080204" pitchFamily="50" charset="-128"/>
                          <a:ea typeface="ＭＳ Ｐゴシック" panose="020B0600070205080204" pitchFamily="50" charset="-128"/>
                        </a:rPr>
                        <a:t>以上の土地所有者等が存在することとなった時から</a:t>
                      </a:r>
                      <a:r>
                        <a:rPr kumimoji="1" lang="ja-JP" altLang="en-US" sz="2400" b="1" dirty="0">
                          <a:solidFill>
                            <a:srgbClr val="FF0000"/>
                          </a:solidFill>
                          <a:latin typeface="ＭＳ Ｐゴシック" panose="020B0600070205080204" pitchFamily="50" charset="-128"/>
                          <a:ea typeface="ＭＳ Ｐゴシック" panose="020B0600070205080204" pitchFamily="50" charset="-128"/>
                        </a:rPr>
                        <a:t>効力発生</a:t>
                      </a:r>
                      <a:r>
                        <a:rPr kumimoji="1" lang="en-US" altLang="ja-JP" sz="2400" b="1"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2400" b="1" dirty="0">
                          <a:solidFill>
                            <a:srgbClr val="FF0000"/>
                          </a:solidFill>
                          <a:latin typeface="ＭＳ Ｐゴシック" panose="020B0600070205080204" pitchFamily="50" charset="-128"/>
                          <a:ea typeface="ＭＳ Ｐゴシック" panose="020B0600070205080204" pitchFamily="50" charset="-128"/>
                        </a:rPr>
                        <a:t>通常の建築協定となる</a:t>
                      </a:r>
                      <a:r>
                        <a:rPr kumimoji="1" lang="en-US" altLang="ja-JP" sz="2400" b="1" dirty="0">
                          <a:solidFill>
                            <a:srgbClr val="FF0000"/>
                          </a:solidFill>
                          <a:latin typeface="ＭＳ Ｐゴシック" panose="020B0600070205080204" pitchFamily="50" charset="-128"/>
                          <a:ea typeface="ＭＳ Ｐゴシック" panose="020B0600070205080204" pitchFamily="50" charset="-128"/>
                        </a:rPr>
                        <a:t>)</a:t>
                      </a:r>
                      <a:endParaRPr kumimoji="1" lang="ja-JP" altLang="en-US" sz="2400" b="1" dirty="0">
                        <a:solidFill>
                          <a:srgbClr val="FF0000"/>
                        </a:solidFill>
                        <a:latin typeface="ＭＳ Ｐゴシック" panose="020B0600070205080204" pitchFamily="50" charset="-128"/>
                        <a:ea typeface="ＭＳ Ｐゴシック" panose="020B0600070205080204" pitchFamily="50" charset="-128"/>
                      </a:endParaRPr>
                    </a:p>
                  </a:txBody>
                  <a:tcPr>
                    <a:solidFill>
                      <a:schemeClr val="accent6">
                        <a:lumMod val="40000"/>
                        <a:lumOff val="60000"/>
                      </a:schemeClr>
                    </a:solidFill>
                  </a:tcPr>
                </a:tc>
                <a:extLst>
                  <a:ext uri="{0D108BD9-81ED-4DB2-BD59-A6C34878D82A}">
                    <a16:rowId xmlns:a16="http://schemas.microsoft.com/office/drawing/2014/main" val="3028672324"/>
                  </a:ext>
                </a:extLst>
              </a:tr>
            </a:tbl>
          </a:graphicData>
        </a:graphic>
      </p:graphicFrame>
      <p:sp>
        <p:nvSpPr>
          <p:cNvPr id="4" name="正方形/長方形 3">
            <a:extLst>
              <a:ext uri="{FF2B5EF4-FFF2-40B4-BE49-F238E27FC236}">
                <a16:creationId xmlns:a16="http://schemas.microsoft.com/office/drawing/2014/main" id="{8BA8FF79-FBC5-4BD3-9A28-6BBB99CB6283}"/>
              </a:ext>
            </a:extLst>
          </p:cNvPr>
          <p:cNvSpPr/>
          <p:nvPr/>
        </p:nvSpPr>
        <p:spPr>
          <a:xfrm>
            <a:off x="1342036" y="1406375"/>
            <a:ext cx="8392041" cy="1077218"/>
          </a:xfrm>
          <a:prstGeom prst="rect">
            <a:avLst/>
          </a:prstGeom>
          <a:solidFill>
            <a:schemeClr val="accent4">
              <a:lumMod val="40000"/>
              <a:lumOff val="60000"/>
            </a:schemeClr>
          </a:solidFill>
          <a:ln w="76200">
            <a:solidFill>
              <a:schemeClr val="tx1"/>
            </a:solid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Segoe UI"/>
                <a:ea typeface="+mn-ea"/>
                <a:cs typeface="+mn-cs"/>
              </a:rPr>
              <a:t>協定を締結するには、協定を締結できる旨の</a:t>
            </a:r>
            <a:endParaRPr kumimoji="1" lang="en-US" altLang="ja-JP"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Segoe U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Segoe UI"/>
                <a:ea typeface="+mn-ea"/>
                <a:cs typeface="+mn-cs"/>
              </a:rPr>
              <a:t>市町村の</a:t>
            </a:r>
            <a:r>
              <a:rPr kumimoji="1" lang="ja-JP" altLang="en-US" sz="3200" b="1"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Segoe UI"/>
                <a:ea typeface="+mn-ea"/>
                <a:cs typeface="+mn-cs"/>
              </a:rPr>
              <a:t>条例</a:t>
            </a:r>
            <a:r>
              <a:rPr kumimoji="1" lang="ja-JP" alt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Segoe UI"/>
                <a:ea typeface="+mn-ea"/>
                <a:cs typeface="+mn-cs"/>
              </a:rPr>
              <a:t>があることが必要</a:t>
            </a:r>
          </a:p>
        </p:txBody>
      </p:sp>
      <p:sp>
        <p:nvSpPr>
          <p:cNvPr id="5" name="矢印: 下 4">
            <a:extLst>
              <a:ext uri="{FF2B5EF4-FFF2-40B4-BE49-F238E27FC236}">
                <a16:creationId xmlns:a16="http://schemas.microsoft.com/office/drawing/2014/main" id="{B3FBDCE9-9806-43A1-B405-AA9404920EFA}"/>
              </a:ext>
            </a:extLst>
          </p:cNvPr>
          <p:cNvSpPr/>
          <p:nvPr/>
        </p:nvSpPr>
        <p:spPr>
          <a:xfrm>
            <a:off x="4909457" y="2590800"/>
            <a:ext cx="1839686" cy="566057"/>
          </a:xfrm>
          <a:prstGeom prst="downArrow">
            <a:avLst/>
          </a:prstGeom>
          <a:solidFill>
            <a:srgbClr val="FF0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2376221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タイトル 1">
            <a:extLst>
              <a:ext uri="{FF2B5EF4-FFF2-40B4-BE49-F238E27FC236}">
                <a16:creationId xmlns:a16="http://schemas.microsoft.com/office/drawing/2014/main" id="{34B474F2-0F93-434C-9893-59576576999B}"/>
              </a:ext>
            </a:extLst>
          </p:cNvPr>
          <p:cNvSpPr>
            <a:spLocks noGrp="1" noChangeArrowheads="1"/>
          </p:cNvSpPr>
          <p:nvPr>
            <p:ph type="title"/>
          </p:nvPr>
        </p:nvSpPr>
        <p:spPr/>
        <p:txBody>
          <a:bodyPr/>
          <a:lstStyle/>
          <a:p>
            <a:pPr eaLnBrk="1" hangingPunct="1"/>
            <a:r>
              <a:rPr lang="ja-JP" altLang="en-US" dirty="0"/>
              <a:t>建築物の高さの制限</a:t>
            </a:r>
          </a:p>
        </p:txBody>
      </p:sp>
      <p:sp>
        <p:nvSpPr>
          <p:cNvPr id="60419" name="コンテンツ プレースホルダー 2">
            <a:extLst>
              <a:ext uri="{FF2B5EF4-FFF2-40B4-BE49-F238E27FC236}">
                <a16:creationId xmlns:a16="http://schemas.microsoft.com/office/drawing/2014/main" id="{27C3A73D-CF0C-4166-908B-86143B40A0F6}"/>
              </a:ext>
            </a:extLst>
          </p:cNvPr>
          <p:cNvSpPr>
            <a:spLocks noGrp="1" noChangeArrowheads="1"/>
          </p:cNvSpPr>
          <p:nvPr>
            <p:ph idx="1"/>
          </p:nvPr>
        </p:nvSpPr>
        <p:spPr/>
        <p:txBody>
          <a:bodyPr/>
          <a:lstStyle/>
          <a:p>
            <a:pPr marL="0" indent="0" eaLnBrk="1" hangingPunct="1">
              <a:buNone/>
            </a:pPr>
            <a:r>
              <a:rPr lang="ja-JP" altLang="en-US" dirty="0"/>
              <a:t>❶道路斜線制限</a:t>
            </a:r>
          </a:p>
          <a:p>
            <a:pPr marL="0" indent="0" eaLnBrk="1" hangingPunct="1">
              <a:buNone/>
            </a:pPr>
            <a:r>
              <a:rPr lang="ja-JP" altLang="en-US" dirty="0"/>
              <a:t>❷隣地斜線制限</a:t>
            </a:r>
            <a:endParaRPr lang="en-US" altLang="ja-JP" dirty="0"/>
          </a:p>
          <a:p>
            <a:pPr marL="0" indent="0" eaLnBrk="1" hangingPunct="1">
              <a:buNone/>
            </a:pPr>
            <a:r>
              <a:rPr lang="ja-JP" altLang="en-US" dirty="0"/>
              <a:t>❸北側斜線制限</a:t>
            </a:r>
          </a:p>
          <a:p>
            <a:pPr marL="0" indent="0" eaLnBrk="1" hangingPunct="1">
              <a:buNone/>
            </a:pPr>
            <a:r>
              <a:rPr lang="ja-JP" altLang="en-US" dirty="0"/>
              <a:t>❸日影規制</a:t>
            </a:r>
          </a:p>
        </p:txBody>
      </p:sp>
    </p:spTree>
    <p:extLst>
      <p:ext uri="{BB962C8B-B14F-4D97-AF65-F5344CB8AC3E}">
        <p14:creationId xmlns:p14="http://schemas.microsoft.com/office/powerpoint/2010/main" val="429032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23C59962-FF8B-4884-BEE9-F9AF40A5600E}"/>
              </a:ext>
            </a:extLst>
          </p:cNvPr>
          <p:cNvSpPr>
            <a:spLocks noGrp="1" noChangeArrowheads="1"/>
          </p:cNvSpPr>
          <p:nvPr>
            <p:ph type="title"/>
          </p:nvPr>
        </p:nvSpPr>
        <p:spPr>
          <a:xfrm>
            <a:off x="609600" y="274637"/>
            <a:ext cx="10972800" cy="1248569"/>
          </a:xfrm>
          <a:solidFill>
            <a:schemeClr val="tx1"/>
          </a:solidFill>
          <a:ln w="76200">
            <a:solidFill>
              <a:schemeClr val="bg1"/>
            </a:solidFill>
            <a:miter lim="800000"/>
            <a:headEnd/>
            <a:tailEnd/>
          </a:ln>
        </p:spPr>
        <p:txBody>
          <a:bodyPr/>
          <a:lstStyle/>
          <a:p>
            <a:pPr algn="l" eaLnBrk="1" hangingPunct="1"/>
            <a:r>
              <a:rPr lang="ja-JP" altLang="en-US" sz="3200" dirty="0">
                <a:solidFill>
                  <a:schemeClr val="bg1"/>
                </a:solidFill>
              </a:rPr>
              <a:t>　　　　Ｐ１５４　　　　　建築物の高さの制限</a:t>
            </a:r>
          </a:p>
        </p:txBody>
      </p:sp>
      <p:sp>
        <p:nvSpPr>
          <p:cNvPr id="15363" name="Rectangle 3">
            <a:extLst>
              <a:ext uri="{FF2B5EF4-FFF2-40B4-BE49-F238E27FC236}">
                <a16:creationId xmlns:a16="http://schemas.microsoft.com/office/drawing/2014/main" id="{54BDE6C1-8854-4FD0-959E-7D84F00C0031}"/>
              </a:ext>
            </a:extLst>
          </p:cNvPr>
          <p:cNvSpPr>
            <a:spLocks noGrp="1" noChangeArrowheads="1"/>
          </p:cNvSpPr>
          <p:nvPr>
            <p:ph type="body" idx="1"/>
          </p:nvPr>
        </p:nvSpPr>
        <p:spPr>
          <a:xfrm>
            <a:off x="609599" y="1628776"/>
            <a:ext cx="10882489" cy="4525963"/>
          </a:xfrm>
        </p:spPr>
        <p:txBody>
          <a:bodyPr/>
          <a:lstStyle/>
          <a:p>
            <a:pPr eaLnBrk="1" hangingPunct="1">
              <a:buFontTx/>
              <a:buNone/>
            </a:pPr>
            <a:endParaRPr lang="en-US" altLang="ja-JP" sz="1600" b="1" dirty="0"/>
          </a:p>
          <a:p>
            <a:pPr eaLnBrk="1" hangingPunct="1">
              <a:buFontTx/>
              <a:buNone/>
            </a:pPr>
            <a:r>
              <a:rPr lang="en-US" altLang="ja-JP" sz="2800" b="1" dirty="0"/>
              <a:t>①</a:t>
            </a:r>
            <a:r>
              <a:rPr lang="ja-JP" altLang="en-US" sz="2800" b="1" dirty="0"/>
              <a:t>　絶対高さの制限</a:t>
            </a:r>
          </a:p>
          <a:p>
            <a:pPr eaLnBrk="1" hangingPunct="1">
              <a:buFontTx/>
              <a:buNone/>
            </a:pPr>
            <a:r>
              <a:rPr lang="ja-JP" altLang="en-US" sz="2800" b="1" dirty="0"/>
              <a:t>　　　　　　　　　　　　　　 道路斜線制限</a:t>
            </a:r>
          </a:p>
          <a:p>
            <a:pPr eaLnBrk="1" hangingPunct="1">
              <a:buFontTx/>
              <a:buNone/>
            </a:pPr>
            <a:r>
              <a:rPr lang="ja-JP" altLang="en-US" sz="2800" b="1" dirty="0"/>
              <a:t>②　斜線制限　　　　　　隣地斜線制限</a:t>
            </a:r>
          </a:p>
          <a:p>
            <a:pPr eaLnBrk="1" hangingPunct="1">
              <a:buFontTx/>
              <a:buNone/>
            </a:pPr>
            <a:r>
              <a:rPr lang="ja-JP" altLang="en-US" sz="2800" b="1" dirty="0"/>
              <a:t>                                   北側斜線制限</a:t>
            </a:r>
          </a:p>
          <a:p>
            <a:pPr eaLnBrk="1" hangingPunct="1">
              <a:buFontTx/>
              <a:buNone/>
            </a:pPr>
            <a:r>
              <a:rPr lang="ja-JP" altLang="en-US" sz="2800" b="1" dirty="0"/>
              <a:t>③　日影制限</a:t>
            </a:r>
          </a:p>
        </p:txBody>
      </p:sp>
      <p:sp>
        <p:nvSpPr>
          <p:cNvPr id="15364" name="AutoShape 4">
            <a:extLst>
              <a:ext uri="{FF2B5EF4-FFF2-40B4-BE49-F238E27FC236}">
                <a16:creationId xmlns:a16="http://schemas.microsoft.com/office/drawing/2014/main" id="{0573AF0B-BE50-4EDC-82F5-63115F70176D}"/>
              </a:ext>
            </a:extLst>
          </p:cNvPr>
          <p:cNvSpPr>
            <a:spLocks/>
          </p:cNvSpPr>
          <p:nvPr/>
        </p:nvSpPr>
        <p:spPr bwMode="auto">
          <a:xfrm>
            <a:off x="3751967" y="2468298"/>
            <a:ext cx="278166" cy="1461028"/>
          </a:xfrm>
          <a:prstGeom prst="leftBrace">
            <a:avLst>
              <a:gd name="adj1" fmla="val 78904"/>
              <a:gd name="adj2" fmla="val 50000"/>
            </a:avLst>
          </a:pr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pic>
        <p:nvPicPr>
          <p:cNvPr id="15365" name="Picture 6" descr="C:\Users\takumeikan-note\AppData\Local\Microsoft\Windows\INetCache\IE\H4BEPBMR\Yamazaki-Danchi-4gaiku[1].jpg">
            <a:extLst>
              <a:ext uri="{FF2B5EF4-FFF2-40B4-BE49-F238E27FC236}">
                <a16:creationId xmlns:a16="http://schemas.microsoft.com/office/drawing/2014/main" id="{BEC358BE-874B-4FB5-8F41-B0C18B63EE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4026" y="2199482"/>
            <a:ext cx="4513262"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二等辺三角形 5">
            <a:extLst>
              <a:ext uri="{FF2B5EF4-FFF2-40B4-BE49-F238E27FC236}">
                <a16:creationId xmlns:a16="http://schemas.microsoft.com/office/drawing/2014/main" id="{2B0D73A9-6F87-4056-9BA2-29AF0CE6B9C7}"/>
              </a:ext>
            </a:extLst>
          </p:cNvPr>
          <p:cNvSpPr/>
          <p:nvPr/>
        </p:nvSpPr>
        <p:spPr>
          <a:xfrm rot="5400000">
            <a:off x="519288" y="473339"/>
            <a:ext cx="1174045" cy="880533"/>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Tree>
    <p:extLst>
      <p:ext uri="{BB962C8B-B14F-4D97-AF65-F5344CB8AC3E}">
        <p14:creationId xmlns:p14="http://schemas.microsoft.com/office/powerpoint/2010/main" val="2117551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タイトル 1">
            <a:extLst>
              <a:ext uri="{FF2B5EF4-FFF2-40B4-BE49-F238E27FC236}">
                <a16:creationId xmlns:a16="http://schemas.microsoft.com/office/drawing/2014/main" id="{CCF4C0D8-F9C2-443C-BBDC-D695DDC0C551}"/>
              </a:ext>
            </a:extLst>
          </p:cNvPr>
          <p:cNvSpPr>
            <a:spLocks noGrp="1" noChangeArrowheads="1"/>
          </p:cNvSpPr>
          <p:nvPr>
            <p:ph type="title"/>
          </p:nvPr>
        </p:nvSpPr>
        <p:spPr>
          <a:xfrm>
            <a:off x="609600" y="218193"/>
            <a:ext cx="10972800" cy="1143000"/>
          </a:xfrm>
          <a:solidFill>
            <a:schemeClr val="tx1"/>
          </a:solidFill>
        </p:spPr>
        <p:txBody>
          <a:bodyPr/>
          <a:lstStyle/>
          <a:p>
            <a:pPr algn="l"/>
            <a:r>
              <a:rPr lang="ja-JP" altLang="en-US" dirty="0">
                <a:solidFill>
                  <a:schemeClr val="bg1"/>
                </a:solidFill>
              </a:rPr>
              <a:t>　　　Ｐ１５７　　道路斜線制限</a:t>
            </a:r>
          </a:p>
        </p:txBody>
      </p:sp>
      <p:pic>
        <p:nvPicPr>
          <p:cNvPr id="24579" name="コンテンツ プレースホルダー 4">
            <a:extLst>
              <a:ext uri="{FF2B5EF4-FFF2-40B4-BE49-F238E27FC236}">
                <a16:creationId xmlns:a16="http://schemas.microsoft.com/office/drawing/2014/main" id="{64C38FC7-D39D-4564-A265-237F6B49B4B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45032" y="1901825"/>
            <a:ext cx="10950187" cy="3788482"/>
          </a:xfrm>
        </p:spPr>
      </p:pic>
      <p:sp>
        <p:nvSpPr>
          <p:cNvPr id="7" name="楕円 6">
            <a:extLst>
              <a:ext uri="{FF2B5EF4-FFF2-40B4-BE49-F238E27FC236}">
                <a16:creationId xmlns:a16="http://schemas.microsoft.com/office/drawing/2014/main" id="{217D23E6-9BFE-4E7D-A95C-EC6AB1940D2B}"/>
              </a:ext>
            </a:extLst>
          </p:cNvPr>
          <p:cNvSpPr/>
          <p:nvPr/>
        </p:nvSpPr>
        <p:spPr>
          <a:xfrm>
            <a:off x="2632436" y="2781024"/>
            <a:ext cx="1287521" cy="56038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B0F0"/>
                </a:solidFill>
                <a:effectLst/>
                <a:uLnTx/>
                <a:uFillTx/>
                <a:latin typeface="HGｺﾞｼｯｸE" panose="020B0909000000000000" pitchFamily="49" charset="-128"/>
                <a:ea typeface="HGｺﾞｼｯｸE" panose="020B0909000000000000" pitchFamily="49" charset="-128"/>
                <a:cs typeface="+mn-cs"/>
              </a:rPr>
              <a:t>上空空間</a:t>
            </a:r>
          </a:p>
        </p:txBody>
      </p:sp>
      <p:sp>
        <p:nvSpPr>
          <p:cNvPr id="8" name="矢印: 下 7">
            <a:extLst>
              <a:ext uri="{FF2B5EF4-FFF2-40B4-BE49-F238E27FC236}">
                <a16:creationId xmlns:a16="http://schemas.microsoft.com/office/drawing/2014/main" id="{8D160384-57E4-46C8-8E19-AB9FBFA15FED}"/>
              </a:ext>
            </a:extLst>
          </p:cNvPr>
          <p:cNvSpPr/>
          <p:nvPr/>
        </p:nvSpPr>
        <p:spPr>
          <a:xfrm rot="10800000">
            <a:off x="3051564" y="3364708"/>
            <a:ext cx="450850" cy="5603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9" name="矢印: 下 8">
            <a:extLst>
              <a:ext uri="{FF2B5EF4-FFF2-40B4-BE49-F238E27FC236}">
                <a16:creationId xmlns:a16="http://schemas.microsoft.com/office/drawing/2014/main" id="{0EF6F368-6896-4C8A-9167-0DB73912D6A7}"/>
              </a:ext>
            </a:extLst>
          </p:cNvPr>
          <p:cNvSpPr/>
          <p:nvPr/>
        </p:nvSpPr>
        <p:spPr>
          <a:xfrm rot="10800000">
            <a:off x="8427793" y="3796066"/>
            <a:ext cx="450850" cy="5619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2" name="楕円 1">
            <a:extLst>
              <a:ext uri="{FF2B5EF4-FFF2-40B4-BE49-F238E27FC236}">
                <a16:creationId xmlns:a16="http://schemas.microsoft.com/office/drawing/2014/main" id="{46B86A79-EE3A-4834-801A-BD09F76DAA1B}"/>
              </a:ext>
            </a:extLst>
          </p:cNvPr>
          <p:cNvSpPr/>
          <p:nvPr/>
        </p:nvSpPr>
        <p:spPr>
          <a:xfrm>
            <a:off x="7395918" y="2482059"/>
            <a:ext cx="2514600" cy="130333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FFFF"/>
                </a:solidFill>
                <a:effectLst/>
                <a:uLnTx/>
                <a:uFillTx/>
                <a:latin typeface="HGｺﾞｼｯｸE" panose="020B0909000000000000" pitchFamily="49" charset="-128"/>
                <a:ea typeface="HGｺﾞｼｯｸE" panose="020B0909000000000000" pitchFamily="49" charset="-128"/>
                <a:cs typeface="+mn-cs"/>
              </a:rPr>
              <a:t>上空</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FFFF"/>
                </a:solidFill>
                <a:effectLst/>
                <a:uLnTx/>
                <a:uFillTx/>
                <a:latin typeface="HGｺﾞｼｯｸE" panose="020B0909000000000000" pitchFamily="49" charset="-128"/>
                <a:ea typeface="HGｺﾞｼｯｸE" panose="020B0909000000000000" pitchFamily="49" charset="-128"/>
                <a:cs typeface="+mn-cs"/>
              </a:rPr>
              <a:t>の空間</a:t>
            </a:r>
          </a:p>
        </p:txBody>
      </p:sp>
      <p:sp>
        <p:nvSpPr>
          <p:cNvPr id="10" name="二等辺三角形 9">
            <a:extLst>
              <a:ext uri="{FF2B5EF4-FFF2-40B4-BE49-F238E27FC236}">
                <a16:creationId xmlns:a16="http://schemas.microsoft.com/office/drawing/2014/main" id="{26D2C600-539C-4FC8-A688-9E419860A52B}"/>
              </a:ext>
            </a:extLst>
          </p:cNvPr>
          <p:cNvSpPr/>
          <p:nvPr/>
        </p:nvSpPr>
        <p:spPr>
          <a:xfrm rot="5400000">
            <a:off x="462844" y="333904"/>
            <a:ext cx="1174045" cy="880533"/>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Tree>
    <p:extLst>
      <p:ext uri="{BB962C8B-B14F-4D97-AF65-F5344CB8AC3E}">
        <p14:creationId xmlns:p14="http://schemas.microsoft.com/office/powerpoint/2010/main" val="12463485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nodeType="afterGroup">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par>
                          <p:cTn id="17" fill="hold" nodeType="afterGroup">
                            <p:stCondLst>
                              <p:cond delay="500"/>
                            </p:stCondLst>
                            <p:childTnLst>
                              <p:par>
                                <p:cTn id="18" presetID="6" presetClass="entr" presetSubtype="16"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ircle(in)">
                                      <p:cBhvr>
                                        <p:cTn id="2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40505A-2DFF-44A7-BCE0-5F1419462137}"/>
              </a:ext>
            </a:extLst>
          </p:cNvPr>
          <p:cNvSpPr>
            <a:spLocks noGrp="1"/>
          </p:cNvSpPr>
          <p:nvPr>
            <p:ph type="title"/>
          </p:nvPr>
        </p:nvSpPr>
        <p:spPr>
          <a:xfrm>
            <a:off x="340241" y="448056"/>
            <a:ext cx="11419365" cy="640080"/>
          </a:xfrm>
          <a:solidFill>
            <a:schemeClr val="accent6">
              <a:lumMod val="50000"/>
            </a:schemeClr>
          </a:solidFill>
        </p:spPr>
        <p:txBody>
          <a:bodyPr>
            <a:normAutofit fontScale="90000"/>
          </a:bodyPr>
          <a:lstStyle/>
          <a:p>
            <a:r>
              <a:rPr kumimoji="1" lang="ja-JP" altLang="en-US" sz="3200" dirty="0">
                <a:solidFill>
                  <a:schemeClr val="bg1"/>
                </a:solidFill>
                <a:latin typeface="HGS創英角ｺﾞｼｯｸUB" panose="020B0900000000000000" pitchFamily="50" charset="-128"/>
                <a:ea typeface="HGS創英角ｺﾞｼｯｸUB" panose="020B0900000000000000" pitchFamily="50" charset="-128"/>
              </a:rPr>
              <a:t>　</a:t>
            </a:r>
            <a:br>
              <a:rPr kumimoji="1" lang="en-US" altLang="ja-JP" sz="3200" dirty="0">
                <a:solidFill>
                  <a:schemeClr val="bg1"/>
                </a:solidFill>
                <a:latin typeface="HGS創英角ｺﾞｼｯｸUB" panose="020B0900000000000000" pitchFamily="50" charset="-128"/>
                <a:ea typeface="HGS創英角ｺﾞｼｯｸUB" panose="020B0900000000000000" pitchFamily="50" charset="-128"/>
              </a:rPr>
            </a:br>
            <a:r>
              <a:rPr kumimoji="1" lang="ja-JP" altLang="en-US" sz="3200" dirty="0">
                <a:solidFill>
                  <a:schemeClr val="bg1"/>
                </a:solidFill>
                <a:latin typeface="HGS創英角ｺﾞｼｯｸUB" panose="020B0900000000000000" pitchFamily="50" charset="-128"/>
                <a:ea typeface="HGS創英角ｺﾞｼｯｸUB" panose="020B0900000000000000" pitchFamily="50" charset="-128"/>
              </a:rPr>
              <a:t>　</a:t>
            </a:r>
            <a:r>
              <a:rPr lang="ja-JP" altLang="en-US" sz="3200" dirty="0">
                <a:solidFill>
                  <a:schemeClr val="bg1"/>
                </a:solidFill>
                <a:latin typeface="HGS創英角ｺﾞｼｯｸUB" panose="020B0900000000000000" pitchFamily="50" charset="-128"/>
                <a:ea typeface="HGS創英角ｺﾞｼｯｸUB" panose="020B0900000000000000" pitchFamily="50" charset="-128"/>
              </a:rPr>
              <a:t>斜線制限・日影規制❶</a:t>
            </a:r>
            <a:endParaRPr kumimoji="1" lang="ja-JP" altLang="en-US" sz="3200" dirty="0">
              <a:solidFill>
                <a:schemeClr val="bg1"/>
              </a:solidFill>
              <a:latin typeface="HGS創英角ｺﾞｼｯｸUB" panose="020B0900000000000000" pitchFamily="50" charset="-128"/>
              <a:ea typeface="HGS創英角ｺﾞｼｯｸUB" panose="020B0900000000000000" pitchFamily="50" charset="-128"/>
            </a:endParaRPr>
          </a:p>
        </p:txBody>
      </p:sp>
      <p:graphicFrame>
        <p:nvGraphicFramePr>
          <p:cNvPr id="3" name="表 2">
            <a:extLst>
              <a:ext uri="{FF2B5EF4-FFF2-40B4-BE49-F238E27FC236}">
                <a16:creationId xmlns:a16="http://schemas.microsoft.com/office/drawing/2014/main" id="{AE3F6C50-4B28-43C6-80AC-C99DD155485A}"/>
              </a:ext>
            </a:extLst>
          </p:cNvPr>
          <p:cNvGraphicFramePr>
            <a:graphicFrameLocks noGrp="1"/>
          </p:cNvGraphicFramePr>
          <p:nvPr/>
        </p:nvGraphicFramePr>
        <p:xfrm>
          <a:off x="340241" y="1485210"/>
          <a:ext cx="11419365" cy="2978506"/>
        </p:xfrm>
        <a:graphic>
          <a:graphicData uri="http://schemas.openxmlformats.org/drawingml/2006/table">
            <a:tbl>
              <a:tblPr firstRow="1" bandRow="1">
                <a:tableStyleId>{5C22544A-7EE6-4342-B048-85BDC9FD1C3A}</a:tableStyleId>
              </a:tblPr>
              <a:tblGrid>
                <a:gridCol w="742368">
                  <a:extLst>
                    <a:ext uri="{9D8B030D-6E8A-4147-A177-3AD203B41FA5}">
                      <a16:colId xmlns:a16="http://schemas.microsoft.com/office/drawing/2014/main" val="740210269"/>
                    </a:ext>
                  </a:extLst>
                </a:gridCol>
                <a:gridCol w="780214">
                  <a:extLst>
                    <a:ext uri="{9D8B030D-6E8A-4147-A177-3AD203B41FA5}">
                      <a16:colId xmlns:a16="http://schemas.microsoft.com/office/drawing/2014/main" val="2291501689"/>
                    </a:ext>
                  </a:extLst>
                </a:gridCol>
                <a:gridCol w="761291">
                  <a:extLst>
                    <a:ext uri="{9D8B030D-6E8A-4147-A177-3AD203B41FA5}">
                      <a16:colId xmlns:a16="http://schemas.microsoft.com/office/drawing/2014/main" val="760056687"/>
                    </a:ext>
                  </a:extLst>
                </a:gridCol>
                <a:gridCol w="761291">
                  <a:extLst>
                    <a:ext uri="{9D8B030D-6E8A-4147-A177-3AD203B41FA5}">
                      <a16:colId xmlns:a16="http://schemas.microsoft.com/office/drawing/2014/main" val="1808302580"/>
                    </a:ext>
                  </a:extLst>
                </a:gridCol>
                <a:gridCol w="761291">
                  <a:extLst>
                    <a:ext uri="{9D8B030D-6E8A-4147-A177-3AD203B41FA5}">
                      <a16:colId xmlns:a16="http://schemas.microsoft.com/office/drawing/2014/main" val="3689521"/>
                    </a:ext>
                  </a:extLst>
                </a:gridCol>
                <a:gridCol w="761291">
                  <a:extLst>
                    <a:ext uri="{9D8B030D-6E8A-4147-A177-3AD203B41FA5}">
                      <a16:colId xmlns:a16="http://schemas.microsoft.com/office/drawing/2014/main" val="3225828060"/>
                    </a:ext>
                  </a:extLst>
                </a:gridCol>
                <a:gridCol w="761291">
                  <a:extLst>
                    <a:ext uri="{9D8B030D-6E8A-4147-A177-3AD203B41FA5}">
                      <a16:colId xmlns:a16="http://schemas.microsoft.com/office/drawing/2014/main" val="1351779347"/>
                    </a:ext>
                  </a:extLst>
                </a:gridCol>
                <a:gridCol w="761291">
                  <a:extLst>
                    <a:ext uri="{9D8B030D-6E8A-4147-A177-3AD203B41FA5}">
                      <a16:colId xmlns:a16="http://schemas.microsoft.com/office/drawing/2014/main" val="1950452079"/>
                    </a:ext>
                  </a:extLst>
                </a:gridCol>
                <a:gridCol w="761291">
                  <a:extLst>
                    <a:ext uri="{9D8B030D-6E8A-4147-A177-3AD203B41FA5}">
                      <a16:colId xmlns:a16="http://schemas.microsoft.com/office/drawing/2014/main" val="79160133"/>
                    </a:ext>
                  </a:extLst>
                </a:gridCol>
                <a:gridCol w="761291">
                  <a:extLst>
                    <a:ext uri="{9D8B030D-6E8A-4147-A177-3AD203B41FA5}">
                      <a16:colId xmlns:a16="http://schemas.microsoft.com/office/drawing/2014/main" val="3955225047"/>
                    </a:ext>
                  </a:extLst>
                </a:gridCol>
                <a:gridCol w="761291">
                  <a:extLst>
                    <a:ext uri="{9D8B030D-6E8A-4147-A177-3AD203B41FA5}">
                      <a16:colId xmlns:a16="http://schemas.microsoft.com/office/drawing/2014/main" val="3665594287"/>
                    </a:ext>
                  </a:extLst>
                </a:gridCol>
                <a:gridCol w="706005">
                  <a:extLst>
                    <a:ext uri="{9D8B030D-6E8A-4147-A177-3AD203B41FA5}">
                      <a16:colId xmlns:a16="http://schemas.microsoft.com/office/drawing/2014/main" val="395183486"/>
                    </a:ext>
                  </a:extLst>
                </a:gridCol>
                <a:gridCol w="733646">
                  <a:extLst>
                    <a:ext uri="{9D8B030D-6E8A-4147-A177-3AD203B41FA5}">
                      <a16:colId xmlns:a16="http://schemas.microsoft.com/office/drawing/2014/main" val="2713229611"/>
                    </a:ext>
                  </a:extLst>
                </a:gridCol>
                <a:gridCol w="723014">
                  <a:extLst>
                    <a:ext uri="{9D8B030D-6E8A-4147-A177-3AD203B41FA5}">
                      <a16:colId xmlns:a16="http://schemas.microsoft.com/office/drawing/2014/main" val="3466974788"/>
                    </a:ext>
                  </a:extLst>
                </a:gridCol>
                <a:gridCol w="882499">
                  <a:extLst>
                    <a:ext uri="{9D8B030D-6E8A-4147-A177-3AD203B41FA5}">
                      <a16:colId xmlns:a16="http://schemas.microsoft.com/office/drawing/2014/main" val="519810764"/>
                    </a:ext>
                  </a:extLst>
                </a:gridCol>
              </a:tblGrid>
              <a:tr h="418186">
                <a:tc>
                  <a:txBody>
                    <a:bodyPr/>
                    <a:lstStyle/>
                    <a:p>
                      <a:endParaRPr kumimoji="1" lang="ja-JP" altLang="en-US" dirty="0"/>
                    </a:p>
                  </a:txBody>
                  <a:tcPr>
                    <a:solidFill>
                      <a:schemeClr val="accent5">
                        <a:lumMod val="75000"/>
                      </a:schemeClr>
                    </a:solidFill>
                  </a:tcPr>
                </a:tc>
                <a:tc>
                  <a:txBody>
                    <a:bodyPr/>
                    <a:lstStyle/>
                    <a:p>
                      <a:r>
                        <a:rPr kumimoji="1" lang="en-US" altLang="ja-JP" dirty="0">
                          <a:latin typeface="HGPｺﾞｼｯｸE" panose="020B0900000000000000" pitchFamily="50" charset="-128"/>
                          <a:ea typeface="HGPｺﾞｼｯｸE" panose="020B0900000000000000" pitchFamily="50" charset="-128"/>
                        </a:rPr>
                        <a:t>1</a:t>
                      </a:r>
                      <a:r>
                        <a:rPr kumimoji="1" lang="ja-JP" altLang="en-US" dirty="0">
                          <a:latin typeface="HGPｺﾞｼｯｸE" panose="020B0900000000000000" pitchFamily="50" charset="-128"/>
                          <a:ea typeface="HGPｺﾞｼｯｸE" panose="020B0900000000000000" pitchFamily="50" charset="-128"/>
                        </a:rPr>
                        <a:t>低</a:t>
                      </a:r>
                    </a:p>
                  </a:txBody>
                  <a:tcPr>
                    <a:solidFill>
                      <a:schemeClr val="accent5">
                        <a:lumMod val="75000"/>
                      </a:schemeClr>
                    </a:solidFill>
                  </a:tcPr>
                </a:tc>
                <a:tc>
                  <a:txBody>
                    <a:bodyPr/>
                    <a:lstStyle/>
                    <a:p>
                      <a:r>
                        <a:rPr kumimoji="1" lang="en-US" altLang="ja-JP" dirty="0">
                          <a:latin typeface="HGPｺﾞｼｯｸE" panose="020B0900000000000000" pitchFamily="50" charset="-128"/>
                          <a:ea typeface="HGPｺﾞｼｯｸE" panose="020B0900000000000000" pitchFamily="50" charset="-128"/>
                        </a:rPr>
                        <a:t>2</a:t>
                      </a:r>
                      <a:r>
                        <a:rPr kumimoji="1" lang="ja-JP" altLang="en-US" dirty="0">
                          <a:latin typeface="HGPｺﾞｼｯｸE" panose="020B0900000000000000" pitchFamily="50" charset="-128"/>
                          <a:ea typeface="HGPｺﾞｼｯｸE" panose="020B0900000000000000" pitchFamily="50" charset="-128"/>
                        </a:rPr>
                        <a:t>低</a:t>
                      </a:r>
                    </a:p>
                  </a:txBody>
                  <a:tcPr>
                    <a:solidFill>
                      <a:schemeClr val="accent5">
                        <a:lumMod val="75000"/>
                      </a:schemeClr>
                    </a:solidFill>
                  </a:tcPr>
                </a:tc>
                <a:tc>
                  <a:txBody>
                    <a:bodyPr/>
                    <a:lstStyle/>
                    <a:p>
                      <a:r>
                        <a:rPr kumimoji="1" lang="ja-JP" altLang="en-US" dirty="0">
                          <a:latin typeface="HGPｺﾞｼｯｸE" panose="020B0900000000000000" pitchFamily="50" charset="-128"/>
                          <a:ea typeface="HGPｺﾞｼｯｸE" panose="020B0900000000000000" pitchFamily="50" charset="-128"/>
                        </a:rPr>
                        <a:t>田低</a:t>
                      </a:r>
                    </a:p>
                  </a:txBody>
                  <a:tcPr>
                    <a:solidFill>
                      <a:schemeClr val="accent5">
                        <a:lumMod val="75000"/>
                      </a:schemeClr>
                    </a:solidFill>
                  </a:tcPr>
                </a:tc>
                <a:tc>
                  <a:txBody>
                    <a:bodyPr/>
                    <a:lstStyle/>
                    <a:p>
                      <a:r>
                        <a:rPr kumimoji="1" lang="en-US" altLang="ja-JP" dirty="0">
                          <a:latin typeface="HGPｺﾞｼｯｸE" panose="020B0900000000000000" pitchFamily="50" charset="-128"/>
                          <a:ea typeface="HGPｺﾞｼｯｸE" panose="020B0900000000000000" pitchFamily="50" charset="-128"/>
                        </a:rPr>
                        <a:t>1</a:t>
                      </a:r>
                      <a:r>
                        <a:rPr kumimoji="1" lang="ja-JP" altLang="en-US" dirty="0">
                          <a:latin typeface="HGPｺﾞｼｯｸE" panose="020B0900000000000000" pitchFamily="50" charset="-128"/>
                          <a:ea typeface="HGPｺﾞｼｯｸE" panose="020B0900000000000000" pitchFamily="50" charset="-128"/>
                        </a:rPr>
                        <a:t>中</a:t>
                      </a:r>
                    </a:p>
                  </a:txBody>
                  <a:tcPr>
                    <a:solidFill>
                      <a:schemeClr val="accent5">
                        <a:lumMod val="75000"/>
                      </a:schemeClr>
                    </a:solidFill>
                  </a:tcPr>
                </a:tc>
                <a:tc>
                  <a:txBody>
                    <a:bodyPr/>
                    <a:lstStyle/>
                    <a:p>
                      <a:r>
                        <a:rPr kumimoji="1" lang="en-US" altLang="ja-JP" dirty="0">
                          <a:latin typeface="HGPｺﾞｼｯｸE" panose="020B0900000000000000" pitchFamily="50" charset="-128"/>
                          <a:ea typeface="HGPｺﾞｼｯｸE" panose="020B0900000000000000" pitchFamily="50" charset="-128"/>
                        </a:rPr>
                        <a:t>2</a:t>
                      </a:r>
                      <a:r>
                        <a:rPr kumimoji="1" lang="ja-JP" altLang="en-US" dirty="0">
                          <a:latin typeface="HGPｺﾞｼｯｸE" panose="020B0900000000000000" pitchFamily="50" charset="-128"/>
                          <a:ea typeface="HGPｺﾞｼｯｸE" panose="020B0900000000000000" pitchFamily="50" charset="-128"/>
                        </a:rPr>
                        <a:t>中</a:t>
                      </a:r>
                    </a:p>
                  </a:txBody>
                  <a:tcPr>
                    <a:solidFill>
                      <a:schemeClr val="accent5">
                        <a:lumMod val="75000"/>
                      </a:schemeClr>
                    </a:solidFill>
                  </a:tcPr>
                </a:tc>
                <a:tc>
                  <a:txBody>
                    <a:bodyPr/>
                    <a:lstStyle/>
                    <a:p>
                      <a:r>
                        <a:rPr kumimoji="1" lang="en-US" altLang="ja-JP" dirty="0">
                          <a:latin typeface="HGPｺﾞｼｯｸE" panose="020B0900000000000000" pitchFamily="50" charset="-128"/>
                          <a:ea typeface="HGPｺﾞｼｯｸE" panose="020B0900000000000000" pitchFamily="50" charset="-128"/>
                        </a:rPr>
                        <a:t>1</a:t>
                      </a:r>
                      <a:r>
                        <a:rPr kumimoji="1" lang="ja-JP" altLang="en-US" dirty="0">
                          <a:latin typeface="HGPｺﾞｼｯｸE" panose="020B0900000000000000" pitchFamily="50" charset="-128"/>
                          <a:ea typeface="HGPｺﾞｼｯｸE" panose="020B0900000000000000" pitchFamily="50" charset="-128"/>
                        </a:rPr>
                        <a:t>住</a:t>
                      </a:r>
                    </a:p>
                  </a:txBody>
                  <a:tcPr>
                    <a:solidFill>
                      <a:schemeClr val="accent5">
                        <a:lumMod val="75000"/>
                      </a:schemeClr>
                    </a:solidFill>
                  </a:tcPr>
                </a:tc>
                <a:tc>
                  <a:txBody>
                    <a:bodyPr/>
                    <a:lstStyle/>
                    <a:p>
                      <a:r>
                        <a:rPr kumimoji="1" lang="en-US" altLang="ja-JP" dirty="0">
                          <a:latin typeface="HGPｺﾞｼｯｸE" panose="020B0900000000000000" pitchFamily="50" charset="-128"/>
                          <a:ea typeface="HGPｺﾞｼｯｸE" panose="020B0900000000000000" pitchFamily="50" charset="-128"/>
                        </a:rPr>
                        <a:t>2</a:t>
                      </a:r>
                      <a:r>
                        <a:rPr kumimoji="1" lang="ja-JP" altLang="en-US" dirty="0">
                          <a:latin typeface="HGPｺﾞｼｯｸE" panose="020B0900000000000000" pitchFamily="50" charset="-128"/>
                          <a:ea typeface="HGPｺﾞｼｯｸE" panose="020B0900000000000000" pitchFamily="50" charset="-128"/>
                        </a:rPr>
                        <a:t>住</a:t>
                      </a:r>
                    </a:p>
                  </a:txBody>
                  <a:tcPr>
                    <a:solidFill>
                      <a:schemeClr val="accent5">
                        <a:lumMod val="75000"/>
                      </a:schemeClr>
                    </a:solidFill>
                  </a:tcPr>
                </a:tc>
                <a:tc>
                  <a:txBody>
                    <a:bodyPr/>
                    <a:lstStyle/>
                    <a:p>
                      <a:r>
                        <a:rPr kumimoji="1" lang="ja-JP" altLang="en-US" dirty="0">
                          <a:latin typeface="HGPｺﾞｼｯｸE" panose="020B0900000000000000" pitchFamily="50" charset="-128"/>
                          <a:ea typeface="HGPｺﾞｼｯｸE" panose="020B0900000000000000" pitchFamily="50" charset="-128"/>
                        </a:rPr>
                        <a:t>準住</a:t>
                      </a:r>
                    </a:p>
                  </a:txBody>
                  <a:tcPr>
                    <a:solidFill>
                      <a:schemeClr val="accent5">
                        <a:lumMod val="75000"/>
                      </a:schemeClr>
                    </a:solidFill>
                  </a:tcPr>
                </a:tc>
                <a:tc>
                  <a:txBody>
                    <a:bodyPr/>
                    <a:lstStyle/>
                    <a:p>
                      <a:r>
                        <a:rPr kumimoji="1" lang="ja-JP" altLang="en-US" dirty="0">
                          <a:latin typeface="HGPｺﾞｼｯｸE" panose="020B0900000000000000" pitchFamily="50" charset="-128"/>
                          <a:ea typeface="HGPｺﾞｼｯｸE" panose="020B0900000000000000" pitchFamily="50" charset="-128"/>
                        </a:rPr>
                        <a:t>近商</a:t>
                      </a:r>
                    </a:p>
                  </a:txBody>
                  <a:tcPr>
                    <a:solidFill>
                      <a:schemeClr val="accent5">
                        <a:lumMod val="75000"/>
                      </a:schemeClr>
                    </a:solidFill>
                  </a:tcPr>
                </a:tc>
                <a:tc>
                  <a:txBody>
                    <a:bodyPr/>
                    <a:lstStyle/>
                    <a:p>
                      <a:r>
                        <a:rPr kumimoji="1" lang="ja-JP" altLang="en-US" dirty="0">
                          <a:latin typeface="HGPｺﾞｼｯｸE" panose="020B0900000000000000" pitchFamily="50" charset="-128"/>
                          <a:ea typeface="HGPｺﾞｼｯｸE" panose="020B0900000000000000" pitchFamily="50" charset="-128"/>
                        </a:rPr>
                        <a:t>商業</a:t>
                      </a:r>
                    </a:p>
                  </a:txBody>
                  <a:tcPr>
                    <a:solidFill>
                      <a:schemeClr val="accent5">
                        <a:lumMod val="75000"/>
                      </a:schemeClr>
                    </a:solidFill>
                  </a:tcPr>
                </a:tc>
                <a:tc>
                  <a:txBody>
                    <a:bodyPr/>
                    <a:lstStyle/>
                    <a:p>
                      <a:r>
                        <a:rPr kumimoji="1" lang="ja-JP" altLang="en-US" dirty="0">
                          <a:latin typeface="HGPｺﾞｼｯｸE" panose="020B0900000000000000" pitchFamily="50" charset="-128"/>
                          <a:ea typeface="HGPｺﾞｼｯｸE" panose="020B0900000000000000" pitchFamily="50" charset="-128"/>
                        </a:rPr>
                        <a:t>準工</a:t>
                      </a:r>
                    </a:p>
                  </a:txBody>
                  <a:tcPr>
                    <a:solidFill>
                      <a:schemeClr val="accent5">
                        <a:lumMod val="75000"/>
                      </a:schemeClr>
                    </a:solidFill>
                  </a:tcPr>
                </a:tc>
                <a:tc>
                  <a:txBody>
                    <a:bodyPr/>
                    <a:lstStyle/>
                    <a:p>
                      <a:r>
                        <a:rPr kumimoji="1" lang="ja-JP" altLang="en-US" dirty="0">
                          <a:latin typeface="HGPｺﾞｼｯｸE" panose="020B0900000000000000" pitchFamily="50" charset="-128"/>
                          <a:ea typeface="HGPｺﾞｼｯｸE" panose="020B0900000000000000" pitchFamily="50" charset="-128"/>
                        </a:rPr>
                        <a:t>工業</a:t>
                      </a:r>
                    </a:p>
                  </a:txBody>
                  <a:tcPr>
                    <a:solidFill>
                      <a:schemeClr val="accent5">
                        <a:lumMod val="75000"/>
                      </a:schemeClr>
                    </a:solidFill>
                  </a:tcPr>
                </a:tc>
                <a:tc>
                  <a:txBody>
                    <a:bodyPr/>
                    <a:lstStyle/>
                    <a:p>
                      <a:r>
                        <a:rPr kumimoji="1" lang="ja-JP" altLang="en-US" dirty="0">
                          <a:latin typeface="HGPｺﾞｼｯｸE" panose="020B0900000000000000" pitchFamily="50" charset="-128"/>
                          <a:ea typeface="HGPｺﾞｼｯｸE" panose="020B0900000000000000" pitchFamily="50" charset="-128"/>
                        </a:rPr>
                        <a:t>工専</a:t>
                      </a:r>
                    </a:p>
                  </a:txBody>
                  <a:tcPr>
                    <a:solidFill>
                      <a:schemeClr val="accent5">
                        <a:lumMod val="75000"/>
                      </a:schemeClr>
                    </a:solidFill>
                  </a:tcPr>
                </a:tc>
                <a:tc>
                  <a:txBody>
                    <a:bodyPr/>
                    <a:lstStyle/>
                    <a:p>
                      <a:r>
                        <a:rPr kumimoji="1" lang="ja-JP" altLang="en-US" dirty="0">
                          <a:latin typeface="HGPｺﾞｼｯｸE" panose="020B0900000000000000" pitchFamily="50" charset="-128"/>
                          <a:ea typeface="HGPｺﾞｼｯｸE" panose="020B0900000000000000" pitchFamily="50" charset="-128"/>
                        </a:rPr>
                        <a:t>無指定</a:t>
                      </a:r>
                    </a:p>
                  </a:txBody>
                  <a:tcPr>
                    <a:solidFill>
                      <a:schemeClr val="accent5">
                        <a:lumMod val="75000"/>
                      </a:schemeClr>
                    </a:solidFill>
                  </a:tcPr>
                </a:tc>
                <a:extLst>
                  <a:ext uri="{0D108BD9-81ED-4DB2-BD59-A6C34878D82A}">
                    <a16:rowId xmlns:a16="http://schemas.microsoft.com/office/drawing/2014/main" val="682730286"/>
                  </a:ext>
                </a:extLst>
              </a:tr>
              <a:tr h="418186">
                <a:tc>
                  <a:txBody>
                    <a:bodyPr/>
                    <a:lstStyle/>
                    <a:p>
                      <a:r>
                        <a:rPr kumimoji="1" lang="ja-JP" altLang="en-US" b="1" dirty="0"/>
                        <a:t>道路斜線</a:t>
                      </a:r>
                    </a:p>
                  </a:txBody>
                  <a:tcPr>
                    <a:solidFill>
                      <a:schemeClr val="accent4">
                        <a:lumMod val="40000"/>
                        <a:lumOff val="60000"/>
                      </a:schemeClr>
                    </a:solidFill>
                  </a:tcPr>
                </a:tc>
                <a:tc>
                  <a:txBody>
                    <a:bodyPr/>
                    <a:lstStyle/>
                    <a:p>
                      <a:pPr algn="ctr">
                        <a:lnSpc>
                          <a:spcPct val="150000"/>
                        </a:lnSpc>
                      </a:pPr>
                      <a:r>
                        <a:rPr kumimoji="1" lang="ja-JP" altLang="en-US" b="1" dirty="0">
                          <a:latin typeface="HGPｺﾞｼｯｸE" panose="020B0900000000000000" pitchFamily="50" charset="-128"/>
                          <a:ea typeface="HGPｺﾞｼｯｸE" panose="020B0900000000000000" pitchFamily="50" charset="-128"/>
                        </a:rPr>
                        <a:t>〇</a:t>
                      </a:r>
                    </a:p>
                  </a:txBody>
                  <a:tcPr/>
                </a:tc>
                <a:tc>
                  <a:txBody>
                    <a:bodyPr/>
                    <a:lstStyle/>
                    <a:p>
                      <a:pPr algn="ctr">
                        <a:lnSpc>
                          <a:spcPct val="150000"/>
                        </a:lnSpc>
                      </a:pPr>
                      <a:r>
                        <a:rPr kumimoji="1" lang="ja-JP" altLang="en-US" b="1" dirty="0">
                          <a:latin typeface="HGPｺﾞｼｯｸE" panose="020B0900000000000000" pitchFamily="50" charset="-128"/>
                          <a:ea typeface="HGPｺﾞｼｯｸE" panose="020B0900000000000000" pitchFamily="50" charset="-128"/>
                        </a:rPr>
                        <a:t>〇</a:t>
                      </a:r>
                    </a:p>
                  </a:txBody>
                  <a:tcPr/>
                </a:tc>
                <a:tc>
                  <a:txBody>
                    <a:bodyPr/>
                    <a:lstStyle/>
                    <a:p>
                      <a:pPr algn="ctr">
                        <a:lnSpc>
                          <a:spcPct val="150000"/>
                        </a:lnSpc>
                      </a:pPr>
                      <a:r>
                        <a:rPr kumimoji="1" lang="ja-JP" altLang="en-US" b="1" dirty="0">
                          <a:latin typeface="HGPｺﾞｼｯｸE" panose="020B0900000000000000" pitchFamily="50" charset="-128"/>
                          <a:ea typeface="HGPｺﾞｼｯｸE" panose="020B0900000000000000" pitchFamily="50" charset="-128"/>
                        </a:rPr>
                        <a:t>〇</a:t>
                      </a:r>
                    </a:p>
                  </a:txBody>
                  <a:tcPr/>
                </a:tc>
                <a:tc>
                  <a:txBody>
                    <a:bodyPr/>
                    <a:lstStyle/>
                    <a:p>
                      <a:pPr algn="ctr">
                        <a:lnSpc>
                          <a:spcPct val="150000"/>
                        </a:lnSpc>
                      </a:pPr>
                      <a:r>
                        <a:rPr kumimoji="1" lang="ja-JP" altLang="en-US" b="1" dirty="0">
                          <a:latin typeface="HGPｺﾞｼｯｸE" panose="020B0900000000000000" pitchFamily="50" charset="-128"/>
                          <a:ea typeface="HGPｺﾞｼｯｸE" panose="020B0900000000000000" pitchFamily="50" charset="-128"/>
                        </a:rPr>
                        <a:t>〇</a:t>
                      </a:r>
                    </a:p>
                  </a:txBody>
                  <a:tcPr/>
                </a:tc>
                <a:tc>
                  <a:txBody>
                    <a:bodyPr/>
                    <a:lstStyle/>
                    <a:p>
                      <a:pPr algn="ctr">
                        <a:lnSpc>
                          <a:spcPct val="150000"/>
                        </a:lnSpc>
                      </a:pPr>
                      <a:r>
                        <a:rPr kumimoji="1" lang="ja-JP" altLang="en-US" b="1" dirty="0">
                          <a:latin typeface="HGPｺﾞｼｯｸE" panose="020B0900000000000000" pitchFamily="50" charset="-128"/>
                          <a:ea typeface="HGPｺﾞｼｯｸE" panose="020B0900000000000000" pitchFamily="50" charset="-128"/>
                        </a:rPr>
                        <a:t>〇</a:t>
                      </a:r>
                    </a:p>
                  </a:txBody>
                  <a:tcPr/>
                </a:tc>
                <a:tc>
                  <a:txBody>
                    <a:bodyPr/>
                    <a:lstStyle/>
                    <a:p>
                      <a:pPr algn="ctr">
                        <a:lnSpc>
                          <a:spcPct val="150000"/>
                        </a:lnSpc>
                      </a:pPr>
                      <a:r>
                        <a:rPr kumimoji="1" lang="ja-JP" altLang="en-US" b="1" dirty="0">
                          <a:latin typeface="HGPｺﾞｼｯｸE" panose="020B0900000000000000" pitchFamily="50" charset="-128"/>
                          <a:ea typeface="HGPｺﾞｼｯｸE" panose="020B0900000000000000" pitchFamily="50" charset="-128"/>
                        </a:rPr>
                        <a:t>〇</a:t>
                      </a:r>
                    </a:p>
                  </a:txBody>
                  <a:tcPr/>
                </a:tc>
                <a:tc>
                  <a:txBody>
                    <a:bodyPr/>
                    <a:lstStyle/>
                    <a:p>
                      <a:pPr algn="ctr">
                        <a:lnSpc>
                          <a:spcPct val="150000"/>
                        </a:lnSpc>
                      </a:pPr>
                      <a:r>
                        <a:rPr kumimoji="1" lang="ja-JP" altLang="en-US" b="1" dirty="0">
                          <a:latin typeface="HGPｺﾞｼｯｸE" panose="020B0900000000000000" pitchFamily="50" charset="-128"/>
                          <a:ea typeface="HGPｺﾞｼｯｸE" panose="020B0900000000000000" pitchFamily="50" charset="-128"/>
                        </a:rPr>
                        <a:t>〇</a:t>
                      </a:r>
                    </a:p>
                  </a:txBody>
                  <a:tcPr/>
                </a:tc>
                <a:tc>
                  <a:txBody>
                    <a:bodyPr/>
                    <a:lstStyle/>
                    <a:p>
                      <a:pPr algn="ctr">
                        <a:lnSpc>
                          <a:spcPct val="150000"/>
                        </a:lnSpc>
                      </a:pPr>
                      <a:r>
                        <a:rPr kumimoji="1" lang="ja-JP" altLang="en-US" b="1" dirty="0">
                          <a:latin typeface="HGPｺﾞｼｯｸE" panose="020B0900000000000000" pitchFamily="50" charset="-128"/>
                          <a:ea typeface="HGPｺﾞｼｯｸE" panose="020B0900000000000000" pitchFamily="50" charset="-128"/>
                        </a:rPr>
                        <a:t>〇</a:t>
                      </a:r>
                    </a:p>
                  </a:txBody>
                  <a:tcPr/>
                </a:tc>
                <a:tc>
                  <a:txBody>
                    <a:bodyPr/>
                    <a:lstStyle/>
                    <a:p>
                      <a:pPr algn="ctr">
                        <a:lnSpc>
                          <a:spcPct val="150000"/>
                        </a:lnSpc>
                      </a:pPr>
                      <a:r>
                        <a:rPr kumimoji="1" lang="ja-JP" altLang="en-US" b="1" dirty="0">
                          <a:latin typeface="HGPｺﾞｼｯｸE" panose="020B0900000000000000" pitchFamily="50" charset="-128"/>
                          <a:ea typeface="HGPｺﾞｼｯｸE" panose="020B0900000000000000" pitchFamily="50" charset="-128"/>
                        </a:rPr>
                        <a:t>〇</a:t>
                      </a:r>
                    </a:p>
                  </a:txBody>
                  <a:tcPr/>
                </a:tc>
                <a:tc>
                  <a:txBody>
                    <a:bodyPr/>
                    <a:lstStyle/>
                    <a:p>
                      <a:pPr algn="ctr">
                        <a:lnSpc>
                          <a:spcPct val="150000"/>
                        </a:lnSpc>
                      </a:pPr>
                      <a:r>
                        <a:rPr kumimoji="1" lang="ja-JP" altLang="en-US" b="1" dirty="0">
                          <a:latin typeface="HGPｺﾞｼｯｸE" panose="020B0900000000000000" pitchFamily="50" charset="-128"/>
                          <a:ea typeface="HGPｺﾞｼｯｸE" panose="020B0900000000000000" pitchFamily="50" charset="-128"/>
                        </a:rPr>
                        <a:t>〇</a:t>
                      </a:r>
                    </a:p>
                  </a:txBody>
                  <a:tcPr/>
                </a:tc>
                <a:tc>
                  <a:txBody>
                    <a:bodyPr/>
                    <a:lstStyle/>
                    <a:p>
                      <a:pPr algn="ctr">
                        <a:lnSpc>
                          <a:spcPct val="150000"/>
                        </a:lnSpc>
                      </a:pPr>
                      <a:r>
                        <a:rPr kumimoji="1" lang="ja-JP" altLang="en-US" b="1" dirty="0">
                          <a:latin typeface="HGPｺﾞｼｯｸE" panose="020B0900000000000000" pitchFamily="50" charset="-128"/>
                          <a:ea typeface="HGPｺﾞｼｯｸE" panose="020B0900000000000000" pitchFamily="50" charset="-128"/>
                        </a:rPr>
                        <a:t>〇</a:t>
                      </a:r>
                    </a:p>
                  </a:txBody>
                  <a:tcPr/>
                </a:tc>
                <a:tc>
                  <a:txBody>
                    <a:bodyPr/>
                    <a:lstStyle/>
                    <a:p>
                      <a:pPr algn="ctr">
                        <a:lnSpc>
                          <a:spcPct val="150000"/>
                        </a:lnSpc>
                      </a:pPr>
                      <a:r>
                        <a:rPr kumimoji="1" lang="ja-JP" altLang="en-US" b="1" dirty="0">
                          <a:latin typeface="HGPｺﾞｼｯｸE" panose="020B0900000000000000" pitchFamily="50" charset="-128"/>
                          <a:ea typeface="HGPｺﾞｼｯｸE" panose="020B0900000000000000" pitchFamily="50" charset="-128"/>
                        </a:rPr>
                        <a:t>〇</a:t>
                      </a:r>
                    </a:p>
                  </a:txBody>
                  <a:tcPr/>
                </a:tc>
                <a:tc>
                  <a:txBody>
                    <a:bodyPr/>
                    <a:lstStyle/>
                    <a:p>
                      <a:pPr algn="ctr">
                        <a:lnSpc>
                          <a:spcPct val="150000"/>
                        </a:lnSpc>
                      </a:pPr>
                      <a:r>
                        <a:rPr kumimoji="1" lang="ja-JP" altLang="en-US" b="1" dirty="0">
                          <a:latin typeface="HGPｺﾞｼｯｸE" panose="020B0900000000000000" pitchFamily="50" charset="-128"/>
                          <a:ea typeface="HGPｺﾞｼｯｸE" panose="020B0900000000000000" pitchFamily="50" charset="-128"/>
                        </a:rPr>
                        <a:t>〇</a:t>
                      </a:r>
                    </a:p>
                  </a:txBody>
                  <a:tcPr/>
                </a:tc>
                <a:tc>
                  <a:txBody>
                    <a:bodyPr/>
                    <a:lstStyle/>
                    <a:p>
                      <a:pPr algn="ctr">
                        <a:lnSpc>
                          <a:spcPct val="150000"/>
                        </a:lnSpc>
                      </a:pPr>
                      <a:r>
                        <a:rPr kumimoji="1" lang="ja-JP" altLang="en-US" b="1" dirty="0">
                          <a:latin typeface="HGPｺﾞｼｯｸE" panose="020B0900000000000000" pitchFamily="50" charset="-128"/>
                          <a:ea typeface="HGPｺﾞｼｯｸE" panose="020B0900000000000000" pitchFamily="50" charset="-128"/>
                        </a:rPr>
                        <a:t>〇</a:t>
                      </a:r>
                    </a:p>
                  </a:txBody>
                  <a:tcPr/>
                </a:tc>
                <a:extLst>
                  <a:ext uri="{0D108BD9-81ED-4DB2-BD59-A6C34878D82A}">
                    <a16:rowId xmlns:a16="http://schemas.microsoft.com/office/drawing/2014/main" val="3358641359"/>
                  </a:ext>
                </a:extLst>
              </a:tr>
              <a:tr h="418186">
                <a:tc>
                  <a:txBody>
                    <a:bodyPr/>
                    <a:lstStyle/>
                    <a:p>
                      <a:r>
                        <a:rPr kumimoji="1" lang="ja-JP" altLang="en-US" b="1" dirty="0"/>
                        <a:t>隣地斜線</a:t>
                      </a:r>
                    </a:p>
                  </a:txBody>
                  <a:tcPr>
                    <a:solidFill>
                      <a:schemeClr val="accent5">
                        <a:lumMod val="40000"/>
                        <a:lumOff val="60000"/>
                      </a:schemeClr>
                    </a:solidFill>
                  </a:tcPr>
                </a:tc>
                <a:tc>
                  <a:txBody>
                    <a:bodyPr/>
                    <a:lstStyle/>
                    <a:p>
                      <a:pPr algn="ctr">
                        <a:lnSpc>
                          <a:spcPct val="150000"/>
                        </a:lnSpc>
                      </a:pPr>
                      <a:r>
                        <a:rPr kumimoji="1" lang="en-US" altLang="ja-JP" b="1" dirty="0">
                          <a:latin typeface="HGPｺﾞｼｯｸE" panose="020B0900000000000000" pitchFamily="50" charset="-128"/>
                          <a:ea typeface="HGPｺﾞｼｯｸE" panose="020B0900000000000000" pitchFamily="50" charset="-128"/>
                        </a:rPr>
                        <a:t>×</a:t>
                      </a:r>
                      <a:endParaRPr kumimoji="1" lang="ja-JP" altLang="en-US" b="1" dirty="0">
                        <a:latin typeface="HGPｺﾞｼｯｸE" panose="020B0900000000000000" pitchFamily="50" charset="-128"/>
                        <a:ea typeface="HGPｺﾞｼｯｸE" panose="020B0900000000000000" pitchFamily="50" charset="-128"/>
                      </a:endParaRPr>
                    </a:p>
                  </a:txBody>
                  <a:tcPr>
                    <a:solidFill>
                      <a:srgbClr val="FFC000"/>
                    </a:solidFill>
                  </a:tcPr>
                </a:tc>
                <a:tc>
                  <a:txBody>
                    <a:bodyPr/>
                    <a:lstStyle/>
                    <a:p>
                      <a:pPr algn="ctr">
                        <a:lnSpc>
                          <a:spcPct val="150000"/>
                        </a:lnSpc>
                      </a:pPr>
                      <a:r>
                        <a:rPr kumimoji="1" lang="en-US" altLang="ja-JP" b="1" dirty="0">
                          <a:latin typeface="HGPｺﾞｼｯｸE" panose="020B0900000000000000" pitchFamily="50" charset="-128"/>
                          <a:ea typeface="HGPｺﾞｼｯｸE" panose="020B0900000000000000" pitchFamily="50" charset="-128"/>
                        </a:rPr>
                        <a:t>×</a:t>
                      </a:r>
                      <a:endParaRPr kumimoji="1" lang="ja-JP" altLang="en-US" b="1" dirty="0">
                        <a:latin typeface="HGPｺﾞｼｯｸE" panose="020B0900000000000000" pitchFamily="50" charset="-128"/>
                        <a:ea typeface="HGPｺﾞｼｯｸE" panose="020B0900000000000000" pitchFamily="50" charset="-128"/>
                      </a:endParaRPr>
                    </a:p>
                  </a:txBody>
                  <a:tcPr>
                    <a:solidFill>
                      <a:srgbClr val="FFC000"/>
                    </a:solidFill>
                  </a:tcPr>
                </a:tc>
                <a:tc>
                  <a:txBody>
                    <a:bodyPr/>
                    <a:lstStyle/>
                    <a:p>
                      <a:pPr algn="ctr">
                        <a:lnSpc>
                          <a:spcPct val="150000"/>
                        </a:lnSpc>
                      </a:pPr>
                      <a:r>
                        <a:rPr kumimoji="1" lang="en-US" altLang="ja-JP" b="1" dirty="0">
                          <a:latin typeface="HGPｺﾞｼｯｸE" panose="020B0900000000000000" pitchFamily="50" charset="-128"/>
                          <a:ea typeface="HGPｺﾞｼｯｸE" panose="020B0900000000000000" pitchFamily="50" charset="-128"/>
                        </a:rPr>
                        <a:t>×</a:t>
                      </a:r>
                      <a:endParaRPr kumimoji="1" lang="ja-JP" altLang="en-US" b="1" dirty="0">
                        <a:latin typeface="HGPｺﾞｼｯｸE" panose="020B0900000000000000" pitchFamily="50" charset="-128"/>
                        <a:ea typeface="HGPｺﾞｼｯｸE" panose="020B0900000000000000" pitchFamily="50" charset="-128"/>
                      </a:endParaRPr>
                    </a:p>
                  </a:txBody>
                  <a:tcPr>
                    <a:solidFill>
                      <a:srgbClr val="FFC000"/>
                    </a:solidFill>
                  </a:tcPr>
                </a:tc>
                <a:tc>
                  <a:txBody>
                    <a:bodyPr/>
                    <a:lstStyle/>
                    <a:p>
                      <a:pPr algn="ctr">
                        <a:lnSpc>
                          <a:spcPct val="150000"/>
                        </a:lnSpc>
                      </a:pPr>
                      <a:r>
                        <a:rPr kumimoji="1" lang="ja-JP" altLang="en-US" b="1" dirty="0">
                          <a:latin typeface="HGPｺﾞｼｯｸE" panose="020B0900000000000000" pitchFamily="50" charset="-128"/>
                          <a:ea typeface="HGPｺﾞｼｯｸE" panose="020B0900000000000000" pitchFamily="50" charset="-128"/>
                        </a:rPr>
                        <a:t>〇</a:t>
                      </a:r>
                    </a:p>
                  </a:txBody>
                  <a:tcPr/>
                </a:tc>
                <a:tc>
                  <a:txBody>
                    <a:bodyPr/>
                    <a:lstStyle/>
                    <a:p>
                      <a:pPr algn="ctr">
                        <a:lnSpc>
                          <a:spcPct val="150000"/>
                        </a:lnSpc>
                      </a:pPr>
                      <a:r>
                        <a:rPr kumimoji="1" lang="ja-JP" altLang="en-US" b="1" dirty="0">
                          <a:latin typeface="HGPｺﾞｼｯｸE" panose="020B0900000000000000" pitchFamily="50" charset="-128"/>
                          <a:ea typeface="HGPｺﾞｼｯｸE" panose="020B0900000000000000" pitchFamily="50" charset="-128"/>
                        </a:rPr>
                        <a:t>〇</a:t>
                      </a:r>
                    </a:p>
                  </a:txBody>
                  <a:tcPr/>
                </a:tc>
                <a:tc>
                  <a:txBody>
                    <a:bodyPr/>
                    <a:lstStyle/>
                    <a:p>
                      <a:pPr algn="ctr">
                        <a:lnSpc>
                          <a:spcPct val="150000"/>
                        </a:lnSpc>
                      </a:pPr>
                      <a:r>
                        <a:rPr kumimoji="1" lang="ja-JP" altLang="en-US" b="1" dirty="0">
                          <a:latin typeface="HGPｺﾞｼｯｸE" panose="020B0900000000000000" pitchFamily="50" charset="-128"/>
                          <a:ea typeface="HGPｺﾞｼｯｸE" panose="020B0900000000000000" pitchFamily="50" charset="-128"/>
                        </a:rPr>
                        <a:t>〇</a:t>
                      </a:r>
                    </a:p>
                  </a:txBody>
                  <a:tcPr/>
                </a:tc>
                <a:tc>
                  <a:txBody>
                    <a:bodyPr/>
                    <a:lstStyle/>
                    <a:p>
                      <a:pPr algn="ctr">
                        <a:lnSpc>
                          <a:spcPct val="150000"/>
                        </a:lnSpc>
                      </a:pPr>
                      <a:r>
                        <a:rPr kumimoji="1" lang="ja-JP" altLang="en-US" b="1" dirty="0">
                          <a:latin typeface="HGPｺﾞｼｯｸE" panose="020B0900000000000000" pitchFamily="50" charset="-128"/>
                          <a:ea typeface="HGPｺﾞｼｯｸE" panose="020B0900000000000000" pitchFamily="50" charset="-128"/>
                        </a:rPr>
                        <a:t>〇</a:t>
                      </a:r>
                    </a:p>
                  </a:txBody>
                  <a:tcPr/>
                </a:tc>
                <a:tc>
                  <a:txBody>
                    <a:bodyPr/>
                    <a:lstStyle/>
                    <a:p>
                      <a:pPr algn="ctr">
                        <a:lnSpc>
                          <a:spcPct val="150000"/>
                        </a:lnSpc>
                      </a:pPr>
                      <a:r>
                        <a:rPr kumimoji="1" lang="ja-JP" altLang="en-US" b="1" dirty="0">
                          <a:latin typeface="HGPｺﾞｼｯｸE" panose="020B0900000000000000" pitchFamily="50" charset="-128"/>
                          <a:ea typeface="HGPｺﾞｼｯｸE" panose="020B0900000000000000" pitchFamily="50" charset="-128"/>
                        </a:rPr>
                        <a:t>〇</a:t>
                      </a:r>
                    </a:p>
                  </a:txBody>
                  <a:tcPr/>
                </a:tc>
                <a:tc>
                  <a:txBody>
                    <a:bodyPr/>
                    <a:lstStyle/>
                    <a:p>
                      <a:pPr algn="ctr">
                        <a:lnSpc>
                          <a:spcPct val="150000"/>
                        </a:lnSpc>
                      </a:pPr>
                      <a:r>
                        <a:rPr kumimoji="1" lang="ja-JP" altLang="en-US" b="1" dirty="0">
                          <a:latin typeface="HGPｺﾞｼｯｸE" panose="020B0900000000000000" pitchFamily="50" charset="-128"/>
                          <a:ea typeface="HGPｺﾞｼｯｸE" panose="020B0900000000000000" pitchFamily="50" charset="-128"/>
                        </a:rPr>
                        <a:t>〇</a:t>
                      </a:r>
                    </a:p>
                  </a:txBody>
                  <a:tcPr/>
                </a:tc>
                <a:tc>
                  <a:txBody>
                    <a:bodyPr/>
                    <a:lstStyle/>
                    <a:p>
                      <a:pPr algn="ctr">
                        <a:lnSpc>
                          <a:spcPct val="150000"/>
                        </a:lnSpc>
                      </a:pPr>
                      <a:r>
                        <a:rPr kumimoji="1" lang="ja-JP" altLang="en-US" b="1" dirty="0">
                          <a:latin typeface="HGPｺﾞｼｯｸE" panose="020B0900000000000000" pitchFamily="50" charset="-128"/>
                          <a:ea typeface="HGPｺﾞｼｯｸE" panose="020B0900000000000000" pitchFamily="50" charset="-128"/>
                        </a:rPr>
                        <a:t>〇</a:t>
                      </a:r>
                    </a:p>
                  </a:txBody>
                  <a:tcPr/>
                </a:tc>
                <a:tc>
                  <a:txBody>
                    <a:bodyPr/>
                    <a:lstStyle/>
                    <a:p>
                      <a:pPr algn="ctr">
                        <a:lnSpc>
                          <a:spcPct val="150000"/>
                        </a:lnSpc>
                      </a:pPr>
                      <a:r>
                        <a:rPr kumimoji="1" lang="ja-JP" altLang="en-US" b="1" dirty="0">
                          <a:latin typeface="HGPｺﾞｼｯｸE" panose="020B0900000000000000" pitchFamily="50" charset="-128"/>
                          <a:ea typeface="HGPｺﾞｼｯｸE" panose="020B0900000000000000" pitchFamily="50" charset="-128"/>
                        </a:rPr>
                        <a:t>〇</a:t>
                      </a:r>
                    </a:p>
                  </a:txBody>
                  <a:tcPr/>
                </a:tc>
                <a:tc>
                  <a:txBody>
                    <a:bodyPr/>
                    <a:lstStyle/>
                    <a:p>
                      <a:pPr algn="ctr">
                        <a:lnSpc>
                          <a:spcPct val="150000"/>
                        </a:lnSpc>
                      </a:pPr>
                      <a:r>
                        <a:rPr kumimoji="1" lang="ja-JP" altLang="en-US" b="1" dirty="0">
                          <a:latin typeface="HGPｺﾞｼｯｸE" panose="020B0900000000000000" pitchFamily="50" charset="-128"/>
                          <a:ea typeface="HGPｺﾞｼｯｸE" panose="020B0900000000000000" pitchFamily="50" charset="-128"/>
                        </a:rPr>
                        <a:t>〇</a:t>
                      </a:r>
                    </a:p>
                  </a:txBody>
                  <a:tcPr/>
                </a:tc>
                <a:tc>
                  <a:txBody>
                    <a:bodyPr/>
                    <a:lstStyle/>
                    <a:p>
                      <a:pPr algn="ctr">
                        <a:lnSpc>
                          <a:spcPct val="150000"/>
                        </a:lnSpc>
                      </a:pPr>
                      <a:r>
                        <a:rPr kumimoji="1" lang="ja-JP" altLang="en-US" b="1" dirty="0">
                          <a:latin typeface="HGPｺﾞｼｯｸE" panose="020B0900000000000000" pitchFamily="50" charset="-128"/>
                          <a:ea typeface="HGPｺﾞｼｯｸE" panose="020B0900000000000000" pitchFamily="50" charset="-128"/>
                        </a:rPr>
                        <a:t>〇</a:t>
                      </a:r>
                    </a:p>
                  </a:txBody>
                  <a:tcPr/>
                </a:tc>
                <a:tc>
                  <a:txBody>
                    <a:bodyPr/>
                    <a:lstStyle/>
                    <a:p>
                      <a:pPr algn="ctr">
                        <a:lnSpc>
                          <a:spcPct val="150000"/>
                        </a:lnSpc>
                      </a:pPr>
                      <a:r>
                        <a:rPr kumimoji="1" lang="ja-JP" altLang="en-US" b="1" dirty="0">
                          <a:latin typeface="HGPｺﾞｼｯｸE" panose="020B0900000000000000" pitchFamily="50" charset="-128"/>
                          <a:ea typeface="HGPｺﾞｼｯｸE" panose="020B0900000000000000" pitchFamily="50" charset="-128"/>
                        </a:rPr>
                        <a:t>〇</a:t>
                      </a:r>
                    </a:p>
                  </a:txBody>
                  <a:tcPr/>
                </a:tc>
                <a:extLst>
                  <a:ext uri="{0D108BD9-81ED-4DB2-BD59-A6C34878D82A}">
                    <a16:rowId xmlns:a16="http://schemas.microsoft.com/office/drawing/2014/main" val="3873135949"/>
                  </a:ext>
                </a:extLst>
              </a:tr>
              <a:tr h="418186">
                <a:tc>
                  <a:txBody>
                    <a:bodyPr/>
                    <a:lstStyle/>
                    <a:p>
                      <a:r>
                        <a:rPr kumimoji="1" lang="ja-JP" altLang="en-US" b="1" dirty="0"/>
                        <a:t>北側斜線</a:t>
                      </a:r>
                    </a:p>
                  </a:txBody>
                  <a:tcPr>
                    <a:solidFill>
                      <a:schemeClr val="accent4">
                        <a:lumMod val="40000"/>
                        <a:lumOff val="60000"/>
                      </a:schemeClr>
                    </a:solidFill>
                  </a:tcPr>
                </a:tc>
                <a:tc>
                  <a:txBody>
                    <a:bodyPr/>
                    <a:lstStyle/>
                    <a:p>
                      <a:pPr algn="ctr">
                        <a:lnSpc>
                          <a:spcPct val="150000"/>
                        </a:lnSpc>
                      </a:pPr>
                      <a:r>
                        <a:rPr kumimoji="1" lang="ja-JP" altLang="en-US" b="1" dirty="0">
                          <a:latin typeface="HGPｺﾞｼｯｸE" panose="020B0900000000000000" pitchFamily="50" charset="-128"/>
                          <a:ea typeface="HGPｺﾞｼｯｸE" panose="020B0900000000000000" pitchFamily="50" charset="-128"/>
                        </a:rPr>
                        <a:t>〇</a:t>
                      </a:r>
                    </a:p>
                  </a:txBody>
                  <a:tcPr/>
                </a:tc>
                <a:tc>
                  <a:txBody>
                    <a:bodyPr/>
                    <a:lstStyle/>
                    <a:p>
                      <a:pPr algn="ctr">
                        <a:lnSpc>
                          <a:spcPct val="150000"/>
                        </a:lnSpc>
                      </a:pPr>
                      <a:r>
                        <a:rPr kumimoji="1" lang="ja-JP" altLang="en-US" b="1" dirty="0">
                          <a:latin typeface="HGPｺﾞｼｯｸE" panose="020B0900000000000000" pitchFamily="50" charset="-128"/>
                          <a:ea typeface="HGPｺﾞｼｯｸE" panose="020B0900000000000000" pitchFamily="50" charset="-128"/>
                        </a:rPr>
                        <a:t>〇</a:t>
                      </a:r>
                    </a:p>
                  </a:txBody>
                  <a:tcPr/>
                </a:tc>
                <a:tc>
                  <a:txBody>
                    <a:bodyPr/>
                    <a:lstStyle/>
                    <a:p>
                      <a:pPr algn="ctr">
                        <a:lnSpc>
                          <a:spcPct val="150000"/>
                        </a:lnSpc>
                      </a:pPr>
                      <a:r>
                        <a:rPr kumimoji="1" lang="ja-JP" altLang="en-US" b="1" dirty="0">
                          <a:latin typeface="HGPｺﾞｼｯｸE" panose="020B0900000000000000" pitchFamily="50" charset="-128"/>
                          <a:ea typeface="HGPｺﾞｼｯｸE" panose="020B0900000000000000" pitchFamily="50" charset="-128"/>
                        </a:rPr>
                        <a:t>〇</a:t>
                      </a:r>
                    </a:p>
                  </a:txBody>
                  <a:tcPr/>
                </a:tc>
                <a:tc>
                  <a:txBody>
                    <a:bodyPr/>
                    <a:lstStyle/>
                    <a:p>
                      <a:pPr algn="ctr">
                        <a:lnSpc>
                          <a:spcPct val="150000"/>
                        </a:lnSpc>
                      </a:pPr>
                      <a:r>
                        <a:rPr kumimoji="1" lang="ja-JP" altLang="en-US" b="1" dirty="0">
                          <a:latin typeface="ＭＳ Ｐゴシック" panose="020B0600070205080204" pitchFamily="50" charset="-128"/>
                          <a:ea typeface="ＭＳ Ｐゴシック" panose="020B0600070205080204" pitchFamily="50" charset="-128"/>
                        </a:rPr>
                        <a:t>★</a:t>
                      </a:r>
                    </a:p>
                  </a:txBody>
                  <a:tcPr>
                    <a:solidFill>
                      <a:schemeClr val="accent4">
                        <a:lumMod val="20000"/>
                        <a:lumOff val="80000"/>
                      </a:schemeClr>
                    </a:solidFill>
                  </a:tcPr>
                </a:tc>
                <a:tc>
                  <a:txBody>
                    <a:bodyPr/>
                    <a:lstStyle/>
                    <a:p>
                      <a:pPr algn="ctr">
                        <a:lnSpc>
                          <a:spcPct val="150000"/>
                        </a:lnSpc>
                      </a:pPr>
                      <a:r>
                        <a:rPr kumimoji="1" lang="ja-JP" altLang="en-US" b="1" dirty="0">
                          <a:latin typeface="ＭＳ Ｐゴシック" panose="020B0600070205080204" pitchFamily="50" charset="-128"/>
                          <a:ea typeface="ＭＳ Ｐゴシック" panose="020B0600070205080204" pitchFamily="50" charset="-128"/>
                        </a:rPr>
                        <a:t>★</a:t>
                      </a:r>
                    </a:p>
                  </a:txBody>
                  <a:tcPr>
                    <a:solidFill>
                      <a:schemeClr val="accent4">
                        <a:lumMod val="20000"/>
                        <a:lumOff val="80000"/>
                      </a:schemeClr>
                    </a:solidFill>
                  </a:tcPr>
                </a:tc>
                <a:tc>
                  <a:txBody>
                    <a:bodyPr/>
                    <a:lstStyle/>
                    <a:p>
                      <a:pPr algn="ctr">
                        <a:lnSpc>
                          <a:spcPct val="150000"/>
                        </a:lnSpc>
                      </a:pPr>
                      <a:r>
                        <a:rPr kumimoji="1" lang="en-US" altLang="ja-JP" b="1" dirty="0">
                          <a:latin typeface="HGPｺﾞｼｯｸE" panose="020B0900000000000000" pitchFamily="50" charset="-128"/>
                          <a:ea typeface="HGPｺﾞｼｯｸE" panose="020B0900000000000000" pitchFamily="50" charset="-128"/>
                        </a:rPr>
                        <a:t>×</a:t>
                      </a:r>
                      <a:endParaRPr kumimoji="1" lang="ja-JP" altLang="en-US" b="1" dirty="0">
                        <a:latin typeface="HGPｺﾞｼｯｸE" panose="020B0900000000000000" pitchFamily="50" charset="-128"/>
                        <a:ea typeface="HGPｺﾞｼｯｸE" panose="020B0900000000000000" pitchFamily="50" charset="-128"/>
                      </a:endParaRPr>
                    </a:p>
                  </a:txBody>
                  <a:tcPr>
                    <a:solidFill>
                      <a:srgbClr val="FFC000"/>
                    </a:solidFill>
                  </a:tcPr>
                </a:tc>
                <a:tc>
                  <a:txBody>
                    <a:bodyPr/>
                    <a:lstStyle/>
                    <a:p>
                      <a:pPr algn="ctr">
                        <a:lnSpc>
                          <a:spcPct val="150000"/>
                        </a:lnSpc>
                      </a:pPr>
                      <a:r>
                        <a:rPr kumimoji="1" lang="en-US" altLang="ja-JP" b="1" dirty="0">
                          <a:latin typeface="HGPｺﾞｼｯｸE" panose="020B0900000000000000" pitchFamily="50" charset="-128"/>
                          <a:ea typeface="HGPｺﾞｼｯｸE" panose="020B0900000000000000" pitchFamily="50" charset="-128"/>
                        </a:rPr>
                        <a:t>×</a:t>
                      </a:r>
                      <a:endParaRPr kumimoji="1" lang="ja-JP" altLang="en-US" b="1" dirty="0">
                        <a:latin typeface="HGPｺﾞｼｯｸE" panose="020B0900000000000000" pitchFamily="50" charset="-128"/>
                        <a:ea typeface="HGPｺﾞｼｯｸE" panose="020B0900000000000000" pitchFamily="50" charset="-128"/>
                      </a:endParaRPr>
                    </a:p>
                  </a:txBody>
                  <a:tcPr>
                    <a:solidFill>
                      <a:srgbClr val="FFC000"/>
                    </a:solidFill>
                  </a:tcPr>
                </a:tc>
                <a:tc>
                  <a:txBody>
                    <a:bodyPr/>
                    <a:lstStyle/>
                    <a:p>
                      <a:pPr algn="ctr">
                        <a:lnSpc>
                          <a:spcPct val="150000"/>
                        </a:lnSpc>
                      </a:pPr>
                      <a:r>
                        <a:rPr kumimoji="1" lang="en-US" altLang="ja-JP" b="1" dirty="0">
                          <a:latin typeface="HGPｺﾞｼｯｸE" panose="020B0900000000000000" pitchFamily="50" charset="-128"/>
                          <a:ea typeface="HGPｺﾞｼｯｸE" panose="020B0900000000000000" pitchFamily="50" charset="-128"/>
                        </a:rPr>
                        <a:t>×</a:t>
                      </a:r>
                      <a:endParaRPr kumimoji="1" lang="ja-JP" altLang="en-US" b="1" dirty="0">
                        <a:latin typeface="HGPｺﾞｼｯｸE" panose="020B0900000000000000" pitchFamily="50" charset="-128"/>
                        <a:ea typeface="HGPｺﾞｼｯｸE" panose="020B0900000000000000" pitchFamily="50" charset="-128"/>
                      </a:endParaRPr>
                    </a:p>
                  </a:txBody>
                  <a:tcPr>
                    <a:solidFill>
                      <a:srgbClr val="FFC000"/>
                    </a:solidFill>
                  </a:tcPr>
                </a:tc>
                <a:tc>
                  <a:txBody>
                    <a:bodyPr/>
                    <a:lstStyle/>
                    <a:p>
                      <a:pPr algn="ctr">
                        <a:lnSpc>
                          <a:spcPct val="150000"/>
                        </a:lnSpc>
                      </a:pPr>
                      <a:r>
                        <a:rPr kumimoji="1" lang="en-US" altLang="ja-JP" b="1" dirty="0">
                          <a:latin typeface="HGPｺﾞｼｯｸE" panose="020B0900000000000000" pitchFamily="50" charset="-128"/>
                          <a:ea typeface="HGPｺﾞｼｯｸE" panose="020B0900000000000000" pitchFamily="50" charset="-128"/>
                        </a:rPr>
                        <a:t>×</a:t>
                      </a:r>
                      <a:endParaRPr kumimoji="1" lang="ja-JP" altLang="en-US" b="1" dirty="0">
                        <a:latin typeface="HGPｺﾞｼｯｸE" panose="020B0900000000000000" pitchFamily="50" charset="-128"/>
                        <a:ea typeface="HGPｺﾞｼｯｸE" panose="020B0900000000000000" pitchFamily="50" charset="-128"/>
                      </a:endParaRPr>
                    </a:p>
                  </a:txBody>
                  <a:tcPr>
                    <a:solidFill>
                      <a:srgbClr val="FFC000"/>
                    </a:solidFill>
                  </a:tcPr>
                </a:tc>
                <a:tc>
                  <a:txBody>
                    <a:bodyPr/>
                    <a:lstStyle/>
                    <a:p>
                      <a:pPr algn="ctr">
                        <a:lnSpc>
                          <a:spcPct val="150000"/>
                        </a:lnSpc>
                      </a:pPr>
                      <a:r>
                        <a:rPr kumimoji="1" lang="en-US" altLang="ja-JP" b="1" dirty="0">
                          <a:latin typeface="HGPｺﾞｼｯｸE" panose="020B0900000000000000" pitchFamily="50" charset="-128"/>
                          <a:ea typeface="HGPｺﾞｼｯｸE" panose="020B0900000000000000" pitchFamily="50" charset="-128"/>
                        </a:rPr>
                        <a:t>×</a:t>
                      </a:r>
                      <a:endParaRPr kumimoji="1" lang="ja-JP" altLang="en-US" b="1" dirty="0">
                        <a:latin typeface="HGPｺﾞｼｯｸE" panose="020B0900000000000000" pitchFamily="50" charset="-128"/>
                        <a:ea typeface="HGPｺﾞｼｯｸE" panose="020B0900000000000000" pitchFamily="50" charset="-128"/>
                      </a:endParaRPr>
                    </a:p>
                  </a:txBody>
                  <a:tcPr>
                    <a:solidFill>
                      <a:srgbClr val="FFC000"/>
                    </a:solidFill>
                  </a:tcPr>
                </a:tc>
                <a:tc>
                  <a:txBody>
                    <a:bodyPr/>
                    <a:lstStyle/>
                    <a:p>
                      <a:pPr algn="ctr">
                        <a:lnSpc>
                          <a:spcPct val="150000"/>
                        </a:lnSpc>
                      </a:pPr>
                      <a:r>
                        <a:rPr kumimoji="1" lang="en-US" altLang="ja-JP" b="1" dirty="0">
                          <a:latin typeface="HGPｺﾞｼｯｸE" panose="020B0900000000000000" pitchFamily="50" charset="-128"/>
                          <a:ea typeface="HGPｺﾞｼｯｸE" panose="020B0900000000000000" pitchFamily="50" charset="-128"/>
                        </a:rPr>
                        <a:t>×</a:t>
                      </a:r>
                      <a:endParaRPr kumimoji="1" lang="ja-JP" altLang="en-US" b="1" dirty="0">
                        <a:latin typeface="HGPｺﾞｼｯｸE" panose="020B0900000000000000" pitchFamily="50" charset="-128"/>
                        <a:ea typeface="HGPｺﾞｼｯｸE" panose="020B0900000000000000" pitchFamily="50" charset="-128"/>
                      </a:endParaRPr>
                    </a:p>
                  </a:txBody>
                  <a:tcPr>
                    <a:solidFill>
                      <a:srgbClr val="FFC000"/>
                    </a:solidFill>
                  </a:tcPr>
                </a:tc>
                <a:tc>
                  <a:txBody>
                    <a:bodyPr/>
                    <a:lstStyle/>
                    <a:p>
                      <a:pPr algn="ctr">
                        <a:lnSpc>
                          <a:spcPct val="150000"/>
                        </a:lnSpc>
                      </a:pPr>
                      <a:r>
                        <a:rPr kumimoji="1" lang="en-US" altLang="ja-JP" b="1" dirty="0">
                          <a:latin typeface="HGPｺﾞｼｯｸE" panose="020B0900000000000000" pitchFamily="50" charset="-128"/>
                          <a:ea typeface="HGPｺﾞｼｯｸE" panose="020B0900000000000000" pitchFamily="50" charset="-128"/>
                        </a:rPr>
                        <a:t>×</a:t>
                      </a:r>
                      <a:endParaRPr kumimoji="1" lang="ja-JP" altLang="en-US" b="1" dirty="0">
                        <a:latin typeface="HGPｺﾞｼｯｸE" panose="020B0900000000000000" pitchFamily="50" charset="-128"/>
                        <a:ea typeface="HGPｺﾞｼｯｸE" panose="020B0900000000000000" pitchFamily="50" charset="-128"/>
                      </a:endParaRPr>
                    </a:p>
                  </a:txBody>
                  <a:tcPr>
                    <a:solidFill>
                      <a:srgbClr val="FFC000"/>
                    </a:solidFill>
                  </a:tcPr>
                </a:tc>
                <a:tc>
                  <a:txBody>
                    <a:bodyPr/>
                    <a:lstStyle/>
                    <a:p>
                      <a:pPr algn="ctr">
                        <a:lnSpc>
                          <a:spcPct val="150000"/>
                        </a:lnSpc>
                      </a:pPr>
                      <a:r>
                        <a:rPr kumimoji="1" lang="en-US" altLang="ja-JP" b="1" dirty="0">
                          <a:latin typeface="HGPｺﾞｼｯｸE" panose="020B0900000000000000" pitchFamily="50" charset="-128"/>
                          <a:ea typeface="HGPｺﾞｼｯｸE" panose="020B0900000000000000" pitchFamily="50" charset="-128"/>
                        </a:rPr>
                        <a:t>×</a:t>
                      </a:r>
                      <a:endParaRPr kumimoji="1" lang="ja-JP" altLang="en-US" b="1" dirty="0">
                        <a:latin typeface="HGPｺﾞｼｯｸE" panose="020B0900000000000000" pitchFamily="50" charset="-128"/>
                        <a:ea typeface="HGPｺﾞｼｯｸE" panose="020B0900000000000000" pitchFamily="50" charset="-128"/>
                      </a:endParaRPr>
                    </a:p>
                  </a:txBody>
                  <a:tcPr>
                    <a:solidFill>
                      <a:srgbClr val="FFC000"/>
                    </a:solidFill>
                  </a:tcPr>
                </a:tc>
                <a:tc>
                  <a:txBody>
                    <a:bodyPr/>
                    <a:lstStyle/>
                    <a:p>
                      <a:pPr algn="ctr">
                        <a:lnSpc>
                          <a:spcPct val="150000"/>
                        </a:lnSpc>
                      </a:pPr>
                      <a:r>
                        <a:rPr kumimoji="1" lang="en-US" altLang="ja-JP" b="1" dirty="0">
                          <a:latin typeface="HGPｺﾞｼｯｸE" panose="020B0900000000000000" pitchFamily="50" charset="-128"/>
                          <a:ea typeface="HGPｺﾞｼｯｸE" panose="020B0900000000000000" pitchFamily="50" charset="-128"/>
                        </a:rPr>
                        <a:t>×</a:t>
                      </a:r>
                      <a:endParaRPr kumimoji="1" lang="ja-JP" altLang="en-US" b="1" dirty="0">
                        <a:latin typeface="HGPｺﾞｼｯｸE" panose="020B0900000000000000" pitchFamily="50" charset="-128"/>
                        <a:ea typeface="HGPｺﾞｼｯｸE" panose="020B0900000000000000" pitchFamily="50" charset="-128"/>
                      </a:endParaRPr>
                    </a:p>
                  </a:txBody>
                  <a:tcPr>
                    <a:solidFill>
                      <a:srgbClr val="FFC000"/>
                    </a:solidFill>
                  </a:tcPr>
                </a:tc>
                <a:extLst>
                  <a:ext uri="{0D108BD9-81ED-4DB2-BD59-A6C34878D82A}">
                    <a16:rowId xmlns:a16="http://schemas.microsoft.com/office/drawing/2014/main" val="974624201"/>
                  </a:ext>
                </a:extLst>
              </a:tr>
              <a:tr h="418186">
                <a:tc>
                  <a:txBody>
                    <a:bodyPr/>
                    <a:lstStyle/>
                    <a:p>
                      <a:r>
                        <a:rPr kumimoji="1" lang="ja-JP" altLang="en-US" b="1" dirty="0"/>
                        <a:t>日影規制</a:t>
                      </a:r>
                    </a:p>
                  </a:txBody>
                  <a:tcPr>
                    <a:solidFill>
                      <a:schemeClr val="accent5">
                        <a:lumMod val="40000"/>
                        <a:lumOff val="60000"/>
                      </a:schemeClr>
                    </a:solidFill>
                  </a:tcPr>
                </a:tc>
                <a:tc>
                  <a:txBody>
                    <a:bodyPr/>
                    <a:lstStyle/>
                    <a:p>
                      <a:pPr algn="ctr">
                        <a:lnSpc>
                          <a:spcPct val="150000"/>
                        </a:lnSpc>
                      </a:pPr>
                      <a:r>
                        <a:rPr kumimoji="1" lang="ja-JP" altLang="en-US" b="1" dirty="0">
                          <a:latin typeface="HGPｺﾞｼｯｸE" panose="020B0900000000000000" pitchFamily="50" charset="-128"/>
                          <a:ea typeface="HGPｺﾞｼｯｸE" panose="020B0900000000000000" pitchFamily="50" charset="-128"/>
                        </a:rPr>
                        <a:t>〇</a:t>
                      </a:r>
                    </a:p>
                  </a:txBody>
                  <a:tcPr/>
                </a:tc>
                <a:tc>
                  <a:txBody>
                    <a:bodyPr/>
                    <a:lstStyle/>
                    <a:p>
                      <a:pPr algn="ctr">
                        <a:lnSpc>
                          <a:spcPct val="150000"/>
                        </a:lnSpc>
                      </a:pPr>
                      <a:r>
                        <a:rPr kumimoji="1" lang="ja-JP" altLang="en-US" b="1" dirty="0">
                          <a:latin typeface="HGPｺﾞｼｯｸE" panose="020B0900000000000000" pitchFamily="50" charset="-128"/>
                          <a:ea typeface="HGPｺﾞｼｯｸE" panose="020B0900000000000000" pitchFamily="50" charset="-128"/>
                        </a:rPr>
                        <a:t>〇</a:t>
                      </a:r>
                    </a:p>
                  </a:txBody>
                  <a:tcPr/>
                </a:tc>
                <a:tc>
                  <a:txBody>
                    <a:bodyPr/>
                    <a:lstStyle/>
                    <a:p>
                      <a:pPr algn="ctr">
                        <a:lnSpc>
                          <a:spcPct val="150000"/>
                        </a:lnSpc>
                      </a:pPr>
                      <a:r>
                        <a:rPr kumimoji="1" lang="ja-JP" altLang="en-US" b="1" dirty="0">
                          <a:latin typeface="HGPｺﾞｼｯｸE" panose="020B0900000000000000" pitchFamily="50" charset="-128"/>
                          <a:ea typeface="HGPｺﾞｼｯｸE" panose="020B0900000000000000" pitchFamily="50" charset="-128"/>
                        </a:rPr>
                        <a:t>〇</a:t>
                      </a:r>
                    </a:p>
                  </a:txBody>
                  <a:tcPr/>
                </a:tc>
                <a:tc>
                  <a:txBody>
                    <a:bodyPr/>
                    <a:lstStyle/>
                    <a:p>
                      <a:pPr algn="ctr">
                        <a:lnSpc>
                          <a:spcPct val="150000"/>
                        </a:lnSpc>
                      </a:pPr>
                      <a:r>
                        <a:rPr kumimoji="1" lang="ja-JP" altLang="en-US" b="1" dirty="0">
                          <a:latin typeface="HGPｺﾞｼｯｸE" panose="020B0900000000000000" pitchFamily="50" charset="-128"/>
                          <a:ea typeface="HGPｺﾞｼｯｸE" panose="020B0900000000000000" pitchFamily="50" charset="-128"/>
                        </a:rPr>
                        <a:t>〇</a:t>
                      </a:r>
                    </a:p>
                  </a:txBody>
                  <a:tcPr/>
                </a:tc>
                <a:tc>
                  <a:txBody>
                    <a:bodyPr/>
                    <a:lstStyle/>
                    <a:p>
                      <a:pPr algn="ctr">
                        <a:lnSpc>
                          <a:spcPct val="150000"/>
                        </a:lnSpc>
                      </a:pPr>
                      <a:r>
                        <a:rPr kumimoji="1" lang="ja-JP" altLang="en-US" b="1" dirty="0">
                          <a:latin typeface="HGPｺﾞｼｯｸE" panose="020B0900000000000000" pitchFamily="50" charset="-128"/>
                          <a:ea typeface="HGPｺﾞｼｯｸE" panose="020B0900000000000000" pitchFamily="50" charset="-128"/>
                        </a:rPr>
                        <a:t>〇</a:t>
                      </a:r>
                    </a:p>
                  </a:txBody>
                  <a:tcPr/>
                </a:tc>
                <a:tc>
                  <a:txBody>
                    <a:bodyPr/>
                    <a:lstStyle/>
                    <a:p>
                      <a:pPr algn="ctr">
                        <a:lnSpc>
                          <a:spcPct val="150000"/>
                        </a:lnSpc>
                      </a:pPr>
                      <a:r>
                        <a:rPr kumimoji="1" lang="ja-JP" altLang="en-US" b="1" dirty="0">
                          <a:latin typeface="HGPｺﾞｼｯｸE" panose="020B0900000000000000" pitchFamily="50" charset="-128"/>
                          <a:ea typeface="HGPｺﾞｼｯｸE" panose="020B0900000000000000" pitchFamily="50" charset="-128"/>
                        </a:rPr>
                        <a:t>〇</a:t>
                      </a:r>
                    </a:p>
                  </a:txBody>
                  <a:tcPr/>
                </a:tc>
                <a:tc>
                  <a:txBody>
                    <a:bodyPr/>
                    <a:lstStyle/>
                    <a:p>
                      <a:pPr algn="ctr">
                        <a:lnSpc>
                          <a:spcPct val="150000"/>
                        </a:lnSpc>
                      </a:pPr>
                      <a:r>
                        <a:rPr kumimoji="1" lang="ja-JP" altLang="en-US" b="1" dirty="0">
                          <a:latin typeface="HGPｺﾞｼｯｸE" panose="020B0900000000000000" pitchFamily="50" charset="-128"/>
                          <a:ea typeface="HGPｺﾞｼｯｸE" panose="020B0900000000000000" pitchFamily="50" charset="-128"/>
                        </a:rPr>
                        <a:t>〇</a:t>
                      </a:r>
                    </a:p>
                  </a:txBody>
                  <a:tcPr/>
                </a:tc>
                <a:tc>
                  <a:txBody>
                    <a:bodyPr/>
                    <a:lstStyle/>
                    <a:p>
                      <a:pPr algn="ctr">
                        <a:lnSpc>
                          <a:spcPct val="150000"/>
                        </a:lnSpc>
                      </a:pPr>
                      <a:r>
                        <a:rPr kumimoji="1" lang="ja-JP" altLang="en-US" b="1" dirty="0">
                          <a:latin typeface="HGPｺﾞｼｯｸE" panose="020B0900000000000000" pitchFamily="50" charset="-128"/>
                          <a:ea typeface="HGPｺﾞｼｯｸE" panose="020B0900000000000000" pitchFamily="50" charset="-128"/>
                        </a:rPr>
                        <a:t>〇</a:t>
                      </a:r>
                    </a:p>
                  </a:txBody>
                  <a:tcPr/>
                </a:tc>
                <a:tc>
                  <a:txBody>
                    <a:bodyPr/>
                    <a:lstStyle/>
                    <a:p>
                      <a:pPr algn="ctr">
                        <a:lnSpc>
                          <a:spcPct val="150000"/>
                        </a:lnSpc>
                      </a:pPr>
                      <a:r>
                        <a:rPr kumimoji="1" lang="ja-JP" altLang="en-US" b="1" dirty="0">
                          <a:latin typeface="HGPｺﾞｼｯｸE" panose="020B0900000000000000" pitchFamily="50" charset="-128"/>
                          <a:ea typeface="HGPｺﾞｼｯｸE" panose="020B0900000000000000" pitchFamily="50" charset="-128"/>
                        </a:rPr>
                        <a:t>〇</a:t>
                      </a:r>
                    </a:p>
                  </a:txBody>
                  <a:tcPr/>
                </a:tc>
                <a:tc>
                  <a:txBody>
                    <a:bodyPr/>
                    <a:lstStyle/>
                    <a:p>
                      <a:pPr algn="ctr">
                        <a:lnSpc>
                          <a:spcPct val="150000"/>
                        </a:lnSpc>
                      </a:pPr>
                      <a:r>
                        <a:rPr kumimoji="1" lang="en-US" altLang="ja-JP" b="1" dirty="0">
                          <a:latin typeface="HGPｺﾞｼｯｸE" panose="020B0900000000000000" pitchFamily="50" charset="-128"/>
                          <a:ea typeface="HGPｺﾞｼｯｸE" panose="020B0900000000000000" pitchFamily="50" charset="-128"/>
                        </a:rPr>
                        <a:t>×</a:t>
                      </a:r>
                      <a:endParaRPr kumimoji="1" lang="ja-JP" altLang="en-US" b="1" dirty="0">
                        <a:latin typeface="HGPｺﾞｼｯｸE" panose="020B0900000000000000" pitchFamily="50" charset="-128"/>
                        <a:ea typeface="HGPｺﾞｼｯｸE" panose="020B0900000000000000" pitchFamily="50" charset="-128"/>
                      </a:endParaRPr>
                    </a:p>
                  </a:txBody>
                  <a:tcPr>
                    <a:solidFill>
                      <a:srgbClr val="FFC000"/>
                    </a:solidFill>
                  </a:tcPr>
                </a:tc>
                <a:tc>
                  <a:txBody>
                    <a:bodyPr/>
                    <a:lstStyle/>
                    <a:p>
                      <a:pPr algn="ctr">
                        <a:lnSpc>
                          <a:spcPct val="150000"/>
                        </a:lnSpc>
                      </a:pPr>
                      <a:r>
                        <a:rPr kumimoji="1" lang="ja-JP" altLang="en-US" b="1" dirty="0">
                          <a:latin typeface="HGPｺﾞｼｯｸE" panose="020B0900000000000000" pitchFamily="50" charset="-128"/>
                          <a:ea typeface="HGPｺﾞｼｯｸE" panose="020B0900000000000000" pitchFamily="50" charset="-128"/>
                        </a:rPr>
                        <a:t>〇</a:t>
                      </a:r>
                    </a:p>
                  </a:txBody>
                  <a:tcPr/>
                </a:tc>
                <a:tc>
                  <a:txBody>
                    <a:bodyPr/>
                    <a:lstStyle/>
                    <a:p>
                      <a:pPr algn="ctr">
                        <a:lnSpc>
                          <a:spcPct val="150000"/>
                        </a:lnSpc>
                      </a:pPr>
                      <a:r>
                        <a:rPr kumimoji="1" lang="en-US" altLang="ja-JP" b="1" dirty="0">
                          <a:latin typeface="HGPｺﾞｼｯｸE" panose="020B0900000000000000" pitchFamily="50" charset="-128"/>
                          <a:ea typeface="HGPｺﾞｼｯｸE" panose="020B0900000000000000" pitchFamily="50" charset="-128"/>
                        </a:rPr>
                        <a:t>×</a:t>
                      </a:r>
                      <a:endParaRPr kumimoji="1" lang="ja-JP" altLang="en-US" b="1" dirty="0">
                        <a:latin typeface="HGPｺﾞｼｯｸE" panose="020B0900000000000000" pitchFamily="50" charset="-128"/>
                        <a:ea typeface="HGPｺﾞｼｯｸE" panose="020B0900000000000000" pitchFamily="50" charset="-128"/>
                      </a:endParaRPr>
                    </a:p>
                  </a:txBody>
                  <a:tcPr>
                    <a:solidFill>
                      <a:srgbClr val="FFC000"/>
                    </a:solidFill>
                  </a:tcPr>
                </a:tc>
                <a:tc>
                  <a:txBody>
                    <a:bodyPr/>
                    <a:lstStyle/>
                    <a:p>
                      <a:pPr algn="ctr">
                        <a:lnSpc>
                          <a:spcPct val="150000"/>
                        </a:lnSpc>
                      </a:pPr>
                      <a:r>
                        <a:rPr kumimoji="1" lang="en-US" altLang="ja-JP" b="1" dirty="0">
                          <a:latin typeface="HGPｺﾞｼｯｸE" panose="020B0900000000000000" pitchFamily="50" charset="-128"/>
                          <a:ea typeface="HGPｺﾞｼｯｸE" panose="020B0900000000000000" pitchFamily="50" charset="-128"/>
                        </a:rPr>
                        <a:t>×</a:t>
                      </a:r>
                      <a:endParaRPr kumimoji="1" lang="ja-JP" altLang="en-US" b="1" dirty="0">
                        <a:latin typeface="HGPｺﾞｼｯｸE" panose="020B0900000000000000" pitchFamily="50" charset="-128"/>
                        <a:ea typeface="HGPｺﾞｼｯｸE" panose="020B0900000000000000" pitchFamily="50" charset="-128"/>
                      </a:endParaRPr>
                    </a:p>
                  </a:txBody>
                  <a:tcPr>
                    <a:solidFill>
                      <a:srgbClr val="FFC000"/>
                    </a:solidFill>
                  </a:tcPr>
                </a:tc>
                <a:tc>
                  <a:txBody>
                    <a:bodyPr/>
                    <a:lstStyle/>
                    <a:p>
                      <a:pPr algn="ctr">
                        <a:lnSpc>
                          <a:spcPct val="150000"/>
                        </a:lnSpc>
                      </a:pPr>
                      <a:r>
                        <a:rPr kumimoji="1" lang="ja-JP" altLang="en-US" b="1" dirty="0">
                          <a:latin typeface="HGPｺﾞｼｯｸE" panose="020B0900000000000000" pitchFamily="50" charset="-128"/>
                          <a:ea typeface="HGPｺﾞｼｯｸE" panose="020B0900000000000000" pitchFamily="50" charset="-128"/>
                        </a:rPr>
                        <a:t>〇</a:t>
                      </a:r>
                    </a:p>
                  </a:txBody>
                  <a:tcPr/>
                </a:tc>
                <a:extLst>
                  <a:ext uri="{0D108BD9-81ED-4DB2-BD59-A6C34878D82A}">
                    <a16:rowId xmlns:a16="http://schemas.microsoft.com/office/drawing/2014/main" val="3290955049"/>
                  </a:ext>
                </a:extLst>
              </a:tr>
            </a:tbl>
          </a:graphicData>
        </a:graphic>
      </p:graphicFrame>
      <p:sp>
        <p:nvSpPr>
          <p:cNvPr id="4" name="正方形/長方形 3">
            <a:extLst>
              <a:ext uri="{FF2B5EF4-FFF2-40B4-BE49-F238E27FC236}">
                <a16:creationId xmlns:a16="http://schemas.microsoft.com/office/drawing/2014/main" id="{3AAD62DB-7FB2-43CE-8E39-FBB3DF9E63B4}"/>
              </a:ext>
            </a:extLst>
          </p:cNvPr>
          <p:cNvSpPr/>
          <p:nvPr/>
        </p:nvSpPr>
        <p:spPr>
          <a:xfrm>
            <a:off x="340241" y="4657911"/>
            <a:ext cx="11419365" cy="1200329"/>
          </a:xfrm>
          <a:prstGeom prst="rect">
            <a:avLst/>
          </a:prstGeom>
          <a:solidFill>
            <a:srgbClr val="FFFF00"/>
          </a:solidFill>
          <a:ln w="76200">
            <a:solidFill>
              <a:schemeClr val="tx1"/>
            </a:solidFill>
          </a:ln>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ＭＳ Ｐゴシック" panose="020B0600070205080204" pitchFamily="50" charset="-128"/>
                <a:ea typeface="ＭＳ Ｐゴシック" panose="020B0600070205080204" pitchFamily="50" charset="-128"/>
                <a:cs typeface="+mn-cs"/>
              </a:rPr>
              <a:t>〇</a:t>
            </a:r>
            <a:r>
              <a:rPr kumimoji="1" lang="en-US" altLang="ja-JP" sz="3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ＭＳ Ｐゴシック" panose="020B0600070205080204" pitchFamily="50" charset="-128"/>
                <a:ea typeface="ＭＳ Ｐゴシック" panose="020B0600070205080204" pitchFamily="50" charset="-128"/>
                <a:cs typeface="+mn-cs"/>
              </a:rPr>
              <a:t>=</a:t>
            </a:r>
            <a:r>
              <a:rPr kumimoji="1" lang="ja-JP" altLang="en-US" sz="3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ＭＳ Ｐゴシック" panose="020B0600070205080204" pitchFamily="50" charset="-128"/>
                <a:ea typeface="ＭＳ Ｐゴシック" panose="020B0600070205080204" pitchFamily="50" charset="-128"/>
                <a:cs typeface="+mn-cs"/>
              </a:rPr>
              <a:t>適用区域　　　</a:t>
            </a:r>
            <a:r>
              <a:rPr kumimoji="1" lang="en-US" altLang="ja-JP" sz="3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ＭＳ Ｐゴシック" panose="020B0600070205080204" pitchFamily="50" charset="-128"/>
                <a:ea typeface="ＭＳ Ｐゴシック" panose="020B0600070205080204" pitchFamily="50" charset="-128"/>
                <a:cs typeface="+mn-cs"/>
              </a:rPr>
              <a:t>×=</a:t>
            </a:r>
            <a:r>
              <a:rPr kumimoji="1" lang="ja-JP" altLang="en-US" sz="3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ＭＳ Ｐゴシック" panose="020B0600070205080204" pitchFamily="50" charset="-128"/>
                <a:ea typeface="ＭＳ Ｐゴシック" panose="020B0600070205080204" pitchFamily="50" charset="-128"/>
                <a:cs typeface="+mn-cs"/>
              </a:rPr>
              <a:t>不適用</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ＭＳ Ｐゴシック" panose="020B0600070205080204" pitchFamily="50" charset="-128"/>
                <a:ea typeface="ＭＳ Ｐゴシック" panose="020B0600070205080204" pitchFamily="50" charset="-128"/>
                <a:cs typeface="+mn-cs"/>
              </a:rPr>
              <a:t>★</a:t>
            </a:r>
            <a:r>
              <a:rPr kumimoji="1" lang="en-US" altLang="ja-JP" sz="3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ＭＳ Ｐゴシック" panose="020B0600070205080204" pitchFamily="50" charset="-128"/>
                <a:ea typeface="ＭＳ Ｐゴシック" panose="020B0600070205080204" pitchFamily="50" charset="-128"/>
                <a:cs typeface="+mn-cs"/>
              </a:rPr>
              <a:t>=</a:t>
            </a:r>
            <a:r>
              <a:rPr kumimoji="1" lang="ja-JP" altLang="en-US" sz="3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ＭＳ Ｐゴシック" panose="020B0600070205080204" pitchFamily="50" charset="-128"/>
                <a:ea typeface="ＭＳ Ｐゴシック" panose="020B0600070205080204" pitchFamily="50" charset="-128"/>
                <a:cs typeface="+mn-cs"/>
              </a:rPr>
              <a:t>日影規制が適用されれば不適用</a:t>
            </a:r>
          </a:p>
        </p:txBody>
      </p:sp>
    </p:spTree>
    <p:extLst>
      <p:ext uri="{BB962C8B-B14F-4D97-AF65-F5344CB8AC3E}">
        <p14:creationId xmlns:p14="http://schemas.microsoft.com/office/powerpoint/2010/main" val="10881704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40505A-2DFF-44A7-BCE0-5F1419462137}"/>
              </a:ext>
            </a:extLst>
          </p:cNvPr>
          <p:cNvSpPr>
            <a:spLocks noGrp="1"/>
          </p:cNvSpPr>
          <p:nvPr>
            <p:ph type="title"/>
          </p:nvPr>
        </p:nvSpPr>
        <p:spPr>
          <a:xfrm>
            <a:off x="521207" y="448056"/>
            <a:ext cx="10940691" cy="640080"/>
          </a:xfrm>
          <a:solidFill>
            <a:schemeClr val="accent6">
              <a:lumMod val="50000"/>
            </a:schemeClr>
          </a:solidFill>
        </p:spPr>
        <p:txBody>
          <a:bodyPr>
            <a:normAutofit fontScale="90000"/>
          </a:bodyPr>
          <a:lstStyle/>
          <a:p>
            <a:r>
              <a:rPr kumimoji="1" lang="ja-JP" altLang="en-US" sz="3200" dirty="0">
                <a:solidFill>
                  <a:schemeClr val="bg1"/>
                </a:solidFill>
                <a:latin typeface="HGS創英角ｺﾞｼｯｸUB" panose="020B0900000000000000" pitchFamily="50" charset="-128"/>
                <a:ea typeface="HGS創英角ｺﾞｼｯｸUB" panose="020B0900000000000000" pitchFamily="50" charset="-128"/>
              </a:rPr>
              <a:t>　</a:t>
            </a:r>
            <a:br>
              <a:rPr kumimoji="1" lang="ja-JP" altLang="en-US" sz="3200" dirty="0">
                <a:solidFill>
                  <a:schemeClr val="bg1"/>
                </a:solidFill>
                <a:latin typeface="HGS創英角ｺﾞｼｯｸUB" panose="020B0900000000000000" pitchFamily="50" charset="-128"/>
                <a:ea typeface="HGS創英角ｺﾞｼｯｸUB" panose="020B0900000000000000" pitchFamily="50" charset="-128"/>
              </a:rPr>
            </a:br>
            <a:r>
              <a:rPr lang="ja-JP" altLang="en-US" sz="3200" dirty="0">
                <a:solidFill>
                  <a:schemeClr val="bg1"/>
                </a:solidFill>
                <a:latin typeface="HGS創英角ｺﾞｼｯｸUB" panose="020B0900000000000000" pitchFamily="50" charset="-128"/>
                <a:ea typeface="HGS創英角ｺﾞｼｯｸUB" panose="020B0900000000000000" pitchFamily="50" charset="-128"/>
              </a:rPr>
              <a:t>　日影規制</a:t>
            </a:r>
            <a:r>
              <a:rPr lang="ja-JP" altLang="en-US" sz="3200">
                <a:solidFill>
                  <a:schemeClr val="bg1"/>
                </a:solidFill>
                <a:latin typeface="HGS創英角ｺﾞｼｯｸUB" panose="020B0900000000000000" pitchFamily="50" charset="-128"/>
                <a:ea typeface="HGS創英角ｺﾞｼｯｸUB" panose="020B0900000000000000" pitchFamily="50" charset="-128"/>
              </a:rPr>
              <a:t>の対象区域と対象</a:t>
            </a:r>
            <a:r>
              <a:rPr lang="ja-JP" altLang="en-US" sz="3200" dirty="0">
                <a:solidFill>
                  <a:schemeClr val="bg1"/>
                </a:solidFill>
                <a:latin typeface="HGS創英角ｺﾞｼｯｸUB" panose="020B0900000000000000" pitchFamily="50" charset="-128"/>
                <a:ea typeface="HGS創英角ｺﾞｼｯｸUB" panose="020B0900000000000000" pitchFamily="50" charset="-128"/>
              </a:rPr>
              <a:t>建築物❷</a:t>
            </a:r>
            <a:endParaRPr kumimoji="1" lang="ja-JP" altLang="en-US" sz="3200" dirty="0">
              <a:solidFill>
                <a:schemeClr val="bg1"/>
              </a:solidFill>
              <a:latin typeface="HGS創英角ｺﾞｼｯｸUB" panose="020B0900000000000000" pitchFamily="50" charset="-128"/>
              <a:ea typeface="HGS創英角ｺﾞｼｯｸUB" panose="020B0900000000000000" pitchFamily="50" charset="-128"/>
            </a:endParaRPr>
          </a:p>
        </p:txBody>
      </p:sp>
      <p:graphicFrame>
        <p:nvGraphicFramePr>
          <p:cNvPr id="3" name="表 2">
            <a:extLst>
              <a:ext uri="{FF2B5EF4-FFF2-40B4-BE49-F238E27FC236}">
                <a16:creationId xmlns:a16="http://schemas.microsoft.com/office/drawing/2014/main" id="{08BD44D6-83C5-44B5-A45E-948FA132029D}"/>
              </a:ext>
            </a:extLst>
          </p:cNvPr>
          <p:cNvGraphicFramePr>
            <a:graphicFrameLocks noGrp="1"/>
          </p:cNvGraphicFramePr>
          <p:nvPr/>
        </p:nvGraphicFramePr>
        <p:xfrm>
          <a:off x="2211572" y="1453312"/>
          <a:ext cx="9250326" cy="2560320"/>
        </p:xfrm>
        <a:graphic>
          <a:graphicData uri="http://schemas.openxmlformats.org/drawingml/2006/table">
            <a:tbl>
              <a:tblPr firstRow="1" bandRow="1">
                <a:tableStyleId>{5C22544A-7EE6-4342-B048-85BDC9FD1C3A}</a:tableStyleId>
              </a:tblPr>
              <a:tblGrid>
                <a:gridCol w="4523482">
                  <a:extLst>
                    <a:ext uri="{9D8B030D-6E8A-4147-A177-3AD203B41FA5}">
                      <a16:colId xmlns:a16="http://schemas.microsoft.com/office/drawing/2014/main" val="364893925"/>
                    </a:ext>
                  </a:extLst>
                </a:gridCol>
                <a:gridCol w="4726844">
                  <a:extLst>
                    <a:ext uri="{9D8B030D-6E8A-4147-A177-3AD203B41FA5}">
                      <a16:colId xmlns:a16="http://schemas.microsoft.com/office/drawing/2014/main" val="2977505120"/>
                    </a:ext>
                  </a:extLst>
                </a:gridCol>
              </a:tblGrid>
              <a:tr h="370840">
                <a:tc>
                  <a:txBody>
                    <a:bodyPr/>
                    <a:lstStyle/>
                    <a:p>
                      <a:pPr algn="ctr"/>
                      <a:r>
                        <a:rPr kumimoji="1" lang="ja-JP" altLang="en-US" sz="2400" dirty="0"/>
                        <a:t>対象区域</a:t>
                      </a:r>
                    </a:p>
                  </a:txBody>
                  <a:tcPr>
                    <a:solidFill>
                      <a:schemeClr val="accent6">
                        <a:lumMod val="75000"/>
                      </a:schemeClr>
                    </a:solidFill>
                  </a:tcPr>
                </a:tc>
                <a:tc>
                  <a:txBody>
                    <a:bodyPr/>
                    <a:lstStyle/>
                    <a:p>
                      <a:pPr algn="ctr"/>
                      <a:r>
                        <a:rPr kumimoji="1" lang="ja-JP" altLang="en-US" sz="2400" dirty="0"/>
                        <a:t>対象建築物</a:t>
                      </a:r>
                    </a:p>
                  </a:txBody>
                  <a:tcPr>
                    <a:solidFill>
                      <a:schemeClr val="accent6">
                        <a:lumMod val="75000"/>
                      </a:schemeClr>
                    </a:solidFill>
                  </a:tcPr>
                </a:tc>
                <a:extLst>
                  <a:ext uri="{0D108BD9-81ED-4DB2-BD59-A6C34878D82A}">
                    <a16:rowId xmlns:a16="http://schemas.microsoft.com/office/drawing/2014/main" val="662417496"/>
                  </a:ext>
                </a:extLst>
              </a:tr>
              <a:tr h="370840">
                <a:tc>
                  <a:txBody>
                    <a:bodyPr/>
                    <a:lstStyle/>
                    <a:p>
                      <a:r>
                        <a:rPr kumimoji="1" lang="ja-JP" altLang="en-US" sz="2400" dirty="0"/>
                        <a:t>第一・第二種</a:t>
                      </a:r>
                      <a:r>
                        <a:rPr kumimoji="1" lang="ja-JP" altLang="en-US" sz="2400" b="1" dirty="0">
                          <a:solidFill>
                            <a:srgbClr val="FF0000"/>
                          </a:solidFill>
                        </a:rPr>
                        <a:t>低層住居専用</a:t>
                      </a:r>
                      <a:r>
                        <a:rPr kumimoji="1" lang="ja-JP" altLang="en-US" sz="2400" dirty="0"/>
                        <a:t>区域</a:t>
                      </a:r>
                    </a:p>
                    <a:p>
                      <a:r>
                        <a:rPr kumimoji="1" lang="ja-JP" altLang="en-US" sz="2400" b="1" dirty="0">
                          <a:solidFill>
                            <a:srgbClr val="FF0000"/>
                          </a:solidFill>
                        </a:rPr>
                        <a:t>田園住居地域</a:t>
                      </a:r>
                    </a:p>
                  </a:txBody>
                  <a:tcPr/>
                </a:tc>
                <a:tc>
                  <a:txBody>
                    <a:bodyPr/>
                    <a:lstStyle/>
                    <a:p>
                      <a:r>
                        <a:rPr kumimoji="1" lang="ja-JP" altLang="en-US" sz="2400" dirty="0"/>
                        <a:t>軒高</a:t>
                      </a:r>
                      <a:r>
                        <a:rPr kumimoji="1" lang="en-US" altLang="ja-JP" sz="2400" b="1" dirty="0">
                          <a:solidFill>
                            <a:srgbClr val="FF0000"/>
                          </a:solidFill>
                        </a:rPr>
                        <a:t>7m</a:t>
                      </a:r>
                      <a:r>
                        <a:rPr kumimoji="1" lang="ja-JP" altLang="en-US" sz="2400" dirty="0"/>
                        <a:t>超または</a:t>
                      </a:r>
                      <a:r>
                        <a:rPr kumimoji="1" lang="en-US" altLang="ja-JP" sz="2400" b="1" dirty="0">
                          <a:solidFill>
                            <a:srgbClr val="FF0000"/>
                          </a:solidFill>
                        </a:rPr>
                        <a:t>3</a:t>
                      </a:r>
                      <a:r>
                        <a:rPr kumimoji="1" lang="ja-JP" altLang="en-US" sz="2400" b="1" dirty="0">
                          <a:solidFill>
                            <a:srgbClr val="FF0000"/>
                          </a:solidFill>
                        </a:rPr>
                        <a:t>階</a:t>
                      </a:r>
                      <a:r>
                        <a:rPr kumimoji="1" lang="ja-JP" altLang="en-US" sz="2400" dirty="0"/>
                        <a:t>以上</a:t>
                      </a:r>
                      <a:endParaRPr kumimoji="1" lang="en-US" altLang="ja-JP" sz="2400" dirty="0"/>
                    </a:p>
                    <a:p>
                      <a:r>
                        <a:rPr kumimoji="1" lang="en-US" altLang="ja-JP" sz="2400" dirty="0"/>
                        <a:t>(</a:t>
                      </a:r>
                      <a:r>
                        <a:rPr kumimoji="1" lang="ja-JP" altLang="en-US" sz="2400" dirty="0"/>
                        <a:t>地階を除く</a:t>
                      </a:r>
                      <a:r>
                        <a:rPr kumimoji="1" lang="en-US" altLang="ja-JP" sz="2400" dirty="0"/>
                        <a:t>)</a:t>
                      </a:r>
                      <a:r>
                        <a:rPr kumimoji="1" lang="ja-JP" altLang="en-US" sz="2400" dirty="0"/>
                        <a:t>の建築物</a:t>
                      </a:r>
                    </a:p>
                  </a:txBody>
                  <a:tcPr/>
                </a:tc>
                <a:extLst>
                  <a:ext uri="{0D108BD9-81ED-4DB2-BD59-A6C34878D82A}">
                    <a16:rowId xmlns:a16="http://schemas.microsoft.com/office/drawing/2014/main" val="1522146313"/>
                  </a:ext>
                </a:extLst>
              </a:tr>
              <a:tr h="370840">
                <a:tc>
                  <a:txBody>
                    <a:bodyPr/>
                    <a:lstStyle/>
                    <a:p>
                      <a:r>
                        <a:rPr kumimoji="1" lang="ja-JP" altLang="en-US" sz="2400" dirty="0"/>
                        <a:t>その他の対象区域</a:t>
                      </a:r>
                    </a:p>
                  </a:txBody>
                  <a:tcPr>
                    <a:solidFill>
                      <a:schemeClr val="accent4">
                        <a:lumMod val="60000"/>
                        <a:lumOff val="40000"/>
                      </a:schemeClr>
                    </a:solidFill>
                  </a:tcPr>
                </a:tc>
                <a:tc>
                  <a:txBody>
                    <a:bodyPr/>
                    <a:lstStyle/>
                    <a:p>
                      <a:r>
                        <a:rPr kumimoji="1" lang="ja-JP" altLang="en-US" sz="2400" dirty="0"/>
                        <a:t>高さ</a:t>
                      </a:r>
                      <a:r>
                        <a:rPr kumimoji="1" lang="en-US" altLang="ja-JP" sz="2400" b="1" dirty="0">
                          <a:solidFill>
                            <a:srgbClr val="FF0000"/>
                          </a:solidFill>
                        </a:rPr>
                        <a:t>10m</a:t>
                      </a:r>
                      <a:r>
                        <a:rPr kumimoji="1" lang="ja-JP" altLang="en-US" sz="2400" dirty="0"/>
                        <a:t>を超える建築物</a:t>
                      </a:r>
                    </a:p>
                  </a:txBody>
                  <a:tcPr>
                    <a:solidFill>
                      <a:schemeClr val="accent4">
                        <a:lumMod val="60000"/>
                        <a:lumOff val="40000"/>
                      </a:schemeClr>
                    </a:solidFill>
                  </a:tcPr>
                </a:tc>
                <a:extLst>
                  <a:ext uri="{0D108BD9-81ED-4DB2-BD59-A6C34878D82A}">
                    <a16:rowId xmlns:a16="http://schemas.microsoft.com/office/drawing/2014/main" val="3116292744"/>
                  </a:ext>
                </a:extLst>
              </a:tr>
              <a:tr h="370840">
                <a:tc>
                  <a:txBody>
                    <a:bodyPr/>
                    <a:lstStyle/>
                    <a:p>
                      <a:r>
                        <a:rPr kumimoji="1" lang="en-US" altLang="ja-JP" sz="2400" dirty="0">
                          <a:solidFill>
                            <a:schemeClr val="bg1"/>
                          </a:solidFill>
                        </a:rPr>
                        <a:t>※</a:t>
                      </a:r>
                      <a:r>
                        <a:rPr kumimoji="1" lang="ja-JP" altLang="en-US" sz="2400" dirty="0">
                          <a:solidFill>
                            <a:schemeClr val="bg1"/>
                          </a:solidFill>
                        </a:rPr>
                        <a:t>　商業地域・工業地域・工業専用地域は除く</a:t>
                      </a:r>
                    </a:p>
                  </a:txBody>
                  <a:tcPr>
                    <a:solidFill>
                      <a:schemeClr val="tx1"/>
                    </a:solidFill>
                  </a:tcPr>
                </a:tc>
                <a:tc>
                  <a:txBody>
                    <a:bodyPr/>
                    <a:lstStyle/>
                    <a:p>
                      <a:endParaRPr kumimoji="1" lang="ja-JP" altLang="en-US" sz="2400" dirty="0"/>
                    </a:p>
                  </a:txBody>
                  <a:tcPr>
                    <a:solidFill>
                      <a:schemeClr val="tx1"/>
                    </a:solidFill>
                  </a:tcPr>
                </a:tc>
                <a:extLst>
                  <a:ext uri="{0D108BD9-81ED-4DB2-BD59-A6C34878D82A}">
                    <a16:rowId xmlns:a16="http://schemas.microsoft.com/office/drawing/2014/main" val="4162429756"/>
                  </a:ext>
                </a:extLst>
              </a:tr>
            </a:tbl>
          </a:graphicData>
        </a:graphic>
      </p:graphicFrame>
      <p:sp>
        <p:nvSpPr>
          <p:cNvPr id="4" name="楕円 3">
            <a:extLst>
              <a:ext uri="{FF2B5EF4-FFF2-40B4-BE49-F238E27FC236}">
                <a16:creationId xmlns:a16="http://schemas.microsoft.com/office/drawing/2014/main" id="{D8C925E1-803A-41F9-9E2C-11F2A1F6E871}"/>
              </a:ext>
            </a:extLst>
          </p:cNvPr>
          <p:cNvSpPr/>
          <p:nvPr/>
        </p:nvSpPr>
        <p:spPr>
          <a:xfrm>
            <a:off x="648586" y="1562986"/>
            <a:ext cx="659219" cy="2359206"/>
          </a:xfrm>
          <a:prstGeom prst="ellipse">
            <a:avLst/>
          </a:prstGeom>
          <a:solidFill>
            <a:srgbClr val="7030A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Segoe UI"/>
                <a:ea typeface="+mn-ea"/>
                <a:cs typeface="+mn-cs"/>
              </a:rPr>
              <a:t>条例の指定</a:t>
            </a:r>
          </a:p>
        </p:txBody>
      </p:sp>
      <p:sp>
        <p:nvSpPr>
          <p:cNvPr id="5" name="矢印: 右 4">
            <a:extLst>
              <a:ext uri="{FF2B5EF4-FFF2-40B4-BE49-F238E27FC236}">
                <a16:creationId xmlns:a16="http://schemas.microsoft.com/office/drawing/2014/main" id="{E9C0B202-A0E6-44DB-A380-A2D4B0EB01DC}"/>
              </a:ext>
            </a:extLst>
          </p:cNvPr>
          <p:cNvSpPr/>
          <p:nvPr/>
        </p:nvSpPr>
        <p:spPr>
          <a:xfrm>
            <a:off x="1488558" y="2445488"/>
            <a:ext cx="531628" cy="640080"/>
          </a:xfrm>
          <a:prstGeom prst="rightArrow">
            <a:avLst/>
          </a:prstGeom>
          <a:solidFill>
            <a:srgbClr val="7030A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6" name="正方形/長方形 5">
            <a:extLst>
              <a:ext uri="{FF2B5EF4-FFF2-40B4-BE49-F238E27FC236}">
                <a16:creationId xmlns:a16="http://schemas.microsoft.com/office/drawing/2014/main" id="{3E70C89A-4AFA-4579-914F-9B6B56C3D74A}"/>
              </a:ext>
            </a:extLst>
          </p:cNvPr>
          <p:cNvSpPr/>
          <p:nvPr/>
        </p:nvSpPr>
        <p:spPr>
          <a:xfrm>
            <a:off x="648587" y="4287368"/>
            <a:ext cx="10813312" cy="1938992"/>
          </a:xfrm>
          <a:prstGeom prst="rect">
            <a:avLst/>
          </a:prstGeom>
          <a:solidFill>
            <a:schemeClr val="accent1">
              <a:lumMod val="20000"/>
              <a:lumOff val="80000"/>
            </a:schemeClr>
          </a:solidFill>
          <a:ln w="57150">
            <a:solidFill>
              <a:schemeClr val="tx1"/>
            </a:solidFill>
          </a:ln>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Segoe UI"/>
                <a:ea typeface="+mn-ea"/>
                <a:cs typeface="+mn-cs"/>
              </a:rPr>
              <a:t>❶　商業地域・工業地域・工業専用地域には原則として適用されないが、こ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Segoe UI"/>
                <a:ea typeface="+mn-ea"/>
                <a:cs typeface="+mn-cs"/>
              </a:rPr>
              <a:t>　　</a:t>
            </a:r>
            <a:r>
              <a:rPr kumimoji="1" lang="ja-JP" altLang="en-US" sz="24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Segoe UI"/>
                <a:ea typeface="+mn-ea"/>
                <a:cs typeface="+mn-cs"/>
              </a:rPr>
              <a:t>れらの</a:t>
            </a:r>
            <a:r>
              <a:rPr kumimoji="1" lang="ja-JP" alt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Segoe UI"/>
                <a:ea typeface="+mn-ea"/>
                <a:cs typeface="+mn-cs"/>
              </a:rPr>
              <a:t>地域にある</a:t>
            </a:r>
            <a:r>
              <a:rPr kumimoji="1" lang="ja-JP" altLang="en-US" sz="2400" b="1"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Segoe UI"/>
                <a:ea typeface="+mn-ea"/>
                <a:cs typeface="+mn-cs"/>
              </a:rPr>
              <a:t>高さ</a:t>
            </a:r>
            <a:r>
              <a:rPr kumimoji="1" lang="en-US" altLang="ja-JP" sz="2400" b="1"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Segoe UI"/>
                <a:ea typeface="+mn-ea"/>
                <a:cs typeface="+mn-cs"/>
              </a:rPr>
              <a:t>10m</a:t>
            </a:r>
            <a:r>
              <a:rPr kumimoji="1" lang="ja-JP" altLang="en-US" sz="2400" b="1"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Segoe UI"/>
                <a:ea typeface="+mn-ea"/>
                <a:cs typeface="+mn-cs"/>
              </a:rPr>
              <a:t>超える建築物</a:t>
            </a:r>
            <a:r>
              <a:rPr kumimoji="1" lang="ja-JP" alt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Segoe UI"/>
                <a:ea typeface="+mn-ea"/>
                <a:cs typeface="+mn-cs"/>
              </a:rPr>
              <a:t>の日影が冬至日に</a:t>
            </a:r>
            <a:r>
              <a:rPr kumimoji="1" lang="ja-JP" altLang="en-US" sz="2400" b="1"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Segoe UI"/>
                <a:ea typeface="+mn-ea"/>
                <a:cs typeface="+mn-cs"/>
              </a:rPr>
              <a:t>対象区域に及</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Segoe UI"/>
                <a:ea typeface="+mn-ea"/>
                <a:cs typeface="+mn-cs"/>
              </a:rPr>
              <a:t>　　ぶとき</a:t>
            </a:r>
            <a:r>
              <a:rPr kumimoji="1" lang="ja-JP" alt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Segoe UI"/>
                <a:ea typeface="+mn-ea"/>
                <a:cs typeface="+mn-cs"/>
              </a:rPr>
              <a:t>は規制される</a:t>
            </a:r>
            <a:endParaRPr kumimoji="1" lang="en-US" altLang="ja-JP"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Segoe UI"/>
                <a:ea typeface="+mn-ea"/>
                <a:cs typeface="+mn-cs"/>
              </a:rPr>
              <a:t>❷   </a:t>
            </a:r>
            <a:r>
              <a:rPr kumimoji="1" lang="ja-JP" altLang="en-US" sz="2400" b="1"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Segoe UI"/>
                <a:ea typeface="+mn-ea"/>
                <a:cs typeface="+mn-cs"/>
              </a:rPr>
              <a:t>用途の指定のない区域</a:t>
            </a:r>
            <a:r>
              <a:rPr kumimoji="1" lang="ja-JP" alt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Segoe UI"/>
                <a:ea typeface="+mn-ea"/>
                <a:cs typeface="+mn-cs"/>
              </a:rPr>
              <a:t>も、対象に指定されることがある</a:t>
            </a:r>
          </a:p>
        </p:txBody>
      </p:sp>
    </p:spTree>
    <p:extLst>
      <p:ext uri="{BB962C8B-B14F-4D97-AF65-F5344CB8AC3E}">
        <p14:creationId xmlns:p14="http://schemas.microsoft.com/office/powerpoint/2010/main" val="34409627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29D77A-D3E8-470F-BD78-431BADE770D7}"/>
              </a:ext>
            </a:extLst>
          </p:cNvPr>
          <p:cNvSpPr>
            <a:spLocks noGrp="1"/>
          </p:cNvSpPr>
          <p:nvPr>
            <p:ph type="ctrTitle"/>
          </p:nvPr>
        </p:nvSpPr>
        <p:spPr>
          <a:xfrm>
            <a:off x="680322" y="3020969"/>
            <a:ext cx="11252034" cy="1373070"/>
          </a:xfrm>
        </p:spPr>
        <p:txBody>
          <a:bodyPr>
            <a:normAutofit fontScale="90000"/>
          </a:bodyPr>
          <a:lstStyle/>
          <a:p>
            <a:pPr algn="l"/>
            <a:br>
              <a:rPr kumimoji="1" lang="en-US" altLang="ja-JP" dirty="0"/>
            </a:br>
            <a:r>
              <a:rPr lang="ja-JP" altLang="en-US" dirty="0"/>
              <a:t>令和７　　</a:t>
            </a:r>
            <a:r>
              <a:rPr kumimoji="1" lang="ja-JP" altLang="en-US" dirty="0"/>
              <a:t>宅建直前対策問題　　　　</a:t>
            </a:r>
            <a:r>
              <a:rPr lang="ja-JP" altLang="en-US" dirty="0">
                <a:solidFill>
                  <a:schemeClr val="tx2">
                    <a:lumMod val="10000"/>
                  </a:schemeClr>
                </a:solidFill>
              </a:rPr>
              <a:t>１３</a:t>
            </a:r>
            <a:r>
              <a:rPr kumimoji="1" lang="ja-JP" altLang="en-US" dirty="0">
                <a:solidFill>
                  <a:schemeClr val="tx2">
                    <a:lumMod val="10000"/>
                  </a:schemeClr>
                </a:solidFill>
              </a:rPr>
              <a:t>回</a:t>
            </a:r>
            <a:br>
              <a:rPr kumimoji="1" lang="en-US" altLang="ja-JP" dirty="0"/>
            </a:br>
            <a:endParaRPr kumimoji="1" lang="ja-JP" altLang="en-US" dirty="0"/>
          </a:p>
        </p:txBody>
      </p:sp>
      <p:sp>
        <p:nvSpPr>
          <p:cNvPr id="3" name="字幕 2">
            <a:extLst>
              <a:ext uri="{FF2B5EF4-FFF2-40B4-BE49-F238E27FC236}">
                <a16:creationId xmlns:a16="http://schemas.microsoft.com/office/drawing/2014/main" id="{1100E42D-D1A5-4353-86AB-46BE0ECEBCE3}"/>
              </a:ext>
            </a:extLst>
          </p:cNvPr>
          <p:cNvSpPr>
            <a:spLocks noGrp="1"/>
          </p:cNvSpPr>
          <p:nvPr>
            <p:ph type="subTitle" idx="1"/>
          </p:nvPr>
        </p:nvSpPr>
        <p:spPr>
          <a:xfrm>
            <a:off x="849656" y="4755284"/>
            <a:ext cx="10303767" cy="1117687"/>
          </a:xfrm>
        </p:spPr>
        <p:txBody>
          <a:bodyPr>
            <a:normAutofit fontScale="92500" lnSpcReduction="10000"/>
          </a:bodyPr>
          <a:lstStyle/>
          <a:p>
            <a:pPr algn="ctr"/>
            <a:r>
              <a:rPr lang="ja-JP" altLang="en-US" sz="3800" b="1" dirty="0"/>
              <a:t>法令上の制限</a:t>
            </a:r>
            <a:endParaRPr lang="en-US" altLang="ja-JP" sz="3800" b="1" dirty="0"/>
          </a:p>
          <a:p>
            <a:pPr algn="ctr"/>
            <a:r>
              <a:rPr lang="ja-JP" altLang="en-US" sz="3800" b="1" dirty="0"/>
              <a:t>建築基準法・宅地造成等工事規制法</a:t>
            </a:r>
            <a:endParaRPr lang="en-US" altLang="ja-JP" sz="3200" b="1" dirty="0"/>
          </a:p>
        </p:txBody>
      </p:sp>
    </p:spTree>
    <p:extLst>
      <p:ext uri="{BB962C8B-B14F-4D97-AF65-F5344CB8AC3E}">
        <p14:creationId xmlns:p14="http://schemas.microsoft.com/office/powerpoint/2010/main" val="67121622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38200" y="1164324"/>
            <a:ext cx="10515600" cy="2387600"/>
          </a:xfrm>
        </p:spPr>
        <p:txBody>
          <a:bodyPr rtlCol="0" anchor="ctr" anchorCtr="0">
            <a:normAutofit/>
          </a:bodyPr>
          <a:lstStyle/>
          <a:p>
            <a:pPr algn="ctr" rtl="0"/>
            <a:r>
              <a:rPr lang="ja-JP" altLang="en-US" sz="6600" dirty="0">
                <a:solidFill>
                  <a:schemeClr val="bg1"/>
                </a:solidFill>
                <a:latin typeface="Meiryo UI" panose="020B0604030504040204" pitchFamily="50" charset="-128"/>
                <a:ea typeface="Meiryo UI" panose="020B0604030504040204" pitchFamily="50" charset="-128"/>
              </a:rPr>
              <a:t>要点講義</a:t>
            </a:r>
            <a:br>
              <a:rPr lang="en-US" altLang="ja-JP" sz="4800" dirty="0">
                <a:solidFill>
                  <a:schemeClr val="bg1"/>
                </a:solidFill>
                <a:latin typeface="Meiryo UI" panose="020B0604030504040204" pitchFamily="50" charset="-128"/>
                <a:ea typeface="Meiryo UI" panose="020B0604030504040204" pitchFamily="50" charset="-128"/>
              </a:rPr>
            </a:br>
            <a:endParaRPr lang="ja-JP" altLang="en-US" sz="4800" dirty="0">
              <a:solidFill>
                <a:schemeClr val="bg1"/>
              </a:solidFill>
              <a:latin typeface="Meiryo UI" panose="020B0604030504040204" pitchFamily="50" charset="-128"/>
              <a:ea typeface="Meiryo UI" panose="020B0604030504040204" pitchFamily="50" charset="-128"/>
            </a:endParaRPr>
          </a:p>
        </p:txBody>
      </p:sp>
      <p:pic>
        <p:nvPicPr>
          <p:cNvPr id="4" name="Picture 2" descr="C:\Users\takumeikan-note\AppData\Local\Microsoft\Windows\INetCache\IE\8DYD25AH\daruma05[1].png">
            <a:extLst>
              <a:ext uri="{FF2B5EF4-FFF2-40B4-BE49-F238E27FC236}">
                <a16:creationId xmlns:a16="http://schemas.microsoft.com/office/drawing/2014/main" id="{B832EF47-4826-45E9-A19C-8FE14584DF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006466"/>
            <a:ext cx="1644944" cy="188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正方形/長方形 2">
            <a:extLst>
              <a:ext uri="{FF2B5EF4-FFF2-40B4-BE49-F238E27FC236}">
                <a16:creationId xmlns:a16="http://schemas.microsoft.com/office/drawing/2014/main" id="{E68DEFC7-9E33-4A18-BD47-93333344E85B}"/>
              </a:ext>
            </a:extLst>
          </p:cNvPr>
          <p:cNvSpPr/>
          <p:nvPr/>
        </p:nvSpPr>
        <p:spPr>
          <a:xfrm>
            <a:off x="3133060" y="3589138"/>
            <a:ext cx="6096000" cy="1877437"/>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3600" b="0" i="0" u="none" strike="noStrike" kern="1200" cap="none" spc="0" normalizeH="0" baseline="0" noProof="0" dirty="0">
              <a:ln>
                <a:noFill/>
              </a:ln>
              <a:solidFill>
                <a:prstClr val="white"/>
              </a:solidFill>
              <a:effectLst/>
              <a:uLnTx/>
              <a:uFillTx/>
              <a:latin typeface="Segoe U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4400" b="0" i="0" u="none" strike="noStrike" kern="1200" cap="none" spc="0" normalizeH="0" baseline="0" noProof="0" dirty="0">
              <a:ln>
                <a:noFill/>
              </a:ln>
              <a:solidFill>
                <a:prstClr val="white"/>
              </a:solidFill>
              <a:effectLst/>
              <a:uLnTx/>
              <a:uFillTx/>
              <a:latin typeface="Segoe U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600" b="0" i="0" u="none" strike="noStrike" kern="1200" cap="none" spc="0" normalizeH="0" baseline="0" noProof="0" dirty="0">
              <a:ln>
                <a:noFill/>
              </a:ln>
              <a:solidFill>
                <a:prstClr val="white"/>
              </a:solidFill>
              <a:effectLst/>
              <a:uLnTx/>
              <a:uFillTx/>
              <a:latin typeface="Segoe UI"/>
              <a:ea typeface="+mn-ea"/>
              <a:cs typeface="+mn-cs"/>
            </a:endParaRPr>
          </a:p>
        </p:txBody>
      </p:sp>
      <p:sp>
        <p:nvSpPr>
          <p:cNvPr id="5" name="サブタイトル 2">
            <a:extLst>
              <a:ext uri="{FF2B5EF4-FFF2-40B4-BE49-F238E27FC236}">
                <a16:creationId xmlns:a16="http://schemas.microsoft.com/office/drawing/2014/main" id="{F9B3254F-E961-4BF8-B73A-B66EF8F715C9}"/>
              </a:ext>
            </a:extLst>
          </p:cNvPr>
          <p:cNvSpPr txBox="1">
            <a:spLocks/>
          </p:cNvSpPr>
          <p:nvPr/>
        </p:nvSpPr>
        <p:spPr>
          <a:xfrm>
            <a:off x="686535" y="1942450"/>
            <a:ext cx="10818929" cy="909084"/>
          </a:xfrm>
          <a:prstGeom prst="rect">
            <a:avLst/>
          </a:prstGeom>
        </p:spPr>
        <p:txBody>
          <a:bodyPr vert="horz" lIns="91440" tIns="45720" rIns="91440" bIns="45720" rtlCol="0">
            <a:normAutofit fontScale="25000" lnSpcReduction="20000"/>
          </a:bodyPr>
          <a:lstStyle>
            <a:lvl1pPr marL="0" indent="0" algn="l" defTabSz="914400" rtl="0" eaLnBrk="1" latinLnBrk="0" hangingPunct="1">
              <a:lnSpc>
                <a:spcPct val="150000"/>
              </a:lnSpc>
              <a:spcBef>
                <a:spcPts val="1000"/>
              </a:spcBef>
              <a:spcAft>
                <a:spcPts val="1200"/>
              </a:spcAft>
              <a:buFontTx/>
              <a:buNone/>
              <a:defRPr kumimoji="1" lang="en-US" sz="1200" kern="1200" dirty="0">
                <a:solidFill>
                  <a:schemeClr val="tx1"/>
                </a:solidFill>
                <a:latin typeface="Meiryo UI" panose="020B0604030504040204" pitchFamily="50" charset="-128"/>
                <a:ea typeface="Meiryo UI" panose="020B0604030504040204" pitchFamily="50" charset="-128"/>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a:solidFill>
                  <a:schemeClr val="tx1"/>
                </a:solidFill>
                <a:latin typeface="Meiryo UI" panose="020B0604030504040204" pitchFamily="50" charset="-128"/>
                <a:ea typeface="Meiryo UI" panose="020B0604030504040204" pitchFamily="50" charset="-128"/>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a:solidFill>
                  <a:schemeClr val="tx1"/>
                </a:solidFill>
                <a:latin typeface="Meiryo UI" panose="020B0604030504040204" pitchFamily="50" charset="-128"/>
                <a:ea typeface="Meiryo UI" panose="020B0604030504040204" pitchFamily="50" charset="-128"/>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smtClean="0">
                <a:solidFill>
                  <a:schemeClr val="tx1"/>
                </a:solidFill>
                <a:latin typeface="Meiryo UI" panose="020B0604030504040204" pitchFamily="50" charset="-128"/>
                <a:ea typeface="Meiryo UI" panose="020B0604030504040204" pitchFamily="50" charset="-128"/>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smtClean="0">
                <a:solidFill>
                  <a:schemeClr val="tx1"/>
                </a:solidFill>
                <a:latin typeface="Meiryo UI" panose="020B0604030504040204" pitchFamily="50" charset="-128"/>
                <a:ea typeface="Meiryo UI" panose="020B0604030504040204" pitchFamily="50" charset="-128"/>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kumimoji="1" sz="12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1000"/>
              </a:spcBef>
              <a:spcAft>
                <a:spcPts val="1200"/>
              </a:spcAft>
              <a:buClrTx/>
              <a:buSzTx/>
              <a:buFontTx/>
              <a:buNone/>
              <a:tabLst/>
              <a:defRPr/>
            </a:pPr>
            <a:endParaRPr kumimoji="1" lang="ja-JP" altLang="en-US" sz="2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50000"/>
              </a:lnSpc>
              <a:spcBef>
                <a:spcPts val="1000"/>
              </a:spcBef>
              <a:spcAft>
                <a:spcPts val="1200"/>
              </a:spcAft>
              <a:buClrTx/>
              <a:buSzTx/>
              <a:buFontTx/>
              <a:buNone/>
              <a:tabLst/>
              <a:defRPr/>
            </a:pPr>
            <a:r>
              <a:rPr kumimoji="1" lang="ja-JP" altLang="en-US" sz="16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a:t>
            </a:r>
          </a:p>
          <a:p>
            <a:pPr marL="0" marR="0" lvl="0" indent="0" algn="ctr" defTabSz="914400" rtl="0" eaLnBrk="1" fontAlgn="auto" latinLnBrk="0" hangingPunct="1">
              <a:lnSpc>
                <a:spcPct val="150000"/>
              </a:lnSpc>
              <a:spcBef>
                <a:spcPts val="1000"/>
              </a:spcBef>
              <a:spcAft>
                <a:spcPts val="1200"/>
              </a:spcAft>
              <a:buClrTx/>
              <a:buSzTx/>
              <a:buFontTx/>
              <a:buNone/>
              <a:tabLst/>
              <a:defRPr/>
            </a:pPr>
            <a:r>
              <a:rPr kumimoji="1" lang="ja-JP" altLang="en-US" sz="17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宅地造成等工事規制法</a:t>
            </a:r>
          </a:p>
          <a:p>
            <a:pPr marL="0" marR="0" lvl="0" indent="0" algn="ctr" defTabSz="914400" rtl="0" eaLnBrk="1" fontAlgn="auto" latinLnBrk="0" hangingPunct="1">
              <a:lnSpc>
                <a:spcPct val="150000"/>
              </a:lnSpc>
              <a:spcBef>
                <a:spcPts val="1000"/>
              </a:spcBef>
              <a:spcAft>
                <a:spcPts val="1200"/>
              </a:spcAft>
              <a:buClrTx/>
              <a:buSzTx/>
              <a:buFontTx/>
              <a:buNone/>
              <a:tabLst/>
              <a:defRPr/>
            </a:pPr>
            <a:r>
              <a:rPr kumimoji="1" lang="ja-JP" altLang="en-US" sz="9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a:t>
            </a:r>
            <a:endParaRPr kumimoji="1" lang="ja-JP" altLang="en-US" sz="2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6" name="楕円 5">
            <a:extLst>
              <a:ext uri="{FF2B5EF4-FFF2-40B4-BE49-F238E27FC236}">
                <a16:creationId xmlns:a16="http://schemas.microsoft.com/office/drawing/2014/main" id="{462FF1AB-0DF3-4D5E-8589-3AA02A5508EC}"/>
              </a:ext>
            </a:extLst>
          </p:cNvPr>
          <p:cNvSpPr/>
          <p:nvPr/>
        </p:nvSpPr>
        <p:spPr>
          <a:xfrm>
            <a:off x="1275644" y="4481688"/>
            <a:ext cx="191911" cy="14675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23427890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1EE9391A-CBF3-4C5C-B4F9-7FD58F4A7C8D}"/>
              </a:ext>
            </a:extLst>
          </p:cNvPr>
          <p:cNvSpPr>
            <a:spLocks noGrp="1" noChangeArrowheads="1"/>
          </p:cNvSpPr>
          <p:nvPr>
            <p:ph type="title"/>
          </p:nvPr>
        </p:nvSpPr>
        <p:spPr>
          <a:xfrm>
            <a:off x="694265" y="236107"/>
            <a:ext cx="10803467" cy="720197"/>
          </a:xfrm>
          <a:solidFill>
            <a:srgbClr val="00B0F0"/>
          </a:solidFill>
          <a:ln w="76200">
            <a:solidFill>
              <a:schemeClr val="tx1"/>
            </a:solidFill>
            <a:miter lim="800000"/>
            <a:headEnd/>
            <a:tailEnd/>
          </a:ln>
        </p:spPr>
        <p:txBody>
          <a:bodyPr/>
          <a:lstStyle/>
          <a:p>
            <a:pPr eaLnBrk="1" hangingPunct="1"/>
            <a:r>
              <a:rPr lang="ja-JP" altLang="en-US" sz="3600" dirty="0">
                <a:solidFill>
                  <a:schemeClr val="bg1"/>
                </a:solidFill>
              </a:rPr>
              <a:t>　　宅地造成及び特定盛土等規制法の全体図</a:t>
            </a:r>
          </a:p>
        </p:txBody>
      </p:sp>
      <p:sp>
        <p:nvSpPr>
          <p:cNvPr id="93187" name="Rectangle 3">
            <a:extLst>
              <a:ext uri="{FF2B5EF4-FFF2-40B4-BE49-F238E27FC236}">
                <a16:creationId xmlns:a16="http://schemas.microsoft.com/office/drawing/2014/main" id="{0A42C888-97D3-4D78-A7BC-85836DFE3277}"/>
              </a:ext>
            </a:extLst>
          </p:cNvPr>
          <p:cNvSpPr>
            <a:spLocks noGrp="1" noChangeArrowheads="1"/>
          </p:cNvSpPr>
          <p:nvPr>
            <p:ph type="body" idx="1"/>
          </p:nvPr>
        </p:nvSpPr>
        <p:spPr>
          <a:xfrm>
            <a:off x="1885245" y="1566334"/>
            <a:ext cx="6141156" cy="4525963"/>
          </a:xfrm>
        </p:spPr>
        <p:txBody>
          <a:bodyPr/>
          <a:lstStyle/>
          <a:p>
            <a:pPr eaLnBrk="1" hangingPunct="1">
              <a:buFontTx/>
              <a:buNone/>
            </a:pPr>
            <a:endParaRPr lang="en-US" altLang="ja-JP" dirty="0"/>
          </a:p>
          <a:p>
            <a:pPr eaLnBrk="1" hangingPunct="1">
              <a:buFontTx/>
              <a:buNone/>
            </a:pPr>
            <a:r>
              <a:rPr lang="ja-JP" altLang="en-US" dirty="0"/>
              <a:t>　　　　　　　　   　</a:t>
            </a:r>
            <a:endParaRPr lang="ja-JP" altLang="en-US" sz="3600" u="sng" dirty="0"/>
          </a:p>
        </p:txBody>
      </p:sp>
      <p:pic>
        <p:nvPicPr>
          <p:cNvPr id="3" name="図 2">
            <a:extLst>
              <a:ext uri="{FF2B5EF4-FFF2-40B4-BE49-F238E27FC236}">
                <a16:creationId xmlns:a16="http://schemas.microsoft.com/office/drawing/2014/main" id="{6053F800-557A-4C20-8154-970BC0F504F5}"/>
              </a:ext>
            </a:extLst>
          </p:cNvPr>
          <p:cNvPicPr>
            <a:picLocks noChangeAspect="1"/>
          </p:cNvPicPr>
          <p:nvPr/>
        </p:nvPicPr>
        <p:blipFill>
          <a:blip r:embed="rId3"/>
          <a:stretch>
            <a:fillRect/>
          </a:stretch>
        </p:blipFill>
        <p:spPr>
          <a:xfrm>
            <a:off x="515867" y="1066470"/>
            <a:ext cx="11160265" cy="5379486"/>
          </a:xfrm>
          <a:prstGeom prst="rect">
            <a:avLst/>
          </a:prstGeom>
        </p:spPr>
      </p:pic>
      <p:sp>
        <p:nvSpPr>
          <p:cNvPr id="8" name="二等辺三角形 7">
            <a:extLst>
              <a:ext uri="{FF2B5EF4-FFF2-40B4-BE49-F238E27FC236}">
                <a16:creationId xmlns:a16="http://schemas.microsoft.com/office/drawing/2014/main" id="{0A8CFE16-A236-4DFA-9C01-59A8355FDA1D}"/>
              </a:ext>
            </a:extLst>
          </p:cNvPr>
          <p:cNvSpPr/>
          <p:nvPr/>
        </p:nvSpPr>
        <p:spPr>
          <a:xfrm rot="5400000">
            <a:off x="648708" y="318079"/>
            <a:ext cx="700716" cy="575734"/>
          </a:xfrm>
          <a:prstGeom prst="triangle">
            <a:avLst/>
          </a:prstGeom>
          <a:solidFill>
            <a:srgbClr val="FFFF00"/>
          </a:solidFill>
          <a:ln w="25400" cap="flat" cmpd="sng" algn="ctr">
            <a:solidFill>
              <a:srgbClr val="BBE0E3">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rgbClr val="FFFFFF"/>
              </a:solidFill>
              <a:effectLst/>
              <a:uLnTx/>
              <a:uFillTx/>
              <a:latin typeface="Arial"/>
              <a:ea typeface="ＭＳ Ｐゴシック"/>
              <a:cs typeface="+mn-cs"/>
            </a:endParaRPr>
          </a:p>
        </p:txBody>
      </p:sp>
    </p:spTree>
    <p:extLst>
      <p:ext uri="{BB962C8B-B14F-4D97-AF65-F5344CB8AC3E}">
        <p14:creationId xmlns:p14="http://schemas.microsoft.com/office/powerpoint/2010/main" val="32405720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1EE9391A-CBF3-4C5C-B4F9-7FD58F4A7C8D}"/>
              </a:ext>
            </a:extLst>
          </p:cNvPr>
          <p:cNvSpPr>
            <a:spLocks noGrp="1" noChangeArrowheads="1"/>
          </p:cNvSpPr>
          <p:nvPr>
            <p:ph type="title"/>
          </p:nvPr>
        </p:nvSpPr>
        <p:spPr>
          <a:xfrm>
            <a:off x="778933" y="255588"/>
            <a:ext cx="10803467" cy="1143000"/>
          </a:xfrm>
          <a:solidFill>
            <a:srgbClr val="00B0F0"/>
          </a:solidFill>
          <a:ln w="76200">
            <a:solidFill>
              <a:schemeClr val="tx1"/>
            </a:solidFill>
            <a:miter lim="800000"/>
            <a:headEnd/>
            <a:tailEnd/>
          </a:ln>
        </p:spPr>
        <p:txBody>
          <a:bodyPr/>
          <a:lstStyle/>
          <a:p>
            <a:pPr eaLnBrk="1" hangingPunct="1"/>
            <a:r>
              <a:rPr lang="ja-JP" altLang="en-US" sz="3600" dirty="0">
                <a:solidFill>
                  <a:schemeClr val="bg1"/>
                </a:solidFill>
              </a:rPr>
              <a:t>宅地造成及び特定盛土等規制法の全体構造</a:t>
            </a:r>
          </a:p>
        </p:txBody>
      </p:sp>
      <p:sp>
        <p:nvSpPr>
          <p:cNvPr id="93187" name="Rectangle 3">
            <a:extLst>
              <a:ext uri="{FF2B5EF4-FFF2-40B4-BE49-F238E27FC236}">
                <a16:creationId xmlns:a16="http://schemas.microsoft.com/office/drawing/2014/main" id="{0A42C888-97D3-4D78-A7BC-85836DFE3277}"/>
              </a:ext>
            </a:extLst>
          </p:cNvPr>
          <p:cNvSpPr>
            <a:spLocks noGrp="1" noChangeArrowheads="1"/>
          </p:cNvSpPr>
          <p:nvPr>
            <p:ph type="body" idx="1"/>
          </p:nvPr>
        </p:nvSpPr>
        <p:spPr>
          <a:xfrm>
            <a:off x="1885245" y="1566334"/>
            <a:ext cx="6141156" cy="4525963"/>
          </a:xfrm>
        </p:spPr>
        <p:txBody>
          <a:bodyPr/>
          <a:lstStyle/>
          <a:p>
            <a:pPr eaLnBrk="1" hangingPunct="1">
              <a:buFontTx/>
              <a:buNone/>
            </a:pPr>
            <a:endParaRPr lang="en-US" altLang="ja-JP" dirty="0"/>
          </a:p>
          <a:p>
            <a:pPr eaLnBrk="1" hangingPunct="1">
              <a:buFontTx/>
              <a:buNone/>
            </a:pPr>
            <a:r>
              <a:rPr lang="ja-JP" altLang="en-US" dirty="0"/>
              <a:t>　　　　　　　　   　</a:t>
            </a:r>
            <a:endParaRPr lang="ja-JP" altLang="en-US" sz="3600" u="sng" dirty="0"/>
          </a:p>
        </p:txBody>
      </p:sp>
      <p:sp>
        <p:nvSpPr>
          <p:cNvPr id="6" name="二等辺三角形 5">
            <a:extLst>
              <a:ext uri="{FF2B5EF4-FFF2-40B4-BE49-F238E27FC236}">
                <a16:creationId xmlns:a16="http://schemas.microsoft.com/office/drawing/2014/main" id="{D7A1D279-562D-42D6-AC85-899A0FBDFE14}"/>
              </a:ext>
            </a:extLst>
          </p:cNvPr>
          <p:cNvSpPr/>
          <p:nvPr/>
        </p:nvSpPr>
        <p:spPr>
          <a:xfrm rot="5400000">
            <a:off x="687210" y="347311"/>
            <a:ext cx="1143002" cy="95955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pic>
        <p:nvPicPr>
          <p:cNvPr id="4" name="図 3">
            <a:extLst>
              <a:ext uri="{FF2B5EF4-FFF2-40B4-BE49-F238E27FC236}">
                <a16:creationId xmlns:a16="http://schemas.microsoft.com/office/drawing/2014/main" id="{E7CECF59-40C6-483D-A2A8-A7AC8F90EBFC}"/>
              </a:ext>
            </a:extLst>
          </p:cNvPr>
          <p:cNvPicPr>
            <a:picLocks noChangeAspect="1"/>
          </p:cNvPicPr>
          <p:nvPr/>
        </p:nvPicPr>
        <p:blipFill>
          <a:blip r:embed="rId3"/>
          <a:stretch>
            <a:fillRect/>
          </a:stretch>
        </p:blipFill>
        <p:spPr>
          <a:xfrm>
            <a:off x="1738489" y="1566334"/>
            <a:ext cx="8482088" cy="480505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3C2BCC88-A427-4E5C-8CD9-183940672223}"/>
              </a:ext>
            </a:extLst>
          </p:cNvPr>
          <p:cNvSpPr>
            <a:spLocks noGrp="1" noChangeArrowheads="1"/>
          </p:cNvSpPr>
          <p:nvPr>
            <p:ph type="title"/>
          </p:nvPr>
        </p:nvSpPr>
        <p:spPr>
          <a:solidFill>
            <a:srgbClr val="00B0F0"/>
          </a:solidFill>
          <a:ln w="76200">
            <a:solidFill>
              <a:schemeClr val="tx1"/>
            </a:solidFill>
            <a:miter lim="800000"/>
            <a:headEnd/>
            <a:tailEnd/>
          </a:ln>
        </p:spPr>
        <p:txBody>
          <a:bodyPr/>
          <a:lstStyle/>
          <a:p>
            <a:pPr algn="l" eaLnBrk="1" hangingPunct="1"/>
            <a:r>
              <a:rPr lang="ja-JP" altLang="en-US" sz="3600" dirty="0">
                <a:solidFill>
                  <a:schemeClr val="bg1"/>
                </a:solidFill>
              </a:rPr>
              <a:t>　　　Ｐ２３０　　　　　用語の定義</a:t>
            </a:r>
          </a:p>
        </p:txBody>
      </p:sp>
      <p:sp>
        <p:nvSpPr>
          <p:cNvPr id="6" name="二等辺三角形 5">
            <a:extLst>
              <a:ext uri="{FF2B5EF4-FFF2-40B4-BE49-F238E27FC236}">
                <a16:creationId xmlns:a16="http://schemas.microsoft.com/office/drawing/2014/main" id="{DE8134DB-9986-4003-8E40-25CFA447B144}"/>
              </a:ext>
            </a:extLst>
          </p:cNvPr>
          <p:cNvSpPr/>
          <p:nvPr/>
        </p:nvSpPr>
        <p:spPr>
          <a:xfrm rot="5400000">
            <a:off x="517877" y="366359"/>
            <a:ext cx="1143002" cy="95955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pic>
        <p:nvPicPr>
          <p:cNvPr id="5" name="図 4">
            <a:extLst>
              <a:ext uri="{FF2B5EF4-FFF2-40B4-BE49-F238E27FC236}">
                <a16:creationId xmlns:a16="http://schemas.microsoft.com/office/drawing/2014/main" id="{2B10D985-C169-43DC-8357-C77DAD101702}"/>
              </a:ext>
            </a:extLst>
          </p:cNvPr>
          <p:cNvPicPr>
            <a:picLocks noChangeAspect="1"/>
          </p:cNvPicPr>
          <p:nvPr/>
        </p:nvPicPr>
        <p:blipFill rotWithShape="1">
          <a:blip r:embed="rId3"/>
          <a:srcRect t="3062"/>
          <a:stretch/>
        </p:blipFill>
        <p:spPr>
          <a:xfrm>
            <a:off x="1256208" y="1497677"/>
            <a:ext cx="9445658" cy="505181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3C2BCC88-A427-4E5C-8CD9-183940672223}"/>
              </a:ext>
            </a:extLst>
          </p:cNvPr>
          <p:cNvSpPr>
            <a:spLocks noGrp="1" noChangeArrowheads="1"/>
          </p:cNvSpPr>
          <p:nvPr>
            <p:ph type="title"/>
          </p:nvPr>
        </p:nvSpPr>
        <p:spPr>
          <a:solidFill>
            <a:srgbClr val="00B0F0"/>
          </a:solidFill>
          <a:ln w="76200">
            <a:solidFill>
              <a:schemeClr val="tx1"/>
            </a:solidFill>
            <a:miter lim="800000"/>
            <a:headEnd/>
            <a:tailEnd/>
          </a:ln>
        </p:spPr>
        <p:txBody>
          <a:bodyPr/>
          <a:lstStyle/>
          <a:p>
            <a:pPr algn="l" eaLnBrk="1" hangingPunct="1"/>
            <a:r>
              <a:rPr lang="ja-JP" altLang="en-US" sz="3600" dirty="0">
                <a:solidFill>
                  <a:schemeClr val="bg1"/>
                </a:solidFill>
              </a:rPr>
              <a:t>　　　Ｐ２３０　　　　　用語の定義</a:t>
            </a:r>
          </a:p>
        </p:txBody>
      </p:sp>
      <p:sp>
        <p:nvSpPr>
          <p:cNvPr id="6" name="二等辺三角形 5">
            <a:extLst>
              <a:ext uri="{FF2B5EF4-FFF2-40B4-BE49-F238E27FC236}">
                <a16:creationId xmlns:a16="http://schemas.microsoft.com/office/drawing/2014/main" id="{DE8134DB-9986-4003-8E40-25CFA447B144}"/>
              </a:ext>
            </a:extLst>
          </p:cNvPr>
          <p:cNvSpPr/>
          <p:nvPr/>
        </p:nvSpPr>
        <p:spPr>
          <a:xfrm rot="5400000">
            <a:off x="517877" y="366359"/>
            <a:ext cx="1143002" cy="95955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pic>
        <p:nvPicPr>
          <p:cNvPr id="3" name="図 2">
            <a:extLst>
              <a:ext uri="{FF2B5EF4-FFF2-40B4-BE49-F238E27FC236}">
                <a16:creationId xmlns:a16="http://schemas.microsoft.com/office/drawing/2014/main" id="{82F5CA11-E0CF-41C9-B69D-72AF42FF9568}"/>
              </a:ext>
            </a:extLst>
          </p:cNvPr>
          <p:cNvPicPr>
            <a:picLocks noChangeAspect="1"/>
          </p:cNvPicPr>
          <p:nvPr/>
        </p:nvPicPr>
        <p:blipFill>
          <a:blip r:embed="rId3"/>
          <a:stretch>
            <a:fillRect/>
          </a:stretch>
        </p:blipFill>
        <p:spPr>
          <a:xfrm>
            <a:off x="627887" y="1783926"/>
            <a:ext cx="10940818" cy="2020430"/>
          </a:xfrm>
          <a:prstGeom prst="rect">
            <a:avLst/>
          </a:prstGeom>
        </p:spPr>
      </p:pic>
    </p:spTree>
    <p:extLst>
      <p:ext uri="{BB962C8B-B14F-4D97-AF65-F5344CB8AC3E}">
        <p14:creationId xmlns:p14="http://schemas.microsoft.com/office/powerpoint/2010/main" val="6556412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タイトル 1">
            <a:extLst>
              <a:ext uri="{FF2B5EF4-FFF2-40B4-BE49-F238E27FC236}">
                <a16:creationId xmlns:a16="http://schemas.microsoft.com/office/drawing/2014/main" id="{266E2EF3-E03A-4D00-9D54-EB5BBC69D953}"/>
              </a:ext>
            </a:extLst>
          </p:cNvPr>
          <p:cNvSpPr>
            <a:spLocks noGrp="1" noChangeArrowheads="1"/>
          </p:cNvSpPr>
          <p:nvPr>
            <p:ph type="title"/>
          </p:nvPr>
        </p:nvSpPr>
        <p:spPr>
          <a:xfrm>
            <a:off x="733778" y="255588"/>
            <a:ext cx="10803466" cy="1143000"/>
          </a:xfrm>
          <a:solidFill>
            <a:srgbClr val="00B0F0"/>
          </a:solidFill>
          <a:ln w="76200">
            <a:solidFill>
              <a:schemeClr val="tx1"/>
            </a:solidFill>
            <a:miter lim="800000"/>
            <a:headEnd/>
            <a:tailEnd/>
          </a:ln>
        </p:spPr>
        <p:txBody>
          <a:bodyPr/>
          <a:lstStyle/>
          <a:p>
            <a:pPr algn="l"/>
            <a:r>
              <a:rPr lang="ja-JP" altLang="en-US" sz="3600" dirty="0">
                <a:solidFill>
                  <a:schemeClr val="bg1"/>
                </a:solidFill>
              </a:rPr>
              <a:t>　　　Ｐ２３０　　　　　　　基礎調査</a:t>
            </a:r>
          </a:p>
        </p:txBody>
      </p:sp>
      <p:sp>
        <p:nvSpPr>
          <p:cNvPr id="7" name="二等辺三角形 6">
            <a:extLst>
              <a:ext uri="{FF2B5EF4-FFF2-40B4-BE49-F238E27FC236}">
                <a16:creationId xmlns:a16="http://schemas.microsoft.com/office/drawing/2014/main" id="{AB5F8938-EBD2-4BFF-AE24-268A40AA33CF}"/>
              </a:ext>
            </a:extLst>
          </p:cNvPr>
          <p:cNvSpPr/>
          <p:nvPr/>
        </p:nvSpPr>
        <p:spPr>
          <a:xfrm rot="5400000">
            <a:off x="664633" y="347309"/>
            <a:ext cx="1143002" cy="95955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 name="コンテンツ プレースホルダー 2">
            <a:extLst>
              <a:ext uri="{FF2B5EF4-FFF2-40B4-BE49-F238E27FC236}">
                <a16:creationId xmlns:a16="http://schemas.microsoft.com/office/drawing/2014/main" id="{6FF0CB3C-94B0-404F-93B9-0F3DEB2FE364}"/>
              </a:ext>
            </a:extLst>
          </p:cNvPr>
          <p:cNvSpPr>
            <a:spLocks noGrp="1"/>
          </p:cNvSpPr>
          <p:nvPr>
            <p:ph idx="1"/>
          </p:nvPr>
        </p:nvSpPr>
        <p:spPr>
          <a:xfrm>
            <a:off x="733778" y="1487312"/>
            <a:ext cx="10972800" cy="4525963"/>
          </a:xfrm>
        </p:spPr>
        <p:txBody>
          <a:bodyPr/>
          <a:lstStyle/>
          <a:p>
            <a:r>
              <a:rPr lang="ja-JP" altLang="en-US" sz="2400" dirty="0"/>
              <a:t>基礎調査</a:t>
            </a:r>
          </a:p>
          <a:p>
            <a:r>
              <a:rPr lang="ja-JP" altLang="en-US" sz="2400" dirty="0"/>
              <a:t>都道府県⇒おおむね</a:t>
            </a:r>
            <a:r>
              <a:rPr lang="en-US" altLang="ja-JP" sz="2400" dirty="0">
                <a:highlight>
                  <a:srgbClr val="FFFF00"/>
                </a:highlight>
              </a:rPr>
              <a:t>5</a:t>
            </a:r>
            <a:r>
              <a:rPr lang="ja-JP" altLang="en-US" sz="2400" dirty="0">
                <a:highlight>
                  <a:srgbClr val="FFFF00"/>
                </a:highlight>
              </a:rPr>
              <a:t>年ごと</a:t>
            </a:r>
            <a:r>
              <a:rPr lang="ja-JP" altLang="en-US" sz="2400" dirty="0"/>
              <a:t>に</a:t>
            </a:r>
          </a:p>
          <a:p>
            <a:r>
              <a:rPr lang="ja-JP" altLang="en-US" sz="2400" dirty="0"/>
              <a:t>災害の防止のための対策に必要な基礎調査として、崖崩れ、土砂の流出のおそれのある土地に関する形状・地質の状況その他に関する調査を行う。</a:t>
            </a:r>
          </a:p>
          <a:p>
            <a:r>
              <a:rPr lang="ja-JP" altLang="en-US" sz="2400" dirty="0"/>
              <a:t>都道府県は基礎調査結果を、</a:t>
            </a:r>
            <a:r>
              <a:rPr lang="ja-JP" altLang="en-US" sz="2400" dirty="0">
                <a:highlight>
                  <a:srgbClr val="FFFF00"/>
                </a:highlight>
              </a:rPr>
              <a:t>関係市町村長</a:t>
            </a:r>
            <a:r>
              <a:rPr lang="ja-JP" altLang="en-US" sz="2400" dirty="0"/>
              <a:t>に</a:t>
            </a:r>
            <a:r>
              <a:rPr lang="ja-JP" altLang="en-US" sz="2400" dirty="0">
                <a:highlight>
                  <a:srgbClr val="FFFF00"/>
                </a:highlight>
              </a:rPr>
              <a:t>通知</a:t>
            </a:r>
            <a:r>
              <a:rPr lang="ja-JP" altLang="en-US" sz="2400" dirty="0"/>
              <a:t>するとともに</a:t>
            </a:r>
            <a:r>
              <a:rPr lang="ja-JP" altLang="en-US" sz="2400" dirty="0">
                <a:highlight>
                  <a:srgbClr val="FFFF00"/>
                </a:highlight>
              </a:rPr>
              <a:t>公表</a:t>
            </a:r>
            <a:r>
              <a:rPr lang="ja-JP" altLang="en-US" sz="2400" dirty="0"/>
              <a:t>しなければならない。</a:t>
            </a:r>
            <a:endParaRPr lang="en-US" altLang="ja-JP" sz="2400" dirty="0"/>
          </a:p>
          <a:p>
            <a:r>
              <a:rPr lang="ja-JP" altLang="en-US" sz="2400" dirty="0"/>
              <a:t>立ち入り調査⇒土地の占有者は</a:t>
            </a:r>
            <a:r>
              <a:rPr lang="ja-JP" altLang="en-US" sz="2400" dirty="0">
                <a:highlight>
                  <a:srgbClr val="FFFF00"/>
                </a:highlight>
              </a:rPr>
              <a:t>正当な理由がない限り</a:t>
            </a:r>
            <a:r>
              <a:rPr lang="ja-JP" altLang="en-US" sz="2400" dirty="0"/>
              <a:t>、立ち入りを拒むことは出来ない。</a:t>
            </a:r>
          </a:p>
          <a:p>
            <a:r>
              <a:rPr lang="ja-JP" altLang="en-US" sz="2400" dirty="0"/>
              <a:t>土地の立ち入りにより⇒他人に損失を与えたときは、</a:t>
            </a:r>
            <a:r>
              <a:rPr lang="ja-JP" altLang="en-US" sz="2400" dirty="0">
                <a:highlight>
                  <a:srgbClr val="FFFF00"/>
                </a:highlight>
              </a:rPr>
              <a:t>通常の損失を補償</a:t>
            </a:r>
            <a:r>
              <a:rPr lang="ja-JP" altLang="en-US" sz="2400" dirty="0"/>
              <a:t>しなければならない</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E85487BE-B8AF-4F5D-B84D-B7DA9E23C031}"/>
              </a:ext>
            </a:extLst>
          </p:cNvPr>
          <p:cNvSpPr>
            <a:spLocks noGrp="1" noChangeArrowheads="1"/>
          </p:cNvSpPr>
          <p:nvPr>
            <p:ph type="title"/>
          </p:nvPr>
        </p:nvSpPr>
        <p:spPr>
          <a:solidFill>
            <a:srgbClr val="00B0F0"/>
          </a:solidFill>
          <a:ln w="76200">
            <a:solidFill>
              <a:schemeClr val="tx1"/>
            </a:solidFill>
            <a:miter lim="800000"/>
            <a:headEnd/>
            <a:tailEnd/>
          </a:ln>
        </p:spPr>
        <p:txBody>
          <a:bodyPr/>
          <a:lstStyle/>
          <a:p>
            <a:pPr algn="l" eaLnBrk="1" hangingPunct="1"/>
            <a:r>
              <a:rPr lang="ja-JP" altLang="en-US" sz="3600" dirty="0">
                <a:solidFill>
                  <a:schemeClr val="bg1"/>
                </a:solidFill>
              </a:rPr>
              <a:t>　　　Ｐ２３１　　宅地造成等工事規制区域</a:t>
            </a:r>
          </a:p>
        </p:txBody>
      </p:sp>
      <p:sp>
        <p:nvSpPr>
          <p:cNvPr id="96259" name="Rectangle 3">
            <a:extLst>
              <a:ext uri="{FF2B5EF4-FFF2-40B4-BE49-F238E27FC236}">
                <a16:creationId xmlns:a16="http://schemas.microsoft.com/office/drawing/2014/main" id="{732DDC1E-699C-45F5-8219-20274424A49C}"/>
              </a:ext>
            </a:extLst>
          </p:cNvPr>
          <p:cNvSpPr>
            <a:spLocks noGrp="1" noChangeArrowheads="1"/>
          </p:cNvSpPr>
          <p:nvPr>
            <p:ph type="body" idx="1"/>
          </p:nvPr>
        </p:nvSpPr>
        <p:spPr>
          <a:xfrm>
            <a:off x="609600" y="1622778"/>
            <a:ext cx="10972800" cy="4525963"/>
          </a:xfrm>
        </p:spPr>
        <p:txBody>
          <a:bodyPr/>
          <a:lstStyle/>
          <a:p>
            <a:pPr eaLnBrk="1" hangingPunct="1">
              <a:buFontTx/>
              <a:buNone/>
            </a:pPr>
            <a:r>
              <a:rPr lang="en-US" altLang="ja-JP" sz="2400" dirty="0">
                <a:highlight>
                  <a:srgbClr val="00FF00"/>
                </a:highlight>
              </a:rPr>
              <a:t>(1) </a:t>
            </a:r>
            <a:r>
              <a:rPr lang="ja-JP" altLang="en-US" sz="2400" dirty="0">
                <a:highlight>
                  <a:srgbClr val="00FF00"/>
                </a:highlight>
              </a:rPr>
              <a:t>宅地造成等工事規制区域とは</a:t>
            </a:r>
            <a:r>
              <a:rPr lang="en-US" altLang="ja-JP" sz="2400" dirty="0">
                <a:highlight>
                  <a:srgbClr val="00FF00"/>
                </a:highlight>
              </a:rPr>
              <a:t>?</a:t>
            </a:r>
          </a:p>
          <a:p>
            <a:pPr eaLnBrk="1" hangingPunct="1">
              <a:buFontTx/>
              <a:buNone/>
            </a:pPr>
            <a:r>
              <a:rPr lang="ja-JP" altLang="en-US" sz="2400" dirty="0"/>
              <a:t>❶宅地造成</a:t>
            </a:r>
          </a:p>
          <a:p>
            <a:pPr eaLnBrk="1" hangingPunct="1">
              <a:buFontTx/>
              <a:buNone/>
            </a:pPr>
            <a:r>
              <a:rPr lang="ja-JP" altLang="en-US" sz="2400" dirty="0"/>
              <a:t>❷特定盛土等　　　　　　　　　　　　</a:t>
            </a:r>
            <a:r>
              <a:rPr lang="ja-JP" altLang="en-US" sz="2400" b="1" dirty="0"/>
              <a:t>宅地造成等</a:t>
            </a:r>
          </a:p>
          <a:p>
            <a:pPr eaLnBrk="1" hangingPunct="1">
              <a:buFontTx/>
              <a:buNone/>
            </a:pPr>
            <a:r>
              <a:rPr lang="ja-JP" altLang="en-US" sz="2400" dirty="0"/>
              <a:t>❸土石の堆積</a:t>
            </a:r>
            <a:endParaRPr lang="en-US" altLang="ja-JP" sz="2400" dirty="0"/>
          </a:p>
          <a:p>
            <a:pPr eaLnBrk="1" hangingPunct="1">
              <a:buFontTx/>
              <a:buNone/>
            </a:pPr>
            <a:r>
              <a:rPr lang="ja-JP" altLang="en-US" sz="2400" dirty="0"/>
              <a:t>◎</a:t>
            </a:r>
            <a:r>
              <a:rPr lang="ja-JP" altLang="en-US" sz="2400" dirty="0">
                <a:solidFill>
                  <a:srgbClr val="FF0000"/>
                </a:solidFill>
                <a:highlight>
                  <a:srgbClr val="FFFF00"/>
                </a:highlight>
              </a:rPr>
              <a:t>災害が生じるおそれが大きい市街地・市街地になろうとする土地の区域・集落の区域</a:t>
            </a:r>
            <a:r>
              <a:rPr lang="en-US" altLang="ja-JP" sz="2400" dirty="0"/>
              <a:t>(</a:t>
            </a:r>
            <a:r>
              <a:rPr lang="ja-JP" altLang="en-US" sz="2400" dirty="0"/>
              <a:t>これらの区域に隣接・近接する土地の区域も含む</a:t>
            </a:r>
            <a:r>
              <a:rPr lang="en-US" altLang="ja-JP" sz="2400" dirty="0"/>
              <a:t>)</a:t>
            </a:r>
            <a:r>
              <a:rPr lang="ja-JP" altLang="en-US" sz="2400" dirty="0"/>
              <a:t>であって宅地造成等に関する工事について規制を行う必要がある区域をいう。</a:t>
            </a:r>
            <a:endParaRPr lang="en-US" altLang="ja-JP" sz="2400" dirty="0"/>
          </a:p>
          <a:p>
            <a:pPr eaLnBrk="1" hangingPunct="1">
              <a:buFontTx/>
              <a:buNone/>
            </a:pPr>
            <a:r>
              <a:rPr lang="en-US" altLang="ja-JP" sz="2400" dirty="0">
                <a:highlight>
                  <a:srgbClr val="00FF00"/>
                </a:highlight>
              </a:rPr>
              <a:t>(2)</a:t>
            </a:r>
            <a:r>
              <a:rPr lang="ja-JP" altLang="en-US" sz="2400" dirty="0">
                <a:highlight>
                  <a:srgbClr val="00FF00"/>
                </a:highlight>
              </a:rPr>
              <a:t>宅地造成等規制区域の指定</a:t>
            </a:r>
          </a:p>
          <a:p>
            <a:pPr eaLnBrk="1" hangingPunct="1">
              <a:buFontTx/>
              <a:buNone/>
            </a:pPr>
            <a:r>
              <a:rPr lang="ja-JP" altLang="en-US" sz="2400" dirty="0"/>
              <a:t>❶指定権者⇒</a:t>
            </a:r>
            <a:r>
              <a:rPr lang="ja-JP" altLang="en-US" sz="2400" dirty="0">
                <a:solidFill>
                  <a:srgbClr val="FF0000"/>
                </a:solidFill>
              </a:rPr>
              <a:t>関係市町村長の意見</a:t>
            </a:r>
            <a:r>
              <a:rPr lang="ja-JP" altLang="en-US" sz="2400" dirty="0"/>
              <a:t>を聞いて</a:t>
            </a:r>
            <a:r>
              <a:rPr lang="ja-JP" altLang="en-US" sz="2400" dirty="0">
                <a:solidFill>
                  <a:srgbClr val="FF0000"/>
                </a:solidFill>
              </a:rPr>
              <a:t>都道府県知事</a:t>
            </a:r>
            <a:r>
              <a:rPr lang="ja-JP" altLang="en-US" sz="2400" dirty="0"/>
              <a:t>が指定する</a:t>
            </a:r>
          </a:p>
          <a:p>
            <a:pPr eaLnBrk="1" hangingPunct="1">
              <a:buFontTx/>
              <a:buNone/>
            </a:pPr>
            <a:r>
              <a:rPr lang="ja-JP" altLang="en-US" sz="2400" dirty="0"/>
              <a:t>❷指定場所⇒</a:t>
            </a:r>
            <a:r>
              <a:rPr lang="ja-JP" altLang="en-US" sz="2400" dirty="0">
                <a:solidFill>
                  <a:srgbClr val="FF0000"/>
                </a:solidFill>
              </a:rPr>
              <a:t>都市計画区域の内外</a:t>
            </a:r>
            <a:r>
              <a:rPr lang="ja-JP" altLang="en-US" sz="2400" dirty="0"/>
              <a:t>は問わない</a:t>
            </a:r>
          </a:p>
        </p:txBody>
      </p:sp>
      <p:pic>
        <p:nvPicPr>
          <p:cNvPr id="96260" name="Picture 4" descr="C:\Users\takumeikan-note\AppData\Local\Microsoft\Windows\INetCache\IE\8DYD25AH\1200px-CatD9T[1].jpg">
            <a:extLst>
              <a:ext uri="{FF2B5EF4-FFF2-40B4-BE49-F238E27FC236}">
                <a16:creationId xmlns:a16="http://schemas.microsoft.com/office/drawing/2014/main" id="{4E1B4C23-CFFF-4080-B843-10F2BFE20F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3366" y="2204903"/>
            <a:ext cx="1629304" cy="108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二等辺三角形 4">
            <a:extLst>
              <a:ext uri="{FF2B5EF4-FFF2-40B4-BE49-F238E27FC236}">
                <a16:creationId xmlns:a16="http://schemas.microsoft.com/office/drawing/2014/main" id="{445880D0-38EB-4663-826E-7250D331F4CD}"/>
              </a:ext>
            </a:extLst>
          </p:cNvPr>
          <p:cNvSpPr/>
          <p:nvPr/>
        </p:nvSpPr>
        <p:spPr>
          <a:xfrm rot="5400000">
            <a:off x="517877" y="381005"/>
            <a:ext cx="1143002" cy="95955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2" name="右中かっこ 1">
            <a:extLst>
              <a:ext uri="{FF2B5EF4-FFF2-40B4-BE49-F238E27FC236}">
                <a16:creationId xmlns:a16="http://schemas.microsoft.com/office/drawing/2014/main" id="{238203F2-974F-4D03-A4D7-89EA9B429D4F}"/>
              </a:ext>
            </a:extLst>
          </p:cNvPr>
          <p:cNvSpPr/>
          <p:nvPr/>
        </p:nvSpPr>
        <p:spPr>
          <a:xfrm>
            <a:off x="4662314" y="2204903"/>
            <a:ext cx="237064" cy="1083620"/>
          </a:xfrm>
          <a:prstGeom prst="rightBrace">
            <a:avLst/>
          </a:prstGeom>
          <a:solidFill>
            <a:schemeClr val="bg1"/>
          </a:solidFill>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3987721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4FB875-977B-43AC-B576-7841D5B388A7}"/>
              </a:ext>
            </a:extLst>
          </p:cNvPr>
          <p:cNvSpPr>
            <a:spLocks noGrp="1"/>
          </p:cNvSpPr>
          <p:nvPr>
            <p:ph type="title"/>
          </p:nvPr>
        </p:nvSpPr>
        <p:spPr>
          <a:xfrm>
            <a:off x="521206" y="448056"/>
            <a:ext cx="10983221" cy="640080"/>
          </a:xfrm>
          <a:solidFill>
            <a:schemeClr val="accent6">
              <a:lumMod val="50000"/>
            </a:schemeClr>
          </a:solidFill>
        </p:spPr>
        <p:txBody>
          <a:bodyPr/>
          <a:lstStyle/>
          <a:p>
            <a:r>
              <a:rPr kumimoji="1" lang="ja-JP" altLang="en-US" dirty="0">
                <a:solidFill>
                  <a:schemeClr val="bg1"/>
                </a:solidFill>
                <a:latin typeface="HGPｺﾞｼｯｸE" panose="020B0900000000000000" pitchFamily="50" charset="-128"/>
                <a:ea typeface="HGPｺﾞｼｯｸE" panose="020B0900000000000000" pitchFamily="50" charset="-128"/>
              </a:rPr>
              <a:t>　</a:t>
            </a:r>
            <a:r>
              <a:rPr lang="ja-JP" altLang="en-US" sz="3200" dirty="0">
                <a:solidFill>
                  <a:schemeClr val="bg1"/>
                </a:solidFill>
                <a:latin typeface="HGPｺﾞｼｯｸE" panose="020B0900000000000000" pitchFamily="50" charset="-128"/>
                <a:ea typeface="HGPｺﾞｼｯｸE" panose="020B0900000000000000" pitchFamily="50" charset="-128"/>
              </a:rPr>
              <a:t>宅地造成工事規制区域の許可制①</a:t>
            </a:r>
            <a:r>
              <a:rPr kumimoji="1" lang="ja-JP" altLang="en-US" dirty="0">
                <a:solidFill>
                  <a:schemeClr val="bg1"/>
                </a:solidFill>
                <a:latin typeface="HGPｺﾞｼｯｸE" panose="020B0900000000000000" pitchFamily="50" charset="-128"/>
                <a:ea typeface="HGPｺﾞｼｯｸE" panose="020B0900000000000000" pitchFamily="50" charset="-128"/>
              </a:rPr>
              <a:t>　</a:t>
            </a:r>
          </a:p>
        </p:txBody>
      </p:sp>
      <p:graphicFrame>
        <p:nvGraphicFramePr>
          <p:cNvPr id="6" name="表 5">
            <a:extLst>
              <a:ext uri="{FF2B5EF4-FFF2-40B4-BE49-F238E27FC236}">
                <a16:creationId xmlns:a16="http://schemas.microsoft.com/office/drawing/2014/main" id="{EE370A8B-783C-4B88-9EA9-FC4D2B16CE4A}"/>
              </a:ext>
            </a:extLst>
          </p:cNvPr>
          <p:cNvGraphicFramePr>
            <a:graphicFrameLocks noGrp="1"/>
          </p:cNvGraphicFramePr>
          <p:nvPr/>
        </p:nvGraphicFramePr>
        <p:xfrm>
          <a:off x="521206" y="1435608"/>
          <a:ext cx="10940691" cy="2884772"/>
        </p:xfrm>
        <a:graphic>
          <a:graphicData uri="http://schemas.openxmlformats.org/drawingml/2006/table">
            <a:tbl>
              <a:tblPr firstRow="1" bandRow="1">
                <a:tableStyleId>{5C22544A-7EE6-4342-B048-85BDC9FD1C3A}</a:tableStyleId>
              </a:tblPr>
              <a:tblGrid>
                <a:gridCol w="3488630">
                  <a:extLst>
                    <a:ext uri="{9D8B030D-6E8A-4147-A177-3AD203B41FA5}">
                      <a16:colId xmlns:a16="http://schemas.microsoft.com/office/drawing/2014/main" val="1146850028"/>
                    </a:ext>
                  </a:extLst>
                </a:gridCol>
                <a:gridCol w="7452061">
                  <a:extLst>
                    <a:ext uri="{9D8B030D-6E8A-4147-A177-3AD203B41FA5}">
                      <a16:colId xmlns:a16="http://schemas.microsoft.com/office/drawing/2014/main" val="3011170775"/>
                    </a:ext>
                  </a:extLst>
                </a:gridCol>
              </a:tblGrid>
              <a:tr h="721193">
                <a:tc>
                  <a:txBody>
                    <a:bodyPr/>
                    <a:lstStyle/>
                    <a:p>
                      <a:r>
                        <a:rPr kumimoji="1" lang="ja-JP" altLang="en-US" sz="3200" b="1" dirty="0">
                          <a:solidFill>
                            <a:schemeClr val="tx1"/>
                          </a:solidFill>
                          <a:latin typeface="HGｺﾞｼｯｸE" panose="020B0909000000000000" pitchFamily="49" charset="-128"/>
                          <a:ea typeface="HGｺﾞｼｯｸE" panose="020B0909000000000000" pitchFamily="49" charset="-128"/>
                        </a:rPr>
                        <a:t>許可を要する行為</a:t>
                      </a:r>
                    </a:p>
                  </a:txBody>
                  <a:tcPr>
                    <a:solidFill>
                      <a:srgbClr val="92D050"/>
                    </a:solidFill>
                  </a:tcPr>
                </a:tc>
                <a:tc>
                  <a:txBody>
                    <a:bodyPr/>
                    <a:lstStyle/>
                    <a:p>
                      <a:r>
                        <a:rPr kumimoji="1" lang="ja-JP" altLang="en-US" sz="3200" b="1" dirty="0">
                          <a:solidFill>
                            <a:schemeClr val="tx1"/>
                          </a:solidFill>
                        </a:rPr>
                        <a:t>規制区域内で行う</a:t>
                      </a:r>
                      <a:r>
                        <a:rPr kumimoji="1" lang="ja-JP" altLang="en-US" sz="3200" b="1" dirty="0">
                          <a:solidFill>
                            <a:srgbClr val="FF0000"/>
                          </a:solidFill>
                        </a:rPr>
                        <a:t>宅地造成等</a:t>
                      </a:r>
                      <a:r>
                        <a:rPr kumimoji="1" lang="ja-JP" altLang="en-US" sz="3200" b="1" dirty="0">
                          <a:solidFill>
                            <a:schemeClr val="tx1"/>
                          </a:solidFill>
                        </a:rPr>
                        <a:t>工事</a:t>
                      </a:r>
                    </a:p>
                  </a:txBody>
                  <a:tcPr>
                    <a:solidFill>
                      <a:schemeClr val="accent6">
                        <a:lumMod val="40000"/>
                        <a:lumOff val="60000"/>
                      </a:schemeClr>
                    </a:solidFill>
                  </a:tcPr>
                </a:tc>
                <a:extLst>
                  <a:ext uri="{0D108BD9-81ED-4DB2-BD59-A6C34878D82A}">
                    <a16:rowId xmlns:a16="http://schemas.microsoft.com/office/drawing/2014/main" val="2515396564"/>
                  </a:ext>
                </a:extLst>
              </a:tr>
              <a:tr h="721193">
                <a:tc>
                  <a:txBody>
                    <a:bodyPr/>
                    <a:lstStyle/>
                    <a:p>
                      <a:r>
                        <a:rPr kumimoji="1" lang="ja-JP" altLang="en-US" sz="3200" b="1" dirty="0">
                          <a:solidFill>
                            <a:schemeClr val="tx1"/>
                          </a:solidFill>
                          <a:latin typeface="HGｺﾞｼｯｸE" panose="020B0909000000000000" pitchFamily="49" charset="-128"/>
                          <a:ea typeface="HGｺﾞｼｯｸE" panose="020B0909000000000000" pitchFamily="49" charset="-128"/>
                        </a:rPr>
                        <a:t>申請主</a:t>
                      </a:r>
                    </a:p>
                  </a:txBody>
                  <a:tcPr>
                    <a:solidFill>
                      <a:srgbClr val="92D050"/>
                    </a:solidFill>
                  </a:tcPr>
                </a:tc>
                <a:tc>
                  <a:txBody>
                    <a:bodyPr/>
                    <a:lstStyle/>
                    <a:p>
                      <a:r>
                        <a:rPr kumimoji="1" lang="ja-JP" altLang="en-US" sz="3200" b="1" dirty="0">
                          <a:solidFill>
                            <a:schemeClr val="tx1"/>
                          </a:solidFill>
                        </a:rPr>
                        <a:t>工事主</a:t>
                      </a:r>
                    </a:p>
                  </a:txBody>
                  <a:tcPr>
                    <a:solidFill>
                      <a:schemeClr val="accent6">
                        <a:lumMod val="40000"/>
                        <a:lumOff val="60000"/>
                      </a:schemeClr>
                    </a:solidFill>
                  </a:tcPr>
                </a:tc>
                <a:extLst>
                  <a:ext uri="{0D108BD9-81ED-4DB2-BD59-A6C34878D82A}">
                    <a16:rowId xmlns:a16="http://schemas.microsoft.com/office/drawing/2014/main" val="2488860915"/>
                  </a:ext>
                </a:extLst>
              </a:tr>
              <a:tr h="721193">
                <a:tc>
                  <a:txBody>
                    <a:bodyPr/>
                    <a:lstStyle/>
                    <a:p>
                      <a:r>
                        <a:rPr kumimoji="1" lang="ja-JP" altLang="en-US" sz="3200" b="1" dirty="0">
                          <a:solidFill>
                            <a:schemeClr val="tx1"/>
                          </a:solidFill>
                          <a:latin typeface="HGｺﾞｼｯｸE" panose="020B0909000000000000" pitchFamily="49" charset="-128"/>
                          <a:ea typeface="HGｺﾞｼｯｸE" panose="020B0909000000000000" pitchFamily="49" charset="-128"/>
                        </a:rPr>
                        <a:t>申請時期</a:t>
                      </a:r>
                    </a:p>
                  </a:txBody>
                  <a:tcPr>
                    <a:solidFill>
                      <a:srgbClr val="92D050"/>
                    </a:solidFill>
                  </a:tcPr>
                </a:tc>
                <a:tc>
                  <a:txBody>
                    <a:bodyPr/>
                    <a:lstStyle/>
                    <a:p>
                      <a:r>
                        <a:rPr kumimoji="1" lang="ja-JP" altLang="en-US" sz="3200" b="1" dirty="0">
                          <a:solidFill>
                            <a:schemeClr val="tx1"/>
                          </a:solidFill>
                        </a:rPr>
                        <a:t>工事</a:t>
                      </a:r>
                      <a:r>
                        <a:rPr kumimoji="1" lang="ja-JP" altLang="en-US" sz="3200" b="1" dirty="0">
                          <a:solidFill>
                            <a:srgbClr val="FF0000"/>
                          </a:solidFill>
                        </a:rPr>
                        <a:t>着手前</a:t>
                      </a:r>
                    </a:p>
                  </a:txBody>
                  <a:tcPr>
                    <a:solidFill>
                      <a:schemeClr val="accent6">
                        <a:lumMod val="40000"/>
                        <a:lumOff val="60000"/>
                      </a:schemeClr>
                    </a:solidFill>
                  </a:tcPr>
                </a:tc>
                <a:extLst>
                  <a:ext uri="{0D108BD9-81ED-4DB2-BD59-A6C34878D82A}">
                    <a16:rowId xmlns:a16="http://schemas.microsoft.com/office/drawing/2014/main" val="3448705539"/>
                  </a:ext>
                </a:extLst>
              </a:tr>
              <a:tr h="721193">
                <a:tc>
                  <a:txBody>
                    <a:bodyPr/>
                    <a:lstStyle/>
                    <a:p>
                      <a:r>
                        <a:rPr kumimoji="1" lang="ja-JP" altLang="en-US" sz="3200" b="1" dirty="0">
                          <a:solidFill>
                            <a:schemeClr val="tx1"/>
                          </a:solidFill>
                          <a:latin typeface="HGｺﾞｼｯｸE" panose="020B0909000000000000" pitchFamily="49" charset="-128"/>
                          <a:ea typeface="HGｺﾞｼｯｸE" panose="020B0909000000000000" pitchFamily="49" charset="-128"/>
                        </a:rPr>
                        <a:t>許可権者</a:t>
                      </a:r>
                    </a:p>
                  </a:txBody>
                  <a:tcPr>
                    <a:solidFill>
                      <a:srgbClr val="92D050"/>
                    </a:solidFill>
                  </a:tcPr>
                </a:tc>
                <a:tc>
                  <a:txBody>
                    <a:bodyPr/>
                    <a:lstStyle/>
                    <a:p>
                      <a:r>
                        <a:rPr kumimoji="1" lang="ja-JP" altLang="en-US" sz="3200" b="1" dirty="0">
                          <a:solidFill>
                            <a:schemeClr val="tx1"/>
                          </a:solidFill>
                        </a:rPr>
                        <a:t>都道府県</a:t>
                      </a:r>
                      <a:r>
                        <a:rPr kumimoji="1" lang="ja-JP" altLang="en-US" sz="3200" b="1" dirty="0">
                          <a:solidFill>
                            <a:srgbClr val="FF0000"/>
                          </a:solidFill>
                        </a:rPr>
                        <a:t>知事</a:t>
                      </a:r>
                    </a:p>
                  </a:txBody>
                  <a:tcPr>
                    <a:solidFill>
                      <a:schemeClr val="accent6">
                        <a:lumMod val="40000"/>
                        <a:lumOff val="60000"/>
                      </a:schemeClr>
                    </a:solidFill>
                  </a:tcPr>
                </a:tc>
                <a:extLst>
                  <a:ext uri="{0D108BD9-81ED-4DB2-BD59-A6C34878D82A}">
                    <a16:rowId xmlns:a16="http://schemas.microsoft.com/office/drawing/2014/main" val="1291186624"/>
                  </a:ext>
                </a:extLst>
              </a:tr>
            </a:tbl>
          </a:graphicData>
        </a:graphic>
      </p:graphicFrame>
      <p:sp>
        <p:nvSpPr>
          <p:cNvPr id="5" name="コンテンツ プレースホルダー 4">
            <a:extLst>
              <a:ext uri="{FF2B5EF4-FFF2-40B4-BE49-F238E27FC236}">
                <a16:creationId xmlns:a16="http://schemas.microsoft.com/office/drawing/2014/main" id="{9EB67B8B-EACE-4496-A7E8-F14843524800}"/>
              </a:ext>
            </a:extLst>
          </p:cNvPr>
          <p:cNvSpPr>
            <a:spLocks noGrp="1"/>
          </p:cNvSpPr>
          <p:nvPr>
            <p:ph sz="quarter" idx="10"/>
          </p:nvPr>
        </p:nvSpPr>
        <p:spPr/>
        <p:txBody>
          <a:bodyPr/>
          <a:lstStyle/>
          <a:p>
            <a:endParaRPr lang="ja-JP" altLang="en-US" dirty="0"/>
          </a:p>
        </p:txBody>
      </p:sp>
    </p:spTree>
    <p:extLst>
      <p:ext uri="{BB962C8B-B14F-4D97-AF65-F5344CB8AC3E}">
        <p14:creationId xmlns:p14="http://schemas.microsoft.com/office/powerpoint/2010/main" val="2048429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E85487BE-B8AF-4F5D-B84D-B7DA9E23C031}"/>
              </a:ext>
            </a:extLst>
          </p:cNvPr>
          <p:cNvSpPr>
            <a:spLocks noGrp="1" noChangeArrowheads="1"/>
          </p:cNvSpPr>
          <p:nvPr>
            <p:ph type="title"/>
          </p:nvPr>
        </p:nvSpPr>
        <p:spPr>
          <a:solidFill>
            <a:srgbClr val="00B0F0"/>
          </a:solidFill>
          <a:ln w="76200">
            <a:solidFill>
              <a:schemeClr val="tx1"/>
            </a:solidFill>
            <a:miter lim="800000"/>
            <a:headEnd/>
            <a:tailEnd/>
          </a:ln>
        </p:spPr>
        <p:txBody>
          <a:bodyPr/>
          <a:lstStyle/>
          <a:p>
            <a:pPr algn="l" eaLnBrk="1" hangingPunct="1"/>
            <a:r>
              <a:rPr lang="ja-JP" altLang="en-US" sz="3600" dirty="0">
                <a:solidFill>
                  <a:schemeClr val="bg1"/>
                </a:solidFill>
              </a:rPr>
              <a:t>　　　Ｐ２３１　　　許可の必要な宅地造成等とは</a:t>
            </a:r>
            <a:r>
              <a:rPr lang="en-US" altLang="ja-JP" sz="3600" dirty="0">
                <a:solidFill>
                  <a:schemeClr val="bg1"/>
                </a:solidFill>
              </a:rPr>
              <a:t>?</a:t>
            </a:r>
            <a:endParaRPr lang="ja-JP" altLang="en-US" sz="3600" dirty="0">
              <a:solidFill>
                <a:schemeClr val="bg1"/>
              </a:solidFill>
            </a:endParaRPr>
          </a:p>
        </p:txBody>
      </p:sp>
      <p:sp>
        <p:nvSpPr>
          <p:cNvPr id="96259" name="Rectangle 3">
            <a:extLst>
              <a:ext uri="{FF2B5EF4-FFF2-40B4-BE49-F238E27FC236}">
                <a16:creationId xmlns:a16="http://schemas.microsoft.com/office/drawing/2014/main" id="{732DDC1E-699C-45F5-8219-20274424A49C}"/>
              </a:ext>
            </a:extLst>
          </p:cNvPr>
          <p:cNvSpPr>
            <a:spLocks noGrp="1" noChangeArrowheads="1"/>
          </p:cNvSpPr>
          <p:nvPr>
            <p:ph type="body" idx="1"/>
          </p:nvPr>
        </p:nvSpPr>
        <p:spPr>
          <a:xfrm>
            <a:off x="609600" y="1622778"/>
            <a:ext cx="10769600" cy="4525963"/>
          </a:xfrm>
        </p:spPr>
        <p:txBody>
          <a:bodyPr/>
          <a:lstStyle/>
          <a:p>
            <a:pPr eaLnBrk="1" hangingPunct="1">
              <a:buFontTx/>
              <a:buNone/>
            </a:pPr>
            <a:r>
              <a:rPr lang="ja-JP" altLang="en-US" sz="2400" dirty="0"/>
              <a:t>❶</a:t>
            </a:r>
            <a:r>
              <a:rPr lang="ja-JP" altLang="en-US" sz="2400" dirty="0">
                <a:highlight>
                  <a:srgbClr val="00FF00"/>
                </a:highlight>
              </a:rPr>
              <a:t>宅地造成</a:t>
            </a:r>
            <a:r>
              <a:rPr lang="ja-JP" altLang="en-US" sz="2400" dirty="0"/>
              <a:t>⇒</a:t>
            </a:r>
            <a:r>
              <a:rPr lang="ja-JP" altLang="en-US" sz="2400" dirty="0">
                <a:highlight>
                  <a:srgbClr val="FFFF00"/>
                </a:highlight>
              </a:rPr>
              <a:t>宅地以外</a:t>
            </a:r>
            <a:r>
              <a:rPr lang="ja-JP" altLang="en-US" sz="2400" dirty="0"/>
              <a:t>の土地を</a:t>
            </a:r>
            <a:r>
              <a:rPr lang="en-US" altLang="ja-JP" sz="2400" dirty="0">
                <a:highlight>
                  <a:srgbClr val="FFFF00"/>
                </a:highlight>
              </a:rPr>
              <a:t>『</a:t>
            </a:r>
            <a:r>
              <a:rPr lang="ja-JP" altLang="en-US" sz="2400" dirty="0">
                <a:highlight>
                  <a:srgbClr val="FFFF00"/>
                </a:highlight>
              </a:rPr>
              <a:t>宅地</a:t>
            </a:r>
            <a:r>
              <a:rPr lang="en-US" altLang="ja-JP" sz="2400" dirty="0">
                <a:highlight>
                  <a:srgbClr val="FFFF00"/>
                </a:highlight>
              </a:rPr>
              <a:t>』</a:t>
            </a:r>
            <a:r>
              <a:rPr lang="ja-JP" altLang="en-US" sz="2400" dirty="0"/>
              <a:t>にするための</a:t>
            </a:r>
            <a:r>
              <a:rPr lang="ja-JP" altLang="en-US" sz="2400" dirty="0">
                <a:highlight>
                  <a:srgbClr val="00FFFF"/>
                </a:highlight>
              </a:rPr>
              <a:t>盛土その他の土地の形質の変更</a:t>
            </a:r>
            <a:r>
              <a:rPr lang="ja-JP" altLang="en-US" sz="2400" dirty="0"/>
              <a:t>で以下に該当するものをいう。</a:t>
            </a:r>
            <a:endParaRPr lang="en-US" altLang="ja-JP" sz="2400" dirty="0"/>
          </a:p>
          <a:p>
            <a:pPr eaLnBrk="1" hangingPunct="1">
              <a:buFontTx/>
              <a:buNone/>
            </a:pPr>
            <a:endParaRPr lang="ja-JP" altLang="en-US" sz="2400" dirty="0"/>
          </a:p>
          <a:p>
            <a:pPr eaLnBrk="1" hangingPunct="1">
              <a:buFontTx/>
              <a:buNone/>
            </a:pPr>
            <a:r>
              <a:rPr lang="ja-JP" altLang="en-US" sz="2400" dirty="0"/>
              <a:t>❷</a:t>
            </a:r>
            <a:r>
              <a:rPr lang="ja-JP" altLang="en-US" sz="2400" dirty="0">
                <a:highlight>
                  <a:srgbClr val="00FF00"/>
                </a:highlight>
              </a:rPr>
              <a:t>特定盛土等</a:t>
            </a:r>
            <a:r>
              <a:rPr lang="ja-JP" altLang="en-US" sz="2400" dirty="0"/>
              <a:t>⇒</a:t>
            </a:r>
            <a:r>
              <a:rPr lang="ja-JP" altLang="en-US" sz="2400" dirty="0">
                <a:highlight>
                  <a:srgbClr val="FFFF00"/>
                </a:highlight>
              </a:rPr>
              <a:t>宅地・農地等</a:t>
            </a:r>
            <a:r>
              <a:rPr lang="ja-JP" altLang="en-US" sz="2400" dirty="0"/>
              <a:t>において行う</a:t>
            </a:r>
            <a:r>
              <a:rPr lang="ja-JP" altLang="en-US" sz="2400" dirty="0">
                <a:highlight>
                  <a:srgbClr val="00FFFF"/>
                </a:highlight>
              </a:rPr>
              <a:t>盛土その他の土地の形質の変更</a:t>
            </a:r>
            <a:r>
              <a:rPr lang="ja-JP" altLang="en-US" sz="2400" dirty="0"/>
              <a:t>で以下に該当するものをいう</a:t>
            </a:r>
            <a:endParaRPr lang="en-US" altLang="ja-JP" sz="2400" dirty="0"/>
          </a:p>
          <a:p>
            <a:pPr eaLnBrk="1" hangingPunct="1">
              <a:buFontTx/>
              <a:buNone/>
            </a:pPr>
            <a:endParaRPr lang="ja-JP" altLang="en-US" sz="2400" dirty="0"/>
          </a:p>
          <a:p>
            <a:pPr eaLnBrk="1" hangingPunct="1">
              <a:buFontTx/>
              <a:buNone/>
            </a:pPr>
            <a:r>
              <a:rPr lang="ja-JP" altLang="en-US" sz="2400" dirty="0"/>
              <a:t>❸</a:t>
            </a:r>
            <a:r>
              <a:rPr lang="ja-JP" altLang="en-US" sz="2400" dirty="0">
                <a:highlight>
                  <a:srgbClr val="00FF00"/>
                </a:highlight>
              </a:rPr>
              <a:t>土石の堆積</a:t>
            </a:r>
            <a:r>
              <a:rPr lang="ja-JP" altLang="en-US" sz="2400" dirty="0"/>
              <a:t>⇒</a:t>
            </a:r>
            <a:r>
              <a:rPr lang="ja-JP" altLang="en-US" sz="2400" dirty="0">
                <a:highlight>
                  <a:srgbClr val="FFFF00"/>
                </a:highlight>
              </a:rPr>
              <a:t>宅地・農地</a:t>
            </a:r>
            <a:r>
              <a:rPr lang="ja-JP" altLang="en-US" sz="2400" dirty="0"/>
              <a:t>において</a:t>
            </a:r>
            <a:r>
              <a:rPr lang="ja-JP" altLang="en-US" sz="2400" dirty="0">
                <a:highlight>
                  <a:srgbClr val="FFFF00"/>
                </a:highlight>
              </a:rPr>
              <a:t>土石の堆積</a:t>
            </a:r>
            <a:r>
              <a:rPr lang="ja-JP" altLang="en-US" sz="2400" dirty="0"/>
              <a:t>で以下に該当するものをいう</a:t>
            </a:r>
            <a:endParaRPr lang="en-US" altLang="ja-JP" sz="2400" dirty="0"/>
          </a:p>
          <a:p>
            <a:pPr eaLnBrk="1" hangingPunct="1">
              <a:buFontTx/>
              <a:buNone/>
            </a:pPr>
            <a:endParaRPr lang="en-US" altLang="ja-JP" sz="2400" dirty="0"/>
          </a:p>
          <a:p>
            <a:pPr algn="ctr" eaLnBrk="1" hangingPunct="1">
              <a:buFontTx/>
              <a:buNone/>
            </a:pPr>
            <a:r>
              <a:rPr lang="ja-JP" altLang="en-US" dirty="0">
                <a:solidFill>
                  <a:srgbClr val="FF0000"/>
                </a:solidFill>
                <a:highlight>
                  <a:srgbClr val="00FFFF"/>
                </a:highlight>
              </a:rPr>
              <a:t>❶＋❷＋❸の</a:t>
            </a:r>
            <a:r>
              <a:rPr lang="en-US" altLang="ja-JP" dirty="0">
                <a:solidFill>
                  <a:srgbClr val="FF0000"/>
                </a:solidFill>
                <a:highlight>
                  <a:srgbClr val="00FFFF"/>
                </a:highlight>
              </a:rPr>
              <a:t>3</a:t>
            </a:r>
            <a:r>
              <a:rPr lang="ja-JP" altLang="en-US" dirty="0" err="1">
                <a:solidFill>
                  <a:srgbClr val="FF0000"/>
                </a:solidFill>
                <a:highlight>
                  <a:srgbClr val="00FFFF"/>
                </a:highlight>
              </a:rPr>
              <a:t>つを</a:t>
            </a:r>
            <a:r>
              <a:rPr lang="ja-JP" altLang="en-US" dirty="0">
                <a:solidFill>
                  <a:srgbClr val="FF0000"/>
                </a:solidFill>
                <a:highlight>
                  <a:srgbClr val="00FFFF"/>
                </a:highlight>
              </a:rPr>
              <a:t>総称して宅地造成等と言う。</a:t>
            </a:r>
            <a:br>
              <a:rPr lang="ja-JP" altLang="en-US" sz="2400" dirty="0"/>
            </a:br>
            <a:endParaRPr lang="ja-JP" altLang="en-US" sz="2400" dirty="0"/>
          </a:p>
          <a:p>
            <a:pPr eaLnBrk="1" hangingPunct="1">
              <a:buFontTx/>
              <a:buNone/>
            </a:pPr>
            <a:endParaRPr lang="ja-JP" altLang="en-US" dirty="0"/>
          </a:p>
        </p:txBody>
      </p:sp>
      <p:sp>
        <p:nvSpPr>
          <p:cNvPr id="5" name="二等辺三角形 4">
            <a:extLst>
              <a:ext uri="{FF2B5EF4-FFF2-40B4-BE49-F238E27FC236}">
                <a16:creationId xmlns:a16="http://schemas.microsoft.com/office/drawing/2014/main" id="{445880D0-38EB-4663-826E-7250D331F4CD}"/>
              </a:ext>
            </a:extLst>
          </p:cNvPr>
          <p:cNvSpPr/>
          <p:nvPr/>
        </p:nvSpPr>
        <p:spPr>
          <a:xfrm rot="5400000">
            <a:off x="517877" y="381005"/>
            <a:ext cx="1143002" cy="95955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40505A-2DFF-44A7-BCE0-5F1419462137}"/>
              </a:ext>
            </a:extLst>
          </p:cNvPr>
          <p:cNvSpPr>
            <a:spLocks noGrp="1"/>
          </p:cNvSpPr>
          <p:nvPr>
            <p:ph type="title"/>
          </p:nvPr>
        </p:nvSpPr>
        <p:spPr>
          <a:xfrm>
            <a:off x="521207" y="448056"/>
            <a:ext cx="10940691" cy="640080"/>
          </a:xfrm>
          <a:solidFill>
            <a:schemeClr val="accent6">
              <a:lumMod val="50000"/>
            </a:schemeClr>
          </a:solidFill>
        </p:spPr>
        <p:txBody>
          <a:bodyPr>
            <a:normAutofit fontScale="90000"/>
          </a:bodyPr>
          <a:lstStyle/>
          <a:p>
            <a:br>
              <a:rPr lang="ja-JP" altLang="en-US" dirty="0">
                <a:solidFill>
                  <a:prstClr val="white"/>
                </a:solidFill>
                <a:latin typeface="HGPｺﾞｼｯｸE" panose="020B0900000000000000" pitchFamily="50" charset="-128"/>
                <a:ea typeface="HGPｺﾞｼｯｸE" panose="020B0900000000000000" pitchFamily="50" charset="-128"/>
              </a:rPr>
            </a:br>
            <a:r>
              <a:rPr lang="ja-JP" altLang="en-US" dirty="0">
                <a:solidFill>
                  <a:prstClr val="white"/>
                </a:solidFill>
                <a:latin typeface="HGPｺﾞｼｯｸE" panose="020B0900000000000000" pitchFamily="50" charset="-128"/>
                <a:ea typeface="HGPｺﾞｼｯｸE" panose="020B0900000000000000" pitchFamily="50" charset="-128"/>
              </a:rPr>
              <a:t>   </a:t>
            </a:r>
            <a:r>
              <a:rPr lang="ja-JP" altLang="en-US" sz="3600" dirty="0">
                <a:solidFill>
                  <a:prstClr val="white"/>
                </a:solidFill>
                <a:latin typeface="HGPｺﾞｼｯｸE" panose="020B0900000000000000" pitchFamily="50" charset="-128"/>
                <a:ea typeface="HGPｺﾞｼｯｸE" panose="020B0900000000000000" pitchFamily="50" charset="-128"/>
              </a:rPr>
              <a:t>宅地造成等の土地の形質の変更とは</a:t>
            </a:r>
            <a:endParaRPr kumimoji="1" lang="ja-JP" altLang="en-US" sz="3600" dirty="0">
              <a:solidFill>
                <a:schemeClr val="bg1"/>
              </a:solidFill>
              <a:latin typeface="HGS創英角ｺﾞｼｯｸUB" panose="020B0900000000000000" pitchFamily="50" charset="-128"/>
              <a:ea typeface="HGS創英角ｺﾞｼｯｸUB" panose="020B0900000000000000" pitchFamily="50" charset="-128"/>
            </a:endParaRPr>
          </a:p>
        </p:txBody>
      </p:sp>
      <p:pic>
        <p:nvPicPr>
          <p:cNvPr id="8" name="図 7">
            <a:extLst>
              <a:ext uri="{FF2B5EF4-FFF2-40B4-BE49-F238E27FC236}">
                <a16:creationId xmlns:a16="http://schemas.microsoft.com/office/drawing/2014/main" id="{19FBE780-8096-49D9-BE4C-5E1A404439C4}"/>
              </a:ext>
            </a:extLst>
          </p:cNvPr>
          <p:cNvPicPr>
            <a:picLocks noChangeAspect="1"/>
          </p:cNvPicPr>
          <p:nvPr/>
        </p:nvPicPr>
        <p:blipFill>
          <a:blip r:embed="rId3"/>
          <a:stretch>
            <a:fillRect/>
          </a:stretch>
        </p:blipFill>
        <p:spPr>
          <a:xfrm>
            <a:off x="616182" y="1324102"/>
            <a:ext cx="10650352" cy="5085842"/>
          </a:xfrm>
          <a:prstGeom prst="rect">
            <a:avLst/>
          </a:prstGeom>
        </p:spPr>
      </p:pic>
      <p:sp>
        <p:nvSpPr>
          <p:cNvPr id="3" name="直角三角形 2">
            <a:extLst>
              <a:ext uri="{FF2B5EF4-FFF2-40B4-BE49-F238E27FC236}">
                <a16:creationId xmlns:a16="http://schemas.microsoft.com/office/drawing/2014/main" id="{9FBF9E8A-DC67-4E91-A6C6-A68A453037C2}"/>
              </a:ext>
            </a:extLst>
          </p:cNvPr>
          <p:cNvSpPr/>
          <p:nvPr/>
        </p:nvSpPr>
        <p:spPr>
          <a:xfrm>
            <a:off x="8545689" y="4639733"/>
            <a:ext cx="2054578" cy="1377245"/>
          </a:xfrm>
          <a:prstGeom prst="rtTriangle">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4" name="円弧 3">
            <a:extLst>
              <a:ext uri="{FF2B5EF4-FFF2-40B4-BE49-F238E27FC236}">
                <a16:creationId xmlns:a16="http://schemas.microsoft.com/office/drawing/2014/main" id="{05DAC264-CA57-43B9-B1EA-834382047153}"/>
              </a:ext>
            </a:extLst>
          </p:cNvPr>
          <p:cNvSpPr/>
          <p:nvPr/>
        </p:nvSpPr>
        <p:spPr>
          <a:xfrm rot="19774140" flipH="1">
            <a:off x="9907545" y="5606058"/>
            <a:ext cx="598311" cy="483080"/>
          </a:xfrm>
          <a:prstGeom prst="arc">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5" name="正方形/長方形 4">
            <a:extLst>
              <a:ext uri="{FF2B5EF4-FFF2-40B4-BE49-F238E27FC236}">
                <a16:creationId xmlns:a16="http://schemas.microsoft.com/office/drawing/2014/main" id="{C61EF897-0A67-447E-A007-93F0BF0B51F4}"/>
              </a:ext>
            </a:extLst>
          </p:cNvPr>
          <p:cNvSpPr/>
          <p:nvPr/>
        </p:nvSpPr>
        <p:spPr>
          <a:xfrm>
            <a:off x="8841848" y="4080175"/>
            <a:ext cx="1462259" cy="646331"/>
          </a:xfrm>
          <a:prstGeom prst="rect">
            <a:avLst/>
          </a:prstGeom>
          <a:solidFill>
            <a:srgbClr val="92D050"/>
          </a:solid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36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a:ea typeface="ＭＳ Ｐゴシック"/>
                <a:cs typeface="+mn-cs"/>
              </a:rPr>
              <a:t>崖とは</a:t>
            </a:r>
          </a:p>
        </p:txBody>
      </p:sp>
      <p:sp>
        <p:nvSpPr>
          <p:cNvPr id="6" name="正方形/長方形 5">
            <a:extLst>
              <a:ext uri="{FF2B5EF4-FFF2-40B4-BE49-F238E27FC236}">
                <a16:creationId xmlns:a16="http://schemas.microsoft.com/office/drawing/2014/main" id="{DD58D1C1-21E1-4160-AF04-D4AE0B5D5449}"/>
              </a:ext>
            </a:extLst>
          </p:cNvPr>
          <p:cNvSpPr/>
          <p:nvPr/>
        </p:nvSpPr>
        <p:spPr>
          <a:xfrm>
            <a:off x="10010860" y="5150545"/>
            <a:ext cx="1451038" cy="461665"/>
          </a:xfrm>
          <a:prstGeom prst="rect">
            <a:avLst/>
          </a:prstGeom>
          <a:solidFill>
            <a:srgbClr val="FFFF00"/>
          </a:solid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a:ea typeface="ＭＳ Ｐゴシック"/>
                <a:cs typeface="+mn-cs"/>
              </a:rPr>
              <a:t>30</a:t>
            </a:r>
            <a:r>
              <a:rPr kumimoji="0" lang="ja-JP" altLang="en-US" sz="24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a:ea typeface="ＭＳ Ｐゴシック"/>
                <a:cs typeface="+mn-cs"/>
              </a:rPr>
              <a:t>度以上</a:t>
            </a:r>
          </a:p>
        </p:txBody>
      </p:sp>
    </p:spTree>
    <p:extLst>
      <p:ext uri="{BB962C8B-B14F-4D97-AF65-F5344CB8AC3E}">
        <p14:creationId xmlns:p14="http://schemas.microsoft.com/office/powerpoint/2010/main" val="3863611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タイトル 1">
            <a:extLst>
              <a:ext uri="{FF2B5EF4-FFF2-40B4-BE49-F238E27FC236}">
                <a16:creationId xmlns:a16="http://schemas.microsoft.com/office/drawing/2014/main" id="{34B474F2-0F93-434C-9893-59576576999B}"/>
              </a:ext>
            </a:extLst>
          </p:cNvPr>
          <p:cNvSpPr>
            <a:spLocks noGrp="1" noChangeArrowheads="1"/>
          </p:cNvSpPr>
          <p:nvPr>
            <p:ph type="title"/>
          </p:nvPr>
        </p:nvSpPr>
        <p:spPr/>
        <p:txBody>
          <a:bodyPr/>
          <a:lstStyle/>
          <a:p>
            <a:pPr eaLnBrk="1" hangingPunct="1"/>
            <a:r>
              <a:rPr lang="ja-JP" altLang="en-US" dirty="0"/>
              <a:t>防火地域・準防火地域の建築制限</a:t>
            </a:r>
          </a:p>
        </p:txBody>
      </p:sp>
      <p:sp>
        <p:nvSpPr>
          <p:cNvPr id="60419" name="コンテンツ プレースホルダー 2">
            <a:extLst>
              <a:ext uri="{FF2B5EF4-FFF2-40B4-BE49-F238E27FC236}">
                <a16:creationId xmlns:a16="http://schemas.microsoft.com/office/drawing/2014/main" id="{27C3A73D-CF0C-4166-908B-86143B40A0F6}"/>
              </a:ext>
            </a:extLst>
          </p:cNvPr>
          <p:cNvSpPr>
            <a:spLocks noGrp="1" noChangeArrowheads="1"/>
          </p:cNvSpPr>
          <p:nvPr>
            <p:ph idx="1"/>
          </p:nvPr>
        </p:nvSpPr>
        <p:spPr/>
        <p:txBody>
          <a:bodyPr/>
          <a:lstStyle/>
          <a:p>
            <a:pPr marL="0" indent="0" eaLnBrk="1" hangingPunct="1">
              <a:buNone/>
            </a:pPr>
            <a:endParaRPr lang="ja-JP" altLang="en-US" dirty="0"/>
          </a:p>
        </p:txBody>
      </p:sp>
    </p:spTree>
    <p:extLst>
      <p:ext uri="{BB962C8B-B14F-4D97-AF65-F5344CB8AC3E}">
        <p14:creationId xmlns:p14="http://schemas.microsoft.com/office/powerpoint/2010/main" val="2963957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0CB43C1-918A-4771-BD71-57263BCF8EAB}"/>
              </a:ext>
            </a:extLst>
          </p:cNvPr>
          <p:cNvSpPr/>
          <p:nvPr/>
        </p:nvSpPr>
        <p:spPr>
          <a:xfrm>
            <a:off x="3149600" y="1806222"/>
            <a:ext cx="191910" cy="2935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2" name="タイトル 1">
            <a:extLst>
              <a:ext uri="{FF2B5EF4-FFF2-40B4-BE49-F238E27FC236}">
                <a16:creationId xmlns:a16="http://schemas.microsoft.com/office/drawing/2014/main" id="{9B40505A-2DFF-44A7-BCE0-5F1419462137}"/>
              </a:ext>
            </a:extLst>
          </p:cNvPr>
          <p:cNvSpPr>
            <a:spLocks noGrp="1"/>
          </p:cNvSpPr>
          <p:nvPr>
            <p:ph type="title"/>
          </p:nvPr>
        </p:nvSpPr>
        <p:spPr>
          <a:xfrm>
            <a:off x="521207" y="448056"/>
            <a:ext cx="10940691" cy="640080"/>
          </a:xfrm>
          <a:solidFill>
            <a:schemeClr val="accent6">
              <a:lumMod val="50000"/>
            </a:schemeClr>
          </a:solidFill>
        </p:spPr>
        <p:txBody>
          <a:bodyPr>
            <a:normAutofit fontScale="90000"/>
          </a:bodyPr>
          <a:lstStyle/>
          <a:p>
            <a:br>
              <a:rPr lang="ja-JP" altLang="en-US" dirty="0">
                <a:solidFill>
                  <a:prstClr val="white"/>
                </a:solidFill>
                <a:latin typeface="HGPｺﾞｼｯｸE" panose="020B0900000000000000" pitchFamily="50" charset="-128"/>
                <a:ea typeface="HGPｺﾞｼｯｸE" panose="020B0900000000000000" pitchFamily="50" charset="-128"/>
              </a:rPr>
            </a:br>
            <a:r>
              <a:rPr lang="ja-JP" altLang="en-US" dirty="0">
                <a:solidFill>
                  <a:prstClr val="white"/>
                </a:solidFill>
                <a:latin typeface="HGPｺﾞｼｯｸE" panose="020B0900000000000000" pitchFamily="50" charset="-128"/>
                <a:ea typeface="HGPｺﾞｼｯｸE" panose="020B0900000000000000" pitchFamily="50" charset="-128"/>
              </a:rPr>
              <a:t>  </a:t>
            </a:r>
            <a:r>
              <a:rPr lang="ja-JP" altLang="en-US" sz="3600" b="1" dirty="0">
                <a:solidFill>
                  <a:srgbClr val="FFFFFF"/>
                </a:solidFill>
                <a:latin typeface="游ゴシック" panose="020B0400000000000000" pitchFamily="50" charset="-128"/>
                <a:ea typeface="游ゴシック" panose="020B0400000000000000" pitchFamily="50" charset="-128"/>
              </a:rPr>
              <a:t>土石の堆積の許可が必要な規模</a:t>
            </a:r>
            <a:endParaRPr kumimoji="1" lang="ja-JP" altLang="en-US" sz="3600" dirty="0">
              <a:solidFill>
                <a:schemeClr val="bg1"/>
              </a:solidFill>
              <a:latin typeface="HGS創英角ｺﾞｼｯｸUB" panose="020B0900000000000000" pitchFamily="50" charset="-128"/>
              <a:ea typeface="HGS創英角ｺﾞｼｯｸUB" panose="020B0900000000000000" pitchFamily="50" charset="-128"/>
            </a:endParaRPr>
          </a:p>
        </p:txBody>
      </p:sp>
      <p:pic>
        <p:nvPicPr>
          <p:cNvPr id="5" name="図 4">
            <a:extLst>
              <a:ext uri="{FF2B5EF4-FFF2-40B4-BE49-F238E27FC236}">
                <a16:creationId xmlns:a16="http://schemas.microsoft.com/office/drawing/2014/main" id="{D7E18320-9CF7-41E2-8424-B05E5877E452}"/>
              </a:ext>
            </a:extLst>
          </p:cNvPr>
          <p:cNvPicPr>
            <a:picLocks noChangeAspect="1"/>
          </p:cNvPicPr>
          <p:nvPr/>
        </p:nvPicPr>
        <p:blipFill>
          <a:blip r:embed="rId3"/>
          <a:stretch>
            <a:fillRect/>
          </a:stretch>
        </p:blipFill>
        <p:spPr>
          <a:xfrm>
            <a:off x="521207" y="1427811"/>
            <a:ext cx="10735996" cy="4158207"/>
          </a:xfrm>
          <a:prstGeom prst="rect">
            <a:avLst/>
          </a:prstGeom>
        </p:spPr>
      </p:pic>
      <p:sp>
        <p:nvSpPr>
          <p:cNvPr id="6" name="正方形/長方形 5">
            <a:extLst>
              <a:ext uri="{FF2B5EF4-FFF2-40B4-BE49-F238E27FC236}">
                <a16:creationId xmlns:a16="http://schemas.microsoft.com/office/drawing/2014/main" id="{DB62DBEF-B4B2-4376-BE8B-0B3FC4122ED4}"/>
              </a:ext>
            </a:extLst>
          </p:cNvPr>
          <p:cNvSpPr/>
          <p:nvPr/>
        </p:nvSpPr>
        <p:spPr>
          <a:xfrm>
            <a:off x="711200" y="1682044"/>
            <a:ext cx="4673600" cy="13659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7" name="正方形/長方形 6">
            <a:extLst>
              <a:ext uri="{FF2B5EF4-FFF2-40B4-BE49-F238E27FC236}">
                <a16:creationId xmlns:a16="http://schemas.microsoft.com/office/drawing/2014/main" id="{256CDF2E-C295-48BE-A892-3463CF34C74D}"/>
              </a:ext>
            </a:extLst>
          </p:cNvPr>
          <p:cNvSpPr/>
          <p:nvPr/>
        </p:nvSpPr>
        <p:spPr>
          <a:xfrm>
            <a:off x="5889205" y="1766711"/>
            <a:ext cx="4673600" cy="13659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8" name="四角形: 角を丸くする 7">
            <a:extLst>
              <a:ext uri="{FF2B5EF4-FFF2-40B4-BE49-F238E27FC236}">
                <a16:creationId xmlns:a16="http://schemas.microsoft.com/office/drawing/2014/main" id="{A79D637E-4EC0-413A-81CC-4E7C7363D98D}"/>
              </a:ext>
            </a:extLst>
          </p:cNvPr>
          <p:cNvSpPr/>
          <p:nvPr/>
        </p:nvSpPr>
        <p:spPr>
          <a:xfrm>
            <a:off x="711200" y="1458114"/>
            <a:ext cx="10735996" cy="989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Arial"/>
                <a:ea typeface="ＭＳ Ｐゴシック"/>
                <a:cs typeface="+mn-cs"/>
              </a:rPr>
              <a:t>許可が必要となる土石の堆積とは宅地・農地等において行う</a:t>
            </a:r>
            <a:endParaRPr kumimoji="1" lang="en-US" altLang="ja-JP" sz="28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Arial"/>
                <a:ea typeface="ＭＳ Ｐゴシック"/>
                <a:cs typeface="+mn-cs"/>
              </a:rPr>
              <a:t>土石の堆積で以下のものをいう</a:t>
            </a:r>
          </a:p>
        </p:txBody>
      </p:sp>
      <p:sp>
        <p:nvSpPr>
          <p:cNvPr id="9" name="正方形/長方形 8">
            <a:extLst>
              <a:ext uri="{FF2B5EF4-FFF2-40B4-BE49-F238E27FC236}">
                <a16:creationId xmlns:a16="http://schemas.microsoft.com/office/drawing/2014/main" id="{3BBFB975-F9BB-4BE2-BABE-14B910AE7CFD}"/>
              </a:ext>
            </a:extLst>
          </p:cNvPr>
          <p:cNvSpPr/>
          <p:nvPr/>
        </p:nvSpPr>
        <p:spPr>
          <a:xfrm>
            <a:off x="1296443" y="3810001"/>
            <a:ext cx="1064715" cy="52322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2800" b="1" i="0" u="none" strike="noStrike" kern="1200" cap="none" spc="0" normalizeH="0" baseline="0" noProof="0" dirty="0">
                <a:ln w="0"/>
                <a:solidFill>
                  <a:srgbClr val="FF0000"/>
                </a:solidFill>
                <a:effectLst>
                  <a:outerShdw blurRad="38100" dist="19050" dir="2700000" algn="tl" rotWithShape="0">
                    <a:srgbClr val="000000">
                      <a:alpha val="40000"/>
                    </a:srgbClr>
                  </a:outerShdw>
                </a:effectLst>
                <a:uLnTx/>
                <a:uFillTx/>
                <a:latin typeface="Arial"/>
                <a:ea typeface="ＭＳ Ｐゴシック"/>
                <a:cs typeface="+mn-cs"/>
              </a:rPr>
              <a:t>2m</a:t>
            </a:r>
            <a:r>
              <a:rPr kumimoji="0" lang="ja-JP" altLang="en-US" sz="2800" b="1" i="0" u="none" strike="noStrike" kern="1200" cap="none" spc="0" normalizeH="0" baseline="0" noProof="0" dirty="0">
                <a:ln w="0"/>
                <a:solidFill>
                  <a:srgbClr val="FF0000"/>
                </a:solidFill>
                <a:effectLst>
                  <a:outerShdw blurRad="38100" dist="19050" dir="2700000" algn="tl" rotWithShape="0">
                    <a:srgbClr val="000000">
                      <a:alpha val="40000"/>
                    </a:srgbClr>
                  </a:outerShdw>
                </a:effectLst>
                <a:uLnTx/>
                <a:uFillTx/>
                <a:latin typeface="Arial"/>
                <a:ea typeface="ＭＳ Ｐゴシック"/>
                <a:cs typeface="+mn-cs"/>
              </a:rPr>
              <a:t>超</a:t>
            </a:r>
          </a:p>
        </p:txBody>
      </p:sp>
      <p:sp>
        <p:nvSpPr>
          <p:cNvPr id="10" name="正方形/長方形 9">
            <a:extLst>
              <a:ext uri="{FF2B5EF4-FFF2-40B4-BE49-F238E27FC236}">
                <a16:creationId xmlns:a16="http://schemas.microsoft.com/office/drawing/2014/main" id="{D82A4FD0-C32F-444E-AA6C-5F4B121D388A}"/>
              </a:ext>
            </a:extLst>
          </p:cNvPr>
          <p:cNvSpPr/>
          <p:nvPr/>
        </p:nvSpPr>
        <p:spPr>
          <a:xfrm>
            <a:off x="2120707" y="5466779"/>
            <a:ext cx="1503938" cy="52322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2800" b="1" i="0" u="none" strike="noStrike" kern="1200" cap="none" spc="0" normalizeH="0" baseline="0" noProof="0" dirty="0">
                <a:ln w="0"/>
                <a:solidFill>
                  <a:srgbClr val="FF0000"/>
                </a:solidFill>
                <a:effectLst>
                  <a:outerShdw blurRad="38100" dist="19050" dir="2700000" algn="tl" rotWithShape="0">
                    <a:srgbClr val="000000">
                      <a:alpha val="40000"/>
                    </a:srgbClr>
                  </a:outerShdw>
                </a:effectLst>
                <a:uLnTx/>
                <a:uFillTx/>
                <a:latin typeface="Arial"/>
                <a:ea typeface="ＭＳ Ｐゴシック"/>
                <a:cs typeface="+mn-cs"/>
              </a:rPr>
              <a:t>300</a:t>
            </a:r>
            <a:r>
              <a:rPr kumimoji="0" lang="ja-JP" altLang="en-US" sz="2800" b="1" i="0" u="none" strike="noStrike" kern="1200" cap="none" spc="0" normalizeH="0" baseline="0" noProof="0" dirty="0">
                <a:ln w="0"/>
                <a:solidFill>
                  <a:srgbClr val="FF0000"/>
                </a:solidFill>
                <a:effectLst>
                  <a:outerShdw blurRad="38100" dist="19050" dir="2700000" algn="tl" rotWithShape="0">
                    <a:srgbClr val="000000">
                      <a:alpha val="40000"/>
                    </a:srgbClr>
                  </a:outerShdw>
                </a:effectLst>
                <a:uLnTx/>
                <a:uFillTx/>
                <a:latin typeface="Arial"/>
                <a:ea typeface="ＭＳ Ｐゴシック"/>
                <a:cs typeface="+mn-cs"/>
              </a:rPr>
              <a:t>㎡超</a:t>
            </a:r>
          </a:p>
        </p:txBody>
      </p:sp>
      <p:sp>
        <p:nvSpPr>
          <p:cNvPr id="11" name="正方形/長方形 10">
            <a:extLst>
              <a:ext uri="{FF2B5EF4-FFF2-40B4-BE49-F238E27FC236}">
                <a16:creationId xmlns:a16="http://schemas.microsoft.com/office/drawing/2014/main" id="{1BC25350-C45C-4D46-B4AD-9D5A5B08F6E4}"/>
              </a:ext>
            </a:extLst>
          </p:cNvPr>
          <p:cNvSpPr/>
          <p:nvPr/>
        </p:nvSpPr>
        <p:spPr>
          <a:xfrm>
            <a:off x="7590174" y="5398036"/>
            <a:ext cx="1503938" cy="52322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2800" b="1" i="0" u="none" strike="noStrike" kern="1200" cap="none" spc="0" normalizeH="0" baseline="0" noProof="0" dirty="0">
                <a:ln w="0"/>
                <a:solidFill>
                  <a:srgbClr val="FF0000"/>
                </a:solidFill>
                <a:effectLst>
                  <a:outerShdw blurRad="38100" dist="19050" dir="2700000" algn="tl" rotWithShape="0">
                    <a:srgbClr val="000000">
                      <a:alpha val="40000"/>
                    </a:srgbClr>
                  </a:outerShdw>
                </a:effectLst>
                <a:uLnTx/>
                <a:uFillTx/>
                <a:latin typeface="Arial"/>
                <a:ea typeface="ＭＳ Ｐゴシック"/>
                <a:cs typeface="+mn-cs"/>
              </a:rPr>
              <a:t>500</a:t>
            </a:r>
            <a:r>
              <a:rPr kumimoji="0" lang="ja-JP" altLang="en-US" sz="2800" b="1" i="0" u="none" strike="noStrike" kern="1200" cap="none" spc="0" normalizeH="0" baseline="0" noProof="0" dirty="0">
                <a:ln w="0"/>
                <a:solidFill>
                  <a:srgbClr val="FF0000"/>
                </a:solidFill>
                <a:effectLst>
                  <a:outerShdw blurRad="38100" dist="19050" dir="2700000" algn="tl" rotWithShape="0">
                    <a:srgbClr val="000000">
                      <a:alpha val="40000"/>
                    </a:srgbClr>
                  </a:outerShdw>
                </a:effectLst>
                <a:uLnTx/>
                <a:uFillTx/>
                <a:latin typeface="Arial"/>
                <a:ea typeface="ＭＳ Ｐゴシック"/>
                <a:cs typeface="+mn-cs"/>
              </a:rPr>
              <a:t>㎡超</a:t>
            </a:r>
          </a:p>
        </p:txBody>
      </p:sp>
      <p:sp>
        <p:nvSpPr>
          <p:cNvPr id="12" name="正方形/長方形 11">
            <a:extLst>
              <a:ext uri="{FF2B5EF4-FFF2-40B4-BE49-F238E27FC236}">
                <a16:creationId xmlns:a16="http://schemas.microsoft.com/office/drawing/2014/main" id="{84239673-4A01-4CE4-9012-4D84E3DB79D2}"/>
              </a:ext>
            </a:extLst>
          </p:cNvPr>
          <p:cNvSpPr/>
          <p:nvPr/>
        </p:nvSpPr>
        <p:spPr>
          <a:xfrm>
            <a:off x="7061986" y="3852199"/>
            <a:ext cx="2560316" cy="52322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a:ea typeface="ＭＳ Ｐゴシック"/>
                <a:cs typeface="+mn-cs"/>
              </a:rPr>
              <a:t>高さは問わない</a:t>
            </a:r>
            <a:endParaRPr kumimoji="0" lang="en-US" altLang="ja-JP" sz="28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a:ea typeface="ＭＳ Ｐゴシック"/>
              <a:cs typeface="+mn-cs"/>
            </a:endParaRPr>
          </a:p>
        </p:txBody>
      </p:sp>
    </p:spTree>
    <p:extLst>
      <p:ext uri="{BB962C8B-B14F-4D97-AF65-F5344CB8AC3E}">
        <p14:creationId xmlns:p14="http://schemas.microsoft.com/office/powerpoint/2010/main" val="893807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40505A-2DFF-44A7-BCE0-5F1419462137}"/>
              </a:ext>
            </a:extLst>
          </p:cNvPr>
          <p:cNvSpPr>
            <a:spLocks noGrp="1"/>
          </p:cNvSpPr>
          <p:nvPr>
            <p:ph type="title"/>
          </p:nvPr>
        </p:nvSpPr>
        <p:spPr>
          <a:xfrm>
            <a:off x="521207" y="448056"/>
            <a:ext cx="10940691" cy="640080"/>
          </a:xfrm>
          <a:solidFill>
            <a:schemeClr val="accent6">
              <a:lumMod val="50000"/>
            </a:schemeClr>
          </a:solidFill>
        </p:spPr>
        <p:txBody>
          <a:bodyPr>
            <a:normAutofit fontScale="90000"/>
          </a:bodyPr>
          <a:lstStyle/>
          <a:p>
            <a:br>
              <a:rPr lang="ja-JP" altLang="en-US" dirty="0">
                <a:solidFill>
                  <a:prstClr val="white"/>
                </a:solidFill>
                <a:latin typeface="HGPｺﾞｼｯｸE" panose="020B0900000000000000" pitchFamily="50" charset="-128"/>
                <a:ea typeface="HGPｺﾞｼｯｸE" panose="020B0900000000000000" pitchFamily="50" charset="-128"/>
              </a:rPr>
            </a:br>
            <a:r>
              <a:rPr lang="ja-JP" altLang="en-US" dirty="0">
                <a:solidFill>
                  <a:prstClr val="white"/>
                </a:solidFill>
                <a:latin typeface="HGPｺﾞｼｯｸE" panose="020B0900000000000000" pitchFamily="50" charset="-128"/>
                <a:ea typeface="HGPｺﾞｼｯｸE" panose="020B0900000000000000" pitchFamily="50" charset="-128"/>
              </a:rPr>
              <a:t>   　　</a:t>
            </a:r>
            <a:r>
              <a:rPr lang="ja-JP" altLang="en-US" sz="3600" dirty="0">
                <a:solidFill>
                  <a:prstClr val="white"/>
                </a:solidFill>
                <a:latin typeface="HGPｺﾞｼｯｸE" panose="020B0900000000000000" pitchFamily="50" charset="-128"/>
                <a:ea typeface="HGPｺﾞｼｯｸE" panose="020B0900000000000000" pitchFamily="50" charset="-128"/>
              </a:rPr>
              <a:t>宅地造成等工事規制区域内の許可の必要な規模</a:t>
            </a:r>
            <a:endParaRPr kumimoji="1" lang="ja-JP" altLang="en-US" sz="3600" dirty="0">
              <a:solidFill>
                <a:schemeClr val="bg1"/>
              </a:solidFill>
              <a:latin typeface="HGS創英角ｺﾞｼｯｸUB" panose="020B0900000000000000" pitchFamily="50" charset="-128"/>
              <a:ea typeface="HGS創英角ｺﾞｼｯｸUB" panose="020B0900000000000000" pitchFamily="50" charset="-128"/>
            </a:endParaRPr>
          </a:p>
        </p:txBody>
      </p:sp>
      <p:graphicFrame>
        <p:nvGraphicFramePr>
          <p:cNvPr id="4" name="表 3">
            <a:extLst>
              <a:ext uri="{FF2B5EF4-FFF2-40B4-BE49-F238E27FC236}">
                <a16:creationId xmlns:a16="http://schemas.microsoft.com/office/drawing/2014/main" id="{BB619628-DFD1-4CCC-8A13-7B5828EE24EA}"/>
              </a:ext>
            </a:extLst>
          </p:cNvPr>
          <p:cNvGraphicFramePr>
            <a:graphicFrameLocks noGrp="1"/>
          </p:cNvGraphicFramePr>
          <p:nvPr/>
        </p:nvGraphicFramePr>
        <p:xfrm>
          <a:off x="669851" y="1291430"/>
          <a:ext cx="10792047" cy="2926080"/>
        </p:xfrm>
        <a:graphic>
          <a:graphicData uri="http://schemas.openxmlformats.org/drawingml/2006/table">
            <a:tbl>
              <a:tblPr firstRow="1" bandRow="1">
                <a:tableStyleId>{5C22544A-7EE6-4342-B048-85BDC9FD1C3A}</a:tableStyleId>
              </a:tblPr>
              <a:tblGrid>
                <a:gridCol w="2083736">
                  <a:extLst>
                    <a:ext uri="{9D8B030D-6E8A-4147-A177-3AD203B41FA5}">
                      <a16:colId xmlns:a16="http://schemas.microsoft.com/office/drawing/2014/main" val="3856981509"/>
                    </a:ext>
                  </a:extLst>
                </a:gridCol>
                <a:gridCol w="8708311">
                  <a:extLst>
                    <a:ext uri="{9D8B030D-6E8A-4147-A177-3AD203B41FA5}">
                      <a16:colId xmlns:a16="http://schemas.microsoft.com/office/drawing/2014/main" val="3734327885"/>
                    </a:ext>
                  </a:extLst>
                </a:gridCol>
              </a:tblGrid>
              <a:tr h="1882858">
                <a:tc>
                  <a:txBody>
                    <a:bodyPr/>
                    <a:lstStyle/>
                    <a:p>
                      <a:endParaRPr kumimoji="1" lang="en-US" altLang="ja-JP" sz="1800" b="1" dirty="0">
                        <a:solidFill>
                          <a:schemeClr val="bg1"/>
                        </a:solidFill>
                      </a:endParaRPr>
                    </a:p>
                    <a:p>
                      <a:r>
                        <a:rPr kumimoji="1" lang="ja-JP" altLang="en-US" sz="1800" b="1" dirty="0">
                          <a:solidFill>
                            <a:schemeClr val="bg1"/>
                          </a:solidFill>
                        </a:rPr>
                        <a:t>宅地造成等の土地の形質の変更</a:t>
                      </a:r>
                    </a:p>
                  </a:txBody>
                  <a:tcPr>
                    <a:solidFill>
                      <a:schemeClr val="accent6">
                        <a:lumMod val="50000"/>
                      </a:schemeClr>
                    </a:solidFill>
                  </a:tcPr>
                </a:tc>
                <a:tc>
                  <a:txBody>
                    <a:bodyPr/>
                    <a:lstStyle/>
                    <a:p>
                      <a:r>
                        <a:rPr kumimoji="1" lang="ja-JP" altLang="en-US" sz="1800" dirty="0">
                          <a:solidFill>
                            <a:schemeClr val="tx1"/>
                          </a:solidFill>
                        </a:rPr>
                        <a:t>①　高さ</a:t>
                      </a:r>
                      <a:r>
                        <a:rPr kumimoji="1" lang="en-US" altLang="ja-JP" sz="1800" dirty="0">
                          <a:solidFill>
                            <a:schemeClr val="tx1"/>
                          </a:solidFill>
                          <a:highlight>
                            <a:srgbClr val="FFFF00"/>
                          </a:highlight>
                        </a:rPr>
                        <a:t>2m</a:t>
                      </a:r>
                      <a:r>
                        <a:rPr kumimoji="1" lang="ja-JP" altLang="en-US" sz="1800" dirty="0">
                          <a:solidFill>
                            <a:schemeClr val="tx1"/>
                          </a:solidFill>
                          <a:highlight>
                            <a:srgbClr val="FFFF00"/>
                          </a:highlight>
                        </a:rPr>
                        <a:t>を超える</a:t>
                      </a:r>
                      <a:r>
                        <a:rPr kumimoji="1" lang="ja-JP" altLang="en-US" sz="1800" dirty="0">
                          <a:solidFill>
                            <a:schemeClr val="tx1"/>
                          </a:solidFill>
                        </a:rPr>
                        <a:t>崖が生じる</a:t>
                      </a:r>
                      <a:r>
                        <a:rPr kumimoji="1" lang="ja-JP" altLang="en-US" sz="1800" dirty="0">
                          <a:solidFill>
                            <a:schemeClr val="tx1"/>
                          </a:solidFill>
                          <a:highlight>
                            <a:srgbClr val="FFFF00"/>
                          </a:highlight>
                        </a:rPr>
                        <a:t>切土</a:t>
                      </a:r>
                      <a:r>
                        <a:rPr kumimoji="1" lang="en-US" altLang="ja-JP" sz="1800" dirty="0">
                          <a:solidFill>
                            <a:schemeClr val="tx1"/>
                          </a:solidFill>
                          <a:highlight>
                            <a:srgbClr val="FFFF00"/>
                          </a:highlight>
                        </a:rPr>
                        <a:t>(</a:t>
                      </a:r>
                      <a:r>
                        <a:rPr kumimoji="1" lang="ja-JP" altLang="en-US" sz="1800" dirty="0">
                          <a:solidFill>
                            <a:schemeClr val="tx1"/>
                          </a:solidFill>
                          <a:highlight>
                            <a:srgbClr val="FFFF00"/>
                          </a:highlight>
                        </a:rPr>
                        <a:t>崖とは傾斜</a:t>
                      </a:r>
                      <a:r>
                        <a:rPr kumimoji="1" lang="en-US" altLang="ja-JP" sz="1800" dirty="0">
                          <a:solidFill>
                            <a:schemeClr val="tx1"/>
                          </a:solidFill>
                          <a:highlight>
                            <a:srgbClr val="FFFF00"/>
                          </a:highlight>
                        </a:rPr>
                        <a:t>30</a:t>
                      </a:r>
                      <a:r>
                        <a:rPr kumimoji="1" lang="ja-JP" altLang="en-US" sz="1800" dirty="0">
                          <a:solidFill>
                            <a:schemeClr val="tx1"/>
                          </a:solidFill>
                          <a:highlight>
                            <a:srgbClr val="FFFF00"/>
                          </a:highlight>
                        </a:rPr>
                        <a:t>度以上をいう</a:t>
                      </a:r>
                      <a:r>
                        <a:rPr kumimoji="1" lang="en-US" altLang="ja-JP" sz="1800" dirty="0">
                          <a:solidFill>
                            <a:schemeClr val="tx1"/>
                          </a:solidFill>
                          <a:highlight>
                            <a:srgbClr val="FFFF00"/>
                          </a:highlight>
                        </a:rPr>
                        <a:t>)</a:t>
                      </a:r>
                      <a:endParaRPr kumimoji="1" lang="ja-JP" altLang="en-US" sz="1800" dirty="0">
                        <a:solidFill>
                          <a:schemeClr val="tx1"/>
                        </a:solidFill>
                        <a:highlight>
                          <a:srgbClr val="FFFF00"/>
                        </a:highlight>
                      </a:endParaRPr>
                    </a:p>
                    <a:p>
                      <a:r>
                        <a:rPr kumimoji="1" lang="ja-JP" altLang="en-US" sz="1800" dirty="0">
                          <a:solidFill>
                            <a:schemeClr val="tx1"/>
                          </a:solidFill>
                        </a:rPr>
                        <a:t>②　高さ</a:t>
                      </a:r>
                      <a:r>
                        <a:rPr kumimoji="1" lang="en-US" altLang="ja-JP" sz="1800" dirty="0">
                          <a:solidFill>
                            <a:schemeClr val="tx1"/>
                          </a:solidFill>
                          <a:highlight>
                            <a:srgbClr val="FFFF00"/>
                          </a:highlight>
                        </a:rPr>
                        <a:t>1m</a:t>
                      </a:r>
                      <a:r>
                        <a:rPr kumimoji="1" lang="ja-JP" altLang="en-US" sz="1800" dirty="0">
                          <a:solidFill>
                            <a:schemeClr val="tx1"/>
                          </a:solidFill>
                          <a:highlight>
                            <a:srgbClr val="FFFF00"/>
                          </a:highlight>
                        </a:rPr>
                        <a:t>を超える</a:t>
                      </a:r>
                      <a:r>
                        <a:rPr kumimoji="1" lang="ja-JP" altLang="en-US" sz="1800" dirty="0">
                          <a:solidFill>
                            <a:schemeClr val="tx1"/>
                          </a:solidFill>
                        </a:rPr>
                        <a:t>崖が生じる</a:t>
                      </a:r>
                      <a:r>
                        <a:rPr kumimoji="1" lang="ja-JP" altLang="en-US" sz="1800" dirty="0">
                          <a:solidFill>
                            <a:schemeClr val="tx1"/>
                          </a:solidFill>
                          <a:highlight>
                            <a:srgbClr val="FFFF00"/>
                          </a:highlight>
                        </a:rPr>
                        <a:t>盛土</a:t>
                      </a:r>
                    </a:p>
                    <a:p>
                      <a:r>
                        <a:rPr kumimoji="1" lang="ja-JP" altLang="en-US" sz="1800" dirty="0">
                          <a:solidFill>
                            <a:schemeClr val="tx1"/>
                          </a:solidFill>
                        </a:rPr>
                        <a:t>③　</a:t>
                      </a:r>
                      <a:r>
                        <a:rPr kumimoji="1" lang="ja-JP" altLang="en-US" sz="1800" dirty="0">
                          <a:solidFill>
                            <a:schemeClr val="tx1"/>
                          </a:solidFill>
                          <a:highlight>
                            <a:srgbClr val="FFFF00"/>
                          </a:highlight>
                        </a:rPr>
                        <a:t>盛土と切土を合わせる</a:t>
                      </a:r>
                      <a:r>
                        <a:rPr kumimoji="1" lang="ja-JP" altLang="en-US" sz="1800" dirty="0">
                          <a:solidFill>
                            <a:schemeClr val="tx1"/>
                          </a:solidFill>
                        </a:rPr>
                        <a:t>場合に、合計して</a:t>
                      </a:r>
                      <a:r>
                        <a:rPr kumimoji="1" lang="en-US" altLang="ja-JP" sz="1800" dirty="0">
                          <a:solidFill>
                            <a:schemeClr val="tx1"/>
                          </a:solidFill>
                          <a:highlight>
                            <a:srgbClr val="FFFF00"/>
                          </a:highlight>
                        </a:rPr>
                        <a:t>2m</a:t>
                      </a:r>
                      <a:r>
                        <a:rPr kumimoji="1" lang="ja-JP" altLang="en-US" sz="1800" dirty="0">
                          <a:solidFill>
                            <a:schemeClr val="tx1"/>
                          </a:solidFill>
                          <a:highlight>
                            <a:srgbClr val="FFFF00"/>
                          </a:highlight>
                        </a:rPr>
                        <a:t>を超える</a:t>
                      </a:r>
                      <a:r>
                        <a:rPr kumimoji="1" lang="ja-JP" altLang="en-US" sz="1800" dirty="0">
                          <a:solidFill>
                            <a:schemeClr val="tx1"/>
                          </a:solidFill>
                        </a:rPr>
                        <a:t>崖が</a:t>
                      </a:r>
                    </a:p>
                    <a:p>
                      <a:r>
                        <a:rPr kumimoji="1" lang="ja-JP" altLang="en-US" sz="1800" dirty="0">
                          <a:solidFill>
                            <a:schemeClr val="tx1"/>
                          </a:solidFill>
                        </a:rPr>
                        <a:t>　　生じる場合</a:t>
                      </a:r>
                      <a:endParaRPr kumimoji="1" lang="en-US" altLang="ja-JP" sz="1800" dirty="0">
                        <a:solidFill>
                          <a:schemeClr val="tx1"/>
                        </a:solidFill>
                      </a:endParaRPr>
                    </a:p>
                    <a:p>
                      <a:r>
                        <a:rPr kumimoji="1" lang="ja-JP" altLang="en-US" sz="1800" dirty="0">
                          <a:solidFill>
                            <a:schemeClr val="tx1"/>
                          </a:solidFill>
                        </a:rPr>
                        <a:t>④　</a:t>
                      </a:r>
                      <a:r>
                        <a:rPr kumimoji="1" lang="ja-JP" altLang="en-US" sz="1800" dirty="0">
                          <a:solidFill>
                            <a:schemeClr val="tx1"/>
                          </a:solidFill>
                          <a:highlight>
                            <a:srgbClr val="FFFF00"/>
                          </a:highlight>
                        </a:rPr>
                        <a:t>崖を生じない</a:t>
                      </a:r>
                      <a:r>
                        <a:rPr kumimoji="1" lang="ja-JP" altLang="en-US" sz="1800" dirty="0">
                          <a:solidFill>
                            <a:schemeClr val="tx1"/>
                          </a:solidFill>
                        </a:rPr>
                        <a:t>もので、</a:t>
                      </a:r>
                      <a:r>
                        <a:rPr kumimoji="1" lang="en-US" altLang="ja-JP" sz="1800" dirty="0">
                          <a:solidFill>
                            <a:schemeClr val="tx1"/>
                          </a:solidFill>
                          <a:highlight>
                            <a:srgbClr val="FFFF00"/>
                          </a:highlight>
                        </a:rPr>
                        <a:t>2m</a:t>
                      </a:r>
                      <a:r>
                        <a:rPr kumimoji="1" lang="ja-JP" altLang="en-US" sz="1800" dirty="0">
                          <a:solidFill>
                            <a:schemeClr val="tx1"/>
                          </a:solidFill>
                          <a:highlight>
                            <a:srgbClr val="FFFF00"/>
                          </a:highlight>
                        </a:rPr>
                        <a:t>を超</a:t>
                      </a:r>
                      <a:r>
                        <a:rPr kumimoji="1" lang="ja-JP" altLang="en-US" sz="1800" dirty="0">
                          <a:solidFill>
                            <a:schemeClr val="tx1"/>
                          </a:solidFill>
                        </a:rPr>
                        <a:t>える盛土</a:t>
                      </a:r>
                    </a:p>
                    <a:p>
                      <a:r>
                        <a:rPr kumimoji="1" lang="ja-JP" altLang="en-US" sz="1800" dirty="0">
                          <a:solidFill>
                            <a:schemeClr val="tx1"/>
                          </a:solidFill>
                        </a:rPr>
                        <a:t>⑤　盛土、切土をする土地の</a:t>
                      </a:r>
                      <a:r>
                        <a:rPr kumimoji="1" lang="ja-JP" altLang="en-US" sz="1800" dirty="0">
                          <a:solidFill>
                            <a:schemeClr val="tx1"/>
                          </a:solidFill>
                          <a:highlight>
                            <a:srgbClr val="FFFF00"/>
                          </a:highlight>
                        </a:rPr>
                        <a:t>面積</a:t>
                      </a:r>
                      <a:r>
                        <a:rPr kumimoji="1" lang="ja-JP" altLang="en-US" sz="1800" dirty="0">
                          <a:solidFill>
                            <a:schemeClr val="tx1"/>
                          </a:solidFill>
                        </a:rPr>
                        <a:t>が</a:t>
                      </a:r>
                      <a:r>
                        <a:rPr kumimoji="1" lang="en-US" altLang="ja-JP" sz="1800" dirty="0">
                          <a:solidFill>
                            <a:schemeClr val="tx1"/>
                          </a:solidFill>
                          <a:highlight>
                            <a:srgbClr val="FFFF00"/>
                          </a:highlight>
                        </a:rPr>
                        <a:t>500</a:t>
                      </a:r>
                      <a:r>
                        <a:rPr kumimoji="1" lang="ja-JP" altLang="en-US" sz="1800" dirty="0">
                          <a:solidFill>
                            <a:schemeClr val="tx1"/>
                          </a:solidFill>
                          <a:highlight>
                            <a:srgbClr val="FFFF00"/>
                          </a:highlight>
                        </a:rPr>
                        <a:t>㎡を超える</a:t>
                      </a:r>
                      <a:r>
                        <a:rPr kumimoji="1" lang="ja-JP" altLang="en-US" sz="1800" dirty="0">
                          <a:solidFill>
                            <a:schemeClr val="tx1"/>
                          </a:solidFill>
                        </a:rPr>
                        <a:t>場合</a:t>
                      </a:r>
                    </a:p>
                    <a:p>
                      <a:endParaRPr kumimoji="1" lang="ja-JP" altLang="en-US" sz="1800" dirty="0">
                        <a:solidFill>
                          <a:schemeClr val="tx1"/>
                        </a:solidFill>
                      </a:endParaRPr>
                    </a:p>
                  </a:txBody>
                  <a:tcPr>
                    <a:solidFill>
                      <a:schemeClr val="accent6">
                        <a:lumMod val="40000"/>
                        <a:lumOff val="60000"/>
                      </a:schemeClr>
                    </a:solidFill>
                  </a:tcPr>
                </a:tc>
                <a:extLst>
                  <a:ext uri="{0D108BD9-81ED-4DB2-BD59-A6C34878D82A}">
                    <a16:rowId xmlns:a16="http://schemas.microsoft.com/office/drawing/2014/main" val="1802809882"/>
                  </a:ext>
                </a:extLst>
              </a:tr>
              <a:tr h="855845">
                <a:tc>
                  <a:txBody>
                    <a:bodyPr/>
                    <a:lstStyle/>
                    <a:p>
                      <a:pPr>
                        <a:lnSpc>
                          <a:spcPct val="200000"/>
                        </a:lnSpc>
                      </a:pPr>
                      <a:r>
                        <a:rPr kumimoji="1" lang="ja-JP" altLang="en-US" sz="1800" b="1" dirty="0">
                          <a:solidFill>
                            <a:schemeClr val="bg1"/>
                          </a:solidFill>
                        </a:rPr>
                        <a:t>土石の堆積</a:t>
                      </a:r>
                    </a:p>
                  </a:txBody>
                  <a:tcPr>
                    <a:solidFill>
                      <a:schemeClr val="accent6">
                        <a:lumMod val="50000"/>
                      </a:schemeClr>
                    </a:solidFill>
                  </a:tcPr>
                </a:tc>
                <a:tc>
                  <a:txBody>
                    <a:bodyPr/>
                    <a:lstStyle/>
                    <a:p>
                      <a:r>
                        <a:rPr kumimoji="1" lang="ja-JP" altLang="en-US" sz="1800" dirty="0">
                          <a:solidFill>
                            <a:schemeClr val="tx1"/>
                          </a:solidFill>
                        </a:rPr>
                        <a:t>・土石の堆積とは、宅地・農地等において行う土石の堆積</a:t>
                      </a:r>
                    </a:p>
                    <a:p>
                      <a:r>
                        <a:rPr kumimoji="1" lang="ja-JP" altLang="en-US" sz="1800" dirty="0">
                          <a:solidFill>
                            <a:schemeClr val="tx1"/>
                          </a:solidFill>
                        </a:rPr>
                        <a:t>①高さが</a:t>
                      </a:r>
                      <a:r>
                        <a:rPr kumimoji="1" lang="en-US" altLang="ja-JP" sz="1800" dirty="0">
                          <a:solidFill>
                            <a:schemeClr val="tx1"/>
                          </a:solidFill>
                          <a:highlight>
                            <a:srgbClr val="FFFF00"/>
                          </a:highlight>
                        </a:rPr>
                        <a:t>2m</a:t>
                      </a:r>
                      <a:r>
                        <a:rPr kumimoji="1" lang="ja-JP" altLang="en-US" sz="1800" dirty="0">
                          <a:solidFill>
                            <a:schemeClr val="tx1"/>
                          </a:solidFill>
                          <a:highlight>
                            <a:srgbClr val="FFFF00"/>
                          </a:highlight>
                        </a:rPr>
                        <a:t>を超</a:t>
                      </a:r>
                      <a:r>
                        <a:rPr kumimoji="1" lang="ja-JP" altLang="en-US" sz="1800" dirty="0">
                          <a:solidFill>
                            <a:schemeClr val="tx1"/>
                          </a:solidFill>
                        </a:rPr>
                        <a:t>え、かつ</a:t>
                      </a:r>
                      <a:r>
                        <a:rPr kumimoji="1" lang="ja-JP" altLang="en-US" sz="1800" dirty="0">
                          <a:solidFill>
                            <a:schemeClr val="tx1"/>
                          </a:solidFill>
                          <a:highlight>
                            <a:srgbClr val="FFFF00"/>
                          </a:highlight>
                        </a:rPr>
                        <a:t>面積が</a:t>
                      </a:r>
                      <a:r>
                        <a:rPr kumimoji="1" lang="en-US" altLang="ja-JP" sz="1800" dirty="0">
                          <a:solidFill>
                            <a:schemeClr val="tx1"/>
                          </a:solidFill>
                          <a:highlight>
                            <a:srgbClr val="FFFF00"/>
                          </a:highlight>
                        </a:rPr>
                        <a:t>300</a:t>
                      </a:r>
                      <a:r>
                        <a:rPr kumimoji="1" lang="ja-JP" altLang="en-US" sz="1800" dirty="0">
                          <a:solidFill>
                            <a:schemeClr val="tx1"/>
                          </a:solidFill>
                          <a:highlight>
                            <a:srgbClr val="FFFF00"/>
                          </a:highlight>
                        </a:rPr>
                        <a:t>㎡</a:t>
                      </a:r>
                      <a:r>
                        <a:rPr kumimoji="1" lang="ja-JP" altLang="en-US" sz="1800" dirty="0">
                          <a:solidFill>
                            <a:schemeClr val="tx1"/>
                          </a:solidFill>
                        </a:rPr>
                        <a:t>を超える堆積</a:t>
                      </a:r>
                    </a:p>
                    <a:p>
                      <a:r>
                        <a:rPr kumimoji="1" lang="ja-JP" altLang="en-US" sz="1800" dirty="0">
                          <a:solidFill>
                            <a:schemeClr val="tx1"/>
                          </a:solidFill>
                        </a:rPr>
                        <a:t>②面積が</a:t>
                      </a:r>
                      <a:r>
                        <a:rPr kumimoji="1" lang="en-US" altLang="ja-JP" sz="1800" dirty="0">
                          <a:solidFill>
                            <a:schemeClr val="tx1"/>
                          </a:solidFill>
                          <a:highlight>
                            <a:srgbClr val="FFFF00"/>
                          </a:highlight>
                        </a:rPr>
                        <a:t>500</a:t>
                      </a:r>
                      <a:r>
                        <a:rPr kumimoji="1" lang="ja-JP" altLang="en-US" sz="1800" dirty="0">
                          <a:solidFill>
                            <a:schemeClr val="tx1"/>
                          </a:solidFill>
                          <a:highlight>
                            <a:srgbClr val="FFFF00"/>
                          </a:highlight>
                        </a:rPr>
                        <a:t>㎡</a:t>
                      </a:r>
                      <a:r>
                        <a:rPr kumimoji="1" lang="ja-JP" altLang="en-US" sz="1800" dirty="0">
                          <a:solidFill>
                            <a:schemeClr val="tx1"/>
                          </a:solidFill>
                        </a:rPr>
                        <a:t>を超える堆積</a:t>
                      </a:r>
                    </a:p>
                  </a:txBody>
                  <a:tcPr>
                    <a:solidFill>
                      <a:schemeClr val="accent6">
                        <a:lumMod val="40000"/>
                        <a:lumOff val="60000"/>
                      </a:schemeClr>
                    </a:solidFill>
                  </a:tcPr>
                </a:tc>
                <a:extLst>
                  <a:ext uri="{0D108BD9-81ED-4DB2-BD59-A6C34878D82A}">
                    <a16:rowId xmlns:a16="http://schemas.microsoft.com/office/drawing/2014/main" val="1295427385"/>
                  </a:ext>
                </a:extLst>
              </a:tr>
            </a:tbl>
          </a:graphicData>
        </a:graphic>
      </p:graphicFrame>
      <p:sp>
        <p:nvSpPr>
          <p:cNvPr id="3" name="正方形/長方形 2">
            <a:extLst>
              <a:ext uri="{FF2B5EF4-FFF2-40B4-BE49-F238E27FC236}">
                <a16:creationId xmlns:a16="http://schemas.microsoft.com/office/drawing/2014/main" id="{7E7AEB04-B31D-4084-B364-CC093787ABF9}"/>
              </a:ext>
            </a:extLst>
          </p:cNvPr>
          <p:cNvSpPr/>
          <p:nvPr/>
        </p:nvSpPr>
        <p:spPr>
          <a:xfrm>
            <a:off x="724391" y="4228892"/>
            <a:ext cx="10682965" cy="63217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highlight>
                  <a:srgbClr val="0000FF"/>
                </a:highlight>
                <a:uLnTx/>
                <a:uFillTx/>
                <a:latin typeface="Segoe UI"/>
                <a:ea typeface="+mn-ea"/>
                <a:cs typeface="+mn-cs"/>
              </a:rPr>
              <a:t>ポイント</a:t>
            </a:r>
            <a:r>
              <a:rPr kumimoji="1" lang="ja-JP" altLang="en-US" sz="2400" b="0" i="0" u="none" strike="noStrike" kern="1200" cap="none" spc="0" normalizeH="0" baseline="0" noProof="0" dirty="0">
                <a:ln>
                  <a:noFill/>
                </a:ln>
                <a:solidFill>
                  <a:prstClr val="white"/>
                </a:solidFill>
                <a:effectLst/>
                <a:uLnTx/>
                <a:uFillTx/>
                <a:latin typeface="Segoe UI"/>
                <a:ea typeface="+mn-ea"/>
                <a:cs typeface="+mn-cs"/>
              </a:rPr>
              <a:t>  宅地造成等区域内でこれらのものを行う場合は知事の許可が必要</a:t>
            </a:r>
          </a:p>
        </p:txBody>
      </p:sp>
      <p:sp>
        <p:nvSpPr>
          <p:cNvPr id="5" name="正方形/長方形 4">
            <a:extLst>
              <a:ext uri="{FF2B5EF4-FFF2-40B4-BE49-F238E27FC236}">
                <a16:creationId xmlns:a16="http://schemas.microsoft.com/office/drawing/2014/main" id="{F131B724-F759-4C29-9697-5B93B5D26F39}"/>
              </a:ext>
            </a:extLst>
          </p:cNvPr>
          <p:cNvSpPr/>
          <p:nvPr/>
        </p:nvSpPr>
        <p:spPr>
          <a:xfrm>
            <a:off x="724390" y="4917607"/>
            <a:ext cx="10682965" cy="738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highlight>
                  <a:srgbClr val="0000FF"/>
                </a:highlight>
                <a:uLnTx/>
                <a:uFillTx/>
                <a:latin typeface="Segoe UI"/>
                <a:ea typeface="+mn-ea"/>
                <a:cs typeface="+mn-cs"/>
              </a:rPr>
              <a:t>注意</a:t>
            </a:r>
            <a:r>
              <a:rPr kumimoji="1" lang="en-US" altLang="ja-JP" sz="2400" b="0" i="0" u="none" strike="noStrike" kern="1200" cap="none" spc="0" normalizeH="0" baseline="0" noProof="0" dirty="0">
                <a:ln>
                  <a:noFill/>
                </a:ln>
                <a:solidFill>
                  <a:prstClr val="white"/>
                </a:solidFill>
                <a:effectLst/>
                <a:highlight>
                  <a:srgbClr val="0000FF"/>
                </a:highlight>
                <a:uLnTx/>
                <a:uFillTx/>
                <a:latin typeface="Segoe UI"/>
                <a:ea typeface="+mn-ea"/>
                <a:cs typeface="+mn-cs"/>
              </a:rPr>
              <a:t>1 </a:t>
            </a:r>
            <a:r>
              <a:rPr kumimoji="1" lang="ja-JP" altLang="en-US" sz="2400" b="0" i="0" u="none" strike="noStrike" kern="1200" cap="none" spc="0" normalizeH="0" baseline="0" noProof="0" dirty="0">
                <a:ln>
                  <a:noFill/>
                </a:ln>
                <a:solidFill>
                  <a:prstClr val="white"/>
                </a:solidFill>
                <a:effectLst/>
                <a:uLnTx/>
                <a:uFillTx/>
                <a:latin typeface="Segoe UI"/>
                <a:ea typeface="+mn-ea"/>
                <a:cs typeface="+mn-cs"/>
              </a:rPr>
              <a:t> 　国・地方公共団体等が宅地造成等を行う工事については、都道府県知事との協議が成立することをもって許可があったものとみなされる。</a:t>
            </a:r>
          </a:p>
        </p:txBody>
      </p:sp>
      <p:sp>
        <p:nvSpPr>
          <p:cNvPr id="6" name="正方形/長方形 5">
            <a:extLst>
              <a:ext uri="{FF2B5EF4-FFF2-40B4-BE49-F238E27FC236}">
                <a16:creationId xmlns:a16="http://schemas.microsoft.com/office/drawing/2014/main" id="{6A3750AB-3DE3-40BA-B9A0-70C8B3E35530}"/>
              </a:ext>
            </a:extLst>
          </p:cNvPr>
          <p:cNvSpPr/>
          <p:nvPr/>
        </p:nvSpPr>
        <p:spPr>
          <a:xfrm>
            <a:off x="724390" y="5708111"/>
            <a:ext cx="10682965" cy="73812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highlight>
                  <a:srgbClr val="0000FF"/>
                </a:highlight>
                <a:uLnTx/>
                <a:uFillTx/>
                <a:latin typeface="Segoe UI"/>
                <a:ea typeface="+mn-ea"/>
                <a:cs typeface="+mn-cs"/>
              </a:rPr>
              <a:t>注意</a:t>
            </a:r>
            <a:r>
              <a:rPr kumimoji="1" lang="en-US" altLang="ja-JP" sz="2400" b="0" i="0" u="none" strike="noStrike" kern="1200" cap="none" spc="0" normalizeH="0" baseline="0" noProof="0" dirty="0">
                <a:ln>
                  <a:noFill/>
                </a:ln>
                <a:solidFill>
                  <a:prstClr val="white"/>
                </a:solidFill>
                <a:effectLst/>
                <a:highlight>
                  <a:srgbClr val="0000FF"/>
                </a:highlight>
                <a:uLnTx/>
                <a:uFillTx/>
                <a:latin typeface="Segoe UI"/>
                <a:ea typeface="+mn-ea"/>
                <a:cs typeface="+mn-cs"/>
              </a:rPr>
              <a:t>2  </a:t>
            </a:r>
            <a:r>
              <a:rPr kumimoji="1" lang="ja-JP" altLang="en-US" sz="2400" b="0" i="0" u="none" strike="noStrike" kern="1200" cap="none" spc="0" normalizeH="0" baseline="0" noProof="0" dirty="0">
                <a:ln>
                  <a:noFill/>
                </a:ln>
                <a:solidFill>
                  <a:prstClr val="white"/>
                </a:solidFill>
                <a:effectLst/>
                <a:uLnTx/>
                <a:uFillTx/>
                <a:latin typeface="Segoe UI"/>
                <a:ea typeface="+mn-ea"/>
                <a:cs typeface="+mn-cs"/>
              </a:rPr>
              <a:t>　宅地造成等工事規制区指定後に、都道府県知事の開発許可を受けた時は、宅地造成等に関する工事は許可を受けたものとみなされる</a:t>
            </a:r>
          </a:p>
        </p:txBody>
      </p:sp>
      <p:graphicFrame>
        <p:nvGraphicFramePr>
          <p:cNvPr id="7" name="表 6">
            <a:extLst>
              <a:ext uri="{FF2B5EF4-FFF2-40B4-BE49-F238E27FC236}">
                <a16:creationId xmlns:a16="http://schemas.microsoft.com/office/drawing/2014/main" id="{85E3D162-E1DF-43EA-BC78-68FE29A1957D}"/>
              </a:ext>
            </a:extLst>
          </p:cNvPr>
          <p:cNvGraphicFramePr>
            <a:graphicFrameLocks noGrp="1"/>
          </p:cNvGraphicFramePr>
          <p:nvPr/>
        </p:nvGraphicFramePr>
        <p:xfrm>
          <a:off x="669851" y="1292802"/>
          <a:ext cx="10792047" cy="2926080"/>
        </p:xfrm>
        <a:graphic>
          <a:graphicData uri="http://schemas.openxmlformats.org/drawingml/2006/table">
            <a:tbl>
              <a:tblPr firstRow="1" bandRow="1">
                <a:tableStyleId>{5C22544A-7EE6-4342-B048-85BDC9FD1C3A}</a:tableStyleId>
              </a:tblPr>
              <a:tblGrid>
                <a:gridCol w="2083736">
                  <a:extLst>
                    <a:ext uri="{9D8B030D-6E8A-4147-A177-3AD203B41FA5}">
                      <a16:colId xmlns:a16="http://schemas.microsoft.com/office/drawing/2014/main" val="3856981509"/>
                    </a:ext>
                  </a:extLst>
                </a:gridCol>
                <a:gridCol w="8708311">
                  <a:extLst>
                    <a:ext uri="{9D8B030D-6E8A-4147-A177-3AD203B41FA5}">
                      <a16:colId xmlns:a16="http://schemas.microsoft.com/office/drawing/2014/main" val="3734327885"/>
                    </a:ext>
                  </a:extLst>
                </a:gridCol>
              </a:tblGrid>
              <a:tr h="1882858">
                <a:tc>
                  <a:txBody>
                    <a:bodyPr/>
                    <a:lstStyle/>
                    <a:p>
                      <a:endParaRPr kumimoji="1" lang="en-US" altLang="ja-JP" sz="1800" b="1" dirty="0">
                        <a:solidFill>
                          <a:schemeClr val="bg1"/>
                        </a:solidFill>
                      </a:endParaRPr>
                    </a:p>
                    <a:p>
                      <a:r>
                        <a:rPr kumimoji="1" lang="ja-JP" altLang="en-US" sz="1800" b="1" dirty="0">
                          <a:solidFill>
                            <a:schemeClr val="bg1"/>
                          </a:solidFill>
                        </a:rPr>
                        <a:t>宅地造成等の土地の形質の変更</a:t>
                      </a:r>
                    </a:p>
                  </a:txBody>
                  <a:tcPr>
                    <a:solidFill>
                      <a:schemeClr val="accent6">
                        <a:lumMod val="50000"/>
                      </a:schemeClr>
                    </a:solidFill>
                  </a:tcPr>
                </a:tc>
                <a:tc>
                  <a:txBody>
                    <a:bodyPr/>
                    <a:lstStyle/>
                    <a:p>
                      <a:r>
                        <a:rPr kumimoji="1" lang="ja-JP" altLang="en-US" sz="1800" dirty="0">
                          <a:solidFill>
                            <a:schemeClr val="tx1"/>
                          </a:solidFill>
                        </a:rPr>
                        <a:t>①　高さ</a:t>
                      </a:r>
                      <a:r>
                        <a:rPr kumimoji="1" lang="en-US" altLang="ja-JP" sz="1800" dirty="0">
                          <a:solidFill>
                            <a:schemeClr val="tx1"/>
                          </a:solidFill>
                          <a:highlight>
                            <a:srgbClr val="FFFF00"/>
                          </a:highlight>
                        </a:rPr>
                        <a:t>2m</a:t>
                      </a:r>
                      <a:r>
                        <a:rPr kumimoji="1" lang="ja-JP" altLang="en-US" sz="1800" dirty="0">
                          <a:solidFill>
                            <a:schemeClr val="tx1"/>
                          </a:solidFill>
                          <a:highlight>
                            <a:srgbClr val="FFFF00"/>
                          </a:highlight>
                        </a:rPr>
                        <a:t>を超える</a:t>
                      </a:r>
                      <a:r>
                        <a:rPr kumimoji="1" lang="ja-JP" altLang="en-US" sz="1800" dirty="0">
                          <a:solidFill>
                            <a:schemeClr val="tx1"/>
                          </a:solidFill>
                        </a:rPr>
                        <a:t>崖が生じる</a:t>
                      </a:r>
                      <a:r>
                        <a:rPr kumimoji="1" lang="ja-JP" altLang="en-US" sz="1800" dirty="0">
                          <a:solidFill>
                            <a:schemeClr val="tx1"/>
                          </a:solidFill>
                          <a:highlight>
                            <a:srgbClr val="FFFF00"/>
                          </a:highlight>
                        </a:rPr>
                        <a:t>切土</a:t>
                      </a:r>
                      <a:r>
                        <a:rPr kumimoji="1" lang="en-US" altLang="ja-JP" sz="1800" dirty="0">
                          <a:solidFill>
                            <a:schemeClr val="tx1"/>
                          </a:solidFill>
                          <a:highlight>
                            <a:srgbClr val="FFFF00"/>
                          </a:highlight>
                        </a:rPr>
                        <a:t>(</a:t>
                      </a:r>
                      <a:r>
                        <a:rPr kumimoji="1" lang="ja-JP" altLang="en-US" sz="1800" dirty="0">
                          <a:solidFill>
                            <a:schemeClr val="tx1"/>
                          </a:solidFill>
                          <a:highlight>
                            <a:srgbClr val="FFFF00"/>
                          </a:highlight>
                        </a:rPr>
                        <a:t>崖とは傾斜</a:t>
                      </a:r>
                      <a:r>
                        <a:rPr kumimoji="1" lang="en-US" altLang="ja-JP" sz="1800" dirty="0">
                          <a:solidFill>
                            <a:schemeClr val="tx1"/>
                          </a:solidFill>
                          <a:highlight>
                            <a:srgbClr val="FFFF00"/>
                          </a:highlight>
                        </a:rPr>
                        <a:t>30</a:t>
                      </a:r>
                      <a:r>
                        <a:rPr kumimoji="1" lang="ja-JP" altLang="en-US" sz="1800" dirty="0">
                          <a:solidFill>
                            <a:schemeClr val="tx1"/>
                          </a:solidFill>
                          <a:highlight>
                            <a:srgbClr val="FFFF00"/>
                          </a:highlight>
                        </a:rPr>
                        <a:t>度以上をいう</a:t>
                      </a:r>
                      <a:r>
                        <a:rPr kumimoji="1" lang="en-US" altLang="ja-JP" sz="1800" dirty="0">
                          <a:solidFill>
                            <a:schemeClr val="tx1"/>
                          </a:solidFill>
                          <a:highlight>
                            <a:srgbClr val="FFFF00"/>
                          </a:highlight>
                        </a:rPr>
                        <a:t>)</a:t>
                      </a:r>
                      <a:endParaRPr kumimoji="1" lang="ja-JP" altLang="en-US" sz="1800" dirty="0">
                        <a:solidFill>
                          <a:schemeClr val="tx1"/>
                        </a:solidFill>
                        <a:highlight>
                          <a:srgbClr val="FFFF00"/>
                        </a:highlight>
                      </a:endParaRPr>
                    </a:p>
                    <a:p>
                      <a:r>
                        <a:rPr kumimoji="1" lang="ja-JP" altLang="en-US" sz="1800" dirty="0">
                          <a:solidFill>
                            <a:schemeClr val="tx1"/>
                          </a:solidFill>
                        </a:rPr>
                        <a:t>②　高さ</a:t>
                      </a:r>
                      <a:r>
                        <a:rPr kumimoji="1" lang="en-US" altLang="ja-JP" sz="1800" dirty="0">
                          <a:solidFill>
                            <a:schemeClr val="tx1"/>
                          </a:solidFill>
                          <a:highlight>
                            <a:srgbClr val="FFFF00"/>
                          </a:highlight>
                        </a:rPr>
                        <a:t>1m</a:t>
                      </a:r>
                      <a:r>
                        <a:rPr kumimoji="1" lang="ja-JP" altLang="en-US" sz="1800" dirty="0">
                          <a:solidFill>
                            <a:schemeClr val="tx1"/>
                          </a:solidFill>
                          <a:highlight>
                            <a:srgbClr val="FFFF00"/>
                          </a:highlight>
                        </a:rPr>
                        <a:t>を超える</a:t>
                      </a:r>
                      <a:r>
                        <a:rPr kumimoji="1" lang="ja-JP" altLang="en-US" sz="1800" dirty="0">
                          <a:solidFill>
                            <a:schemeClr val="tx1"/>
                          </a:solidFill>
                        </a:rPr>
                        <a:t>崖が生じる</a:t>
                      </a:r>
                      <a:r>
                        <a:rPr kumimoji="1" lang="ja-JP" altLang="en-US" sz="1800" dirty="0">
                          <a:solidFill>
                            <a:schemeClr val="tx1"/>
                          </a:solidFill>
                          <a:highlight>
                            <a:srgbClr val="FFFF00"/>
                          </a:highlight>
                        </a:rPr>
                        <a:t>盛土</a:t>
                      </a:r>
                    </a:p>
                    <a:p>
                      <a:r>
                        <a:rPr kumimoji="1" lang="ja-JP" altLang="en-US" sz="1800" dirty="0">
                          <a:solidFill>
                            <a:schemeClr val="tx1"/>
                          </a:solidFill>
                        </a:rPr>
                        <a:t>③　</a:t>
                      </a:r>
                      <a:r>
                        <a:rPr kumimoji="1" lang="ja-JP" altLang="en-US" sz="1800" dirty="0">
                          <a:solidFill>
                            <a:schemeClr val="tx1"/>
                          </a:solidFill>
                          <a:highlight>
                            <a:srgbClr val="FFFF00"/>
                          </a:highlight>
                        </a:rPr>
                        <a:t>盛土と切土を合わせる</a:t>
                      </a:r>
                      <a:r>
                        <a:rPr kumimoji="1" lang="ja-JP" altLang="en-US" sz="1800" dirty="0">
                          <a:solidFill>
                            <a:schemeClr val="tx1"/>
                          </a:solidFill>
                        </a:rPr>
                        <a:t>場合に、合計して</a:t>
                      </a:r>
                      <a:r>
                        <a:rPr kumimoji="1" lang="en-US" altLang="ja-JP" sz="1800" dirty="0">
                          <a:solidFill>
                            <a:schemeClr val="tx1"/>
                          </a:solidFill>
                          <a:highlight>
                            <a:srgbClr val="FFFF00"/>
                          </a:highlight>
                        </a:rPr>
                        <a:t>2m</a:t>
                      </a:r>
                      <a:r>
                        <a:rPr kumimoji="1" lang="ja-JP" altLang="en-US" sz="1800" dirty="0">
                          <a:solidFill>
                            <a:schemeClr val="tx1"/>
                          </a:solidFill>
                          <a:highlight>
                            <a:srgbClr val="FFFF00"/>
                          </a:highlight>
                        </a:rPr>
                        <a:t>を超える</a:t>
                      </a:r>
                      <a:r>
                        <a:rPr kumimoji="1" lang="ja-JP" altLang="en-US" sz="1800" dirty="0">
                          <a:solidFill>
                            <a:schemeClr val="tx1"/>
                          </a:solidFill>
                        </a:rPr>
                        <a:t>崖が</a:t>
                      </a:r>
                    </a:p>
                    <a:p>
                      <a:r>
                        <a:rPr kumimoji="1" lang="ja-JP" altLang="en-US" sz="1800" dirty="0">
                          <a:solidFill>
                            <a:schemeClr val="tx1"/>
                          </a:solidFill>
                        </a:rPr>
                        <a:t>　　生じる場合</a:t>
                      </a:r>
                      <a:endParaRPr kumimoji="1" lang="en-US" altLang="ja-JP" sz="1800" dirty="0">
                        <a:solidFill>
                          <a:schemeClr val="tx1"/>
                        </a:solidFill>
                      </a:endParaRPr>
                    </a:p>
                    <a:p>
                      <a:r>
                        <a:rPr kumimoji="1" lang="ja-JP" altLang="en-US" sz="1800" dirty="0">
                          <a:solidFill>
                            <a:schemeClr val="tx1"/>
                          </a:solidFill>
                        </a:rPr>
                        <a:t>④　</a:t>
                      </a:r>
                      <a:r>
                        <a:rPr kumimoji="1" lang="ja-JP" altLang="en-US" sz="1800" dirty="0">
                          <a:solidFill>
                            <a:schemeClr val="tx1"/>
                          </a:solidFill>
                          <a:highlight>
                            <a:srgbClr val="FFFF00"/>
                          </a:highlight>
                        </a:rPr>
                        <a:t>崖を生じない</a:t>
                      </a:r>
                      <a:r>
                        <a:rPr kumimoji="1" lang="ja-JP" altLang="en-US" sz="1800" dirty="0">
                          <a:solidFill>
                            <a:schemeClr val="tx1"/>
                          </a:solidFill>
                        </a:rPr>
                        <a:t>もので、</a:t>
                      </a:r>
                      <a:r>
                        <a:rPr kumimoji="1" lang="en-US" altLang="ja-JP" sz="1800" dirty="0">
                          <a:solidFill>
                            <a:schemeClr val="tx1"/>
                          </a:solidFill>
                          <a:highlight>
                            <a:srgbClr val="FFFF00"/>
                          </a:highlight>
                        </a:rPr>
                        <a:t>2m</a:t>
                      </a:r>
                      <a:r>
                        <a:rPr kumimoji="1" lang="ja-JP" altLang="en-US" sz="1800" dirty="0">
                          <a:solidFill>
                            <a:schemeClr val="tx1"/>
                          </a:solidFill>
                          <a:highlight>
                            <a:srgbClr val="FFFF00"/>
                          </a:highlight>
                        </a:rPr>
                        <a:t>を超</a:t>
                      </a:r>
                      <a:r>
                        <a:rPr kumimoji="1" lang="ja-JP" altLang="en-US" sz="1800" dirty="0">
                          <a:solidFill>
                            <a:schemeClr val="tx1"/>
                          </a:solidFill>
                        </a:rPr>
                        <a:t>える盛土</a:t>
                      </a:r>
                    </a:p>
                    <a:p>
                      <a:r>
                        <a:rPr kumimoji="1" lang="ja-JP" altLang="en-US" sz="1800" dirty="0">
                          <a:solidFill>
                            <a:schemeClr val="tx1"/>
                          </a:solidFill>
                        </a:rPr>
                        <a:t>⑤　盛土、切土をする土地の</a:t>
                      </a:r>
                      <a:r>
                        <a:rPr kumimoji="1" lang="ja-JP" altLang="en-US" sz="1800" dirty="0">
                          <a:solidFill>
                            <a:schemeClr val="tx1"/>
                          </a:solidFill>
                          <a:highlight>
                            <a:srgbClr val="FFFF00"/>
                          </a:highlight>
                        </a:rPr>
                        <a:t>面積</a:t>
                      </a:r>
                      <a:r>
                        <a:rPr kumimoji="1" lang="ja-JP" altLang="en-US" sz="1800" dirty="0">
                          <a:solidFill>
                            <a:schemeClr val="tx1"/>
                          </a:solidFill>
                        </a:rPr>
                        <a:t>が</a:t>
                      </a:r>
                      <a:r>
                        <a:rPr kumimoji="1" lang="en-US" altLang="ja-JP" sz="1800" dirty="0">
                          <a:solidFill>
                            <a:schemeClr val="tx1"/>
                          </a:solidFill>
                          <a:highlight>
                            <a:srgbClr val="FFFF00"/>
                          </a:highlight>
                        </a:rPr>
                        <a:t>500</a:t>
                      </a:r>
                      <a:r>
                        <a:rPr kumimoji="1" lang="ja-JP" altLang="en-US" sz="1800" dirty="0">
                          <a:solidFill>
                            <a:schemeClr val="tx1"/>
                          </a:solidFill>
                          <a:highlight>
                            <a:srgbClr val="FFFF00"/>
                          </a:highlight>
                        </a:rPr>
                        <a:t>㎡を超える</a:t>
                      </a:r>
                      <a:r>
                        <a:rPr kumimoji="1" lang="ja-JP" altLang="en-US" sz="1800" dirty="0">
                          <a:solidFill>
                            <a:schemeClr val="tx1"/>
                          </a:solidFill>
                        </a:rPr>
                        <a:t>場合</a:t>
                      </a:r>
                    </a:p>
                    <a:p>
                      <a:endParaRPr kumimoji="1" lang="ja-JP" altLang="en-US" sz="1800" dirty="0">
                        <a:solidFill>
                          <a:schemeClr val="tx1"/>
                        </a:solidFill>
                      </a:endParaRPr>
                    </a:p>
                  </a:txBody>
                  <a:tcPr>
                    <a:solidFill>
                      <a:schemeClr val="accent6">
                        <a:lumMod val="40000"/>
                        <a:lumOff val="60000"/>
                      </a:schemeClr>
                    </a:solidFill>
                  </a:tcPr>
                </a:tc>
                <a:extLst>
                  <a:ext uri="{0D108BD9-81ED-4DB2-BD59-A6C34878D82A}">
                    <a16:rowId xmlns:a16="http://schemas.microsoft.com/office/drawing/2014/main" val="1802809882"/>
                  </a:ext>
                </a:extLst>
              </a:tr>
              <a:tr h="855845">
                <a:tc>
                  <a:txBody>
                    <a:bodyPr/>
                    <a:lstStyle/>
                    <a:p>
                      <a:pPr>
                        <a:lnSpc>
                          <a:spcPct val="200000"/>
                        </a:lnSpc>
                      </a:pPr>
                      <a:r>
                        <a:rPr kumimoji="1" lang="ja-JP" altLang="en-US" sz="1800" b="1" dirty="0">
                          <a:solidFill>
                            <a:schemeClr val="bg1"/>
                          </a:solidFill>
                        </a:rPr>
                        <a:t>土石の堆積</a:t>
                      </a:r>
                    </a:p>
                  </a:txBody>
                  <a:tcPr>
                    <a:solidFill>
                      <a:schemeClr val="accent6">
                        <a:lumMod val="50000"/>
                      </a:schemeClr>
                    </a:solidFill>
                  </a:tcPr>
                </a:tc>
                <a:tc>
                  <a:txBody>
                    <a:bodyPr/>
                    <a:lstStyle/>
                    <a:p>
                      <a:r>
                        <a:rPr kumimoji="1" lang="ja-JP" altLang="en-US" sz="1800" dirty="0">
                          <a:solidFill>
                            <a:schemeClr val="tx1"/>
                          </a:solidFill>
                        </a:rPr>
                        <a:t>・土石の堆積とは、宅地・農地等において行う土石の堆積</a:t>
                      </a:r>
                    </a:p>
                    <a:p>
                      <a:r>
                        <a:rPr kumimoji="1" lang="ja-JP" altLang="en-US" sz="1800" dirty="0">
                          <a:solidFill>
                            <a:schemeClr val="tx1"/>
                          </a:solidFill>
                        </a:rPr>
                        <a:t>①高さが</a:t>
                      </a:r>
                      <a:r>
                        <a:rPr kumimoji="1" lang="en-US" altLang="ja-JP" sz="1800" b="1" dirty="0">
                          <a:solidFill>
                            <a:schemeClr val="tx1"/>
                          </a:solidFill>
                          <a:highlight>
                            <a:srgbClr val="FFFF00"/>
                          </a:highlight>
                        </a:rPr>
                        <a:t>2m</a:t>
                      </a:r>
                      <a:r>
                        <a:rPr kumimoji="1" lang="ja-JP" altLang="en-US" sz="1800" b="1" dirty="0">
                          <a:solidFill>
                            <a:schemeClr val="tx1"/>
                          </a:solidFill>
                          <a:highlight>
                            <a:srgbClr val="FFFF00"/>
                          </a:highlight>
                        </a:rPr>
                        <a:t>を超</a:t>
                      </a:r>
                      <a:r>
                        <a:rPr kumimoji="1" lang="ja-JP" altLang="en-US" sz="1800" b="1" dirty="0">
                          <a:solidFill>
                            <a:schemeClr val="tx1"/>
                          </a:solidFill>
                        </a:rPr>
                        <a:t>え</a:t>
                      </a:r>
                      <a:r>
                        <a:rPr kumimoji="1" lang="ja-JP" altLang="en-US" sz="1800" dirty="0">
                          <a:solidFill>
                            <a:schemeClr val="tx1"/>
                          </a:solidFill>
                        </a:rPr>
                        <a:t>、かつ</a:t>
                      </a:r>
                      <a:r>
                        <a:rPr kumimoji="1" lang="ja-JP" altLang="en-US" sz="1800" dirty="0">
                          <a:solidFill>
                            <a:schemeClr val="tx1"/>
                          </a:solidFill>
                          <a:highlight>
                            <a:srgbClr val="FFFF00"/>
                          </a:highlight>
                        </a:rPr>
                        <a:t>面積が</a:t>
                      </a:r>
                      <a:r>
                        <a:rPr kumimoji="1" lang="en-US" altLang="ja-JP" sz="1800" b="1" dirty="0">
                          <a:solidFill>
                            <a:schemeClr val="tx1"/>
                          </a:solidFill>
                          <a:highlight>
                            <a:srgbClr val="FFFF00"/>
                          </a:highlight>
                        </a:rPr>
                        <a:t>300</a:t>
                      </a:r>
                      <a:r>
                        <a:rPr kumimoji="1" lang="ja-JP" altLang="en-US" sz="1800" b="1" dirty="0">
                          <a:solidFill>
                            <a:schemeClr val="tx1"/>
                          </a:solidFill>
                          <a:highlight>
                            <a:srgbClr val="FFFF00"/>
                          </a:highlight>
                        </a:rPr>
                        <a:t>㎡</a:t>
                      </a:r>
                      <a:r>
                        <a:rPr kumimoji="1" lang="ja-JP" altLang="en-US" sz="1800" b="1" dirty="0">
                          <a:solidFill>
                            <a:schemeClr val="tx1"/>
                          </a:solidFill>
                        </a:rPr>
                        <a:t>を超</a:t>
                      </a:r>
                      <a:r>
                        <a:rPr kumimoji="1" lang="ja-JP" altLang="en-US" sz="1800" dirty="0">
                          <a:solidFill>
                            <a:schemeClr val="tx1"/>
                          </a:solidFill>
                        </a:rPr>
                        <a:t>える堆積</a:t>
                      </a:r>
                    </a:p>
                    <a:p>
                      <a:r>
                        <a:rPr kumimoji="1" lang="ja-JP" altLang="en-US" sz="1800" dirty="0">
                          <a:solidFill>
                            <a:schemeClr val="tx1"/>
                          </a:solidFill>
                        </a:rPr>
                        <a:t>②面積が</a:t>
                      </a:r>
                      <a:r>
                        <a:rPr kumimoji="1" lang="en-US" altLang="ja-JP" sz="1800" b="1" dirty="0">
                          <a:solidFill>
                            <a:schemeClr val="tx1"/>
                          </a:solidFill>
                          <a:highlight>
                            <a:srgbClr val="FFFF00"/>
                          </a:highlight>
                        </a:rPr>
                        <a:t>500</a:t>
                      </a:r>
                      <a:r>
                        <a:rPr kumimoji="1" lang="ja-JP" altLang="en-US" sz="1800" b="1" dirty="0">
                          <a:solidFill>
                            <a:schemeClr val="tx1"/>
                          </a:solidFill>
                          <a:highlight>
                            <a:srgbClr val="FFFF00"/>
                          </a:highlight>
                        </a:rPr>
                        <a:t>㎡</a:t>
                      </a:r>
                      <a:r>
                        <a:rPr kumimoji="1" lang="ja-JP" altLang="en-US" sz="1800" b="1" dirty="0">
                          <a:solidFill>
                            <a:schemeClr val="tx1"/>
                          </a:solidFill>
                        </a:rPr>
                        <a:t>を超</a:t>
                      </a:r>
                      <a:r>
                        <a:rPr kumimoji="1" lang="ja-JP" altLang="en-US" sz="1800" dirty="0">
                          <a:solidFill>
                            <a:schemeClr val="tx1"/>
                          </a:solidFill>
                        </a:rPr>
                        <a:t>える堆積</a:t>
                      </a:r>
                    </a:p>
                  </a:txBody>
                  <a:tcPr>
                    <a:solidFill>
                      <a:schemeClr val="accent6">
                        <a:lumMod val="40000"/>
                        <a:lumOff val="60000"/>
                      </a:schemeClr>
                    </a:solidFill>
                  </a:tcPr>
                </a:tc>
                <a:extLst>
                  <a:ext uri="{0D108BD9-81ED-4DB2-BD59-A6C34878D82A}">
                    <a16:rowId xmlns:a16="http://schemas.microsoft.com/office/drawing/2014/main" val="1295427385"/>
                  </a:ext>
                </a:extLst>
              </a:tr>
            </a:tbl>
          </a:graphicData>
        </a:graphic>
      </p:graphicFrame>
    </p:spTree>
    <p:extLst>
      <p:ext uri="{BB962C8B-B14F-4D97-AF65-F5344CB8AC3E}">
        <p14:creationId xmlns:p14="http://schemas.microsoft.com/office/powerpoint/2010/main" val="36989622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E85487BE-B8AF-4F5D-B84D-B7DA9E23C031}"/>
              </a:ext>
            </a:extLst>
          </p:cNvPr>
          <p:cNvSpPr>
            <a:spLocks noGrp="1" noChangeArrowheads="1"/>
          </p:cNvSpPr>
          <p:nvPr>
            <p:ph type="title"/>
          </p:nvPr>
        </p:nvSpPr>
        <p:spPr>
          <a:solidFill>
            <a:srgbClr val="00B0F0"/>
          </a:solidFill>
          <a:ln w="76200">
            <a:solidFill>
              <a:schemeClr val="tx1"/>
            </a:solidFill>
            <a:miter lim="800000"/>
            <a:headEnd/>
            <a:tailEnd/>
          </a:ln>
        </p:spPr>
        <p:txBody>
          <a:bodyPr/>
          <a:lstStyle/>
          <a:p>
            <a:pPr algn="l" eaLnBrk="1" hangingPunct="1"/>
            <a:r>
              <a:rPr lang="ja-JP" altLang="en-US" sz="3600" dirty="0">
                <a:solidFill>
                  <a:schemeClr val="bg1"/>
                </a:solidFill>
              </a:rPr>
              <a:t>　　　許可不要な宅地造成等</a:t>
            </a:r>
          </a:p>
        </p:txBody>
      </p:sp>
      <p:sp>
        <p:nvSpPr>
          <p:cNvPr id="96259" name="Rectangle 3">
            <a:extLst>
              <a:ext uri="{FF2B5EF4-FFF2-40B4-BE49-F238E27FC236}">
                <a16:creationId xmlns:a16="http://schemas.microsoft.com/office/drawing/2014/main" id="{732DDC1E-699C-45F5-8219-20274424A49C}"/>
              </a:ext>
            </a:extLst>
          </p:cNvPr>
          <p:cNvSpPr>
            <a:spLocks noGrp="1" noChangeArrowheads="1"/>
          </p:cNvSpPr>
          <p:nvPr>
            <p:ph type="body" idx="1"/>
          </p:nvPr>
        </p:nvSpPr>
        <p:spPr>
          <a:xfrm>
            <a:off x="609600" y="1622778"/>
            <a:ext cx="10769600" cy="4525963"/>
          </a:xfrm>
        </p:spPr>
        <p:txBody>
          <a:bodyPr/>
          <a:lstStyle/>
          <a:p>
            <a:pPr eaLnBrk="1" hangingPunct="1">
              <a:buFontTx/>
              <a:buNone/>
            </a:pPr>
            <a:r>
              <a:rPr lang="ja-JP" altLang="en-US" sz="2400" dirty="0"/>
              <a:t>❶　国・地方公共団体等が非常災害のために必要な</a:t>
            </a:r>
            <a:r>
              <a:rPr lang="ja-JP" altLang="en-US" sz="2400" dirty="0">
                <a:highlight>
                  <a:srgbClr val="FFFF00"/>
                </a:highlight>
              </a:rPr>
              <a:t>応急処置</a:t>
            </a:r>
            <a:r>
              <a:rPr lang="ja-JP" altLang="en-US" sz="2400" dirty="0"/>
              <a:t>として行う工事</a:t>
            </a:r>
          </a:p>
          <a:p>
            <a:pPr eaLnBrk="1" hangingPunct="1">
              <a:buFontTx/>
              <a:buNone/>
            </a:pPr>
            <a:endParaRPr lang="ja-JP" altLang="en-US" sz="2400" dirty="0"/>
          </a:p>
          <a:p>
            <a:pPr eaLnBrk="1" hangingPunct="1">
              <a:buFontTx/>
              <a:buNone/>
            </a:pPr>
            <a:r>
              <a:rPr lang="ja-JP" altLang="en-US" sz="2400" dirty="0"/>
              <a:t>❷　土石の堆積で。</a:t>
            </a:r>
            <a:r>
              <a:rPr lang="en-US" altLang="ja-JP" sz="2400" dirty="0">
                <a:highlight>
                  <a:srgbClr val="FFFF00"/>
                </a:highlight>
              </a:rPr>
              <a:t>300</a:t>
            </a:r>
            <a:r>
              <a:rPr lang="ja-JP" altLang="en-US" sz="2400" dirty="0">
                <a:highlight>
                  <a:srgbClr val="FFFF00"/>
                </a:highlight>
              </a:rPr>
              <a:t>㎡を超えない</a:t>
            </a:r>
            <a:r>
              <a:rPr lang="ja-JP" altLang="en-US" sz="2400" dirty="0"/>
              <a:t>もの</a:t>
            </a:r>
            <a:endParaRPr lang="en-US" altLang="ja-JP" sz="2400" dirty="0"/>
          </a:p>
          <a:p>
            <a:pPr eaLnBrk="1" hangingPunct="1">
              <a:buFontTx/>
              <a:buNone/>
            </a:pPr>
            <a:endParaRPr lang="ja-JP" altLang="en-US" sz="2400" dirty="0"/>
          </a:p>
          <a:p>
            <a:pPr eaLnBrk="1" hangingPunct="1">
              <a:buFontTx/>
              <a:buNone/>
            </a:pPr>
            <a:r>
              <a:rPr lang="ja-JP" altLang="en-US" sz="2400" dirty="0"/>
              <a:t>❸</a:t>
            </a:r>
            <a:r>
              <a:rPr lang="ja-JP" altLang="en-US" sz="2400" dirty="0">
                <a:highlight>
                  <a:srgbClr val="FFFF00"/>
                </a:highlight>
              </a:rPr>
              <a:t>工事に付随して行われる土石の堆積</a:t>
            </a:r>
            <a:r>
              <a:rPr lang="ja-JP" altLang="en-US" sz="2400" dirty="0"/>
              <a:t>で、</a:t>
            </a:r>
            <a:endParaRPr lang="en-US" altLang="ja-JP" sz="2400" dirty="0"/>
          </a:p>
          <a:p>
            <a:pPr eaLnBrk="1" hangingPunct="1">
              <a:buFontTx/>
              <a:buNone/>
            </a:pPr>
            <a:r>
              <a:rPr lang="en-US" altLang="ja-JP" sz="2400" dirty="0"/>
              <a:t>a. </a:t>
            </a:r>
            <a:r>
              <a:rPr lang="ja-JP" altLang="en-US" sz="2400" dirty="0"/>
              <a:t>工事に使用する土石</a:t>
            </a:r>
            <a:endParaRPr lang="en-US" altLang="ja-JP" sz="2400" dirty="0"/>
          </a:p>
          <a:p>
            <a:pPr eaLnBrk="1" hangingPunct="1">
              <a:buFontTx/>
              <a:buNone/>
            </a:pPr>
            <a:r>
              <a:rPr lang="en-US" altLang="ja-JP" sz="2400" dirty="0"/>
              <a:t>b. </a:t>
            </a:r>
            <a:r>
              <a:rPr lang="ja-JP" altLang="en-US" sz="2400" dirty="0"/>
              <a:t>または工事で発注した土石を、工事の現場またはその付近に堆積するもの</a:t>
            </a:r>
            <a:endParaRPr lang="ja-JP" altLang="en-US" dirty="0"/>
          </a:p>
        </p:txBody>
      </p:sp>
      <p:sp>
        <p:nvSpPr>
          <p:cNvPr id="5" name="二等辺三角形 4">
            <a:extLst>
              <a:ext uri="{FF2B5EF4-FFF2-40B4-BE49-F238E27FC236}">
                <a16:creationId xmlns:a16="http://schemas.microsoft.com/office/drawing/2014/main" id="{445880D0-38EB-4663-826E-7250D331F4CD}"/>
              </a:ext>
            </a:extLst>
          </p:cNvPr>
          <p:cNvSpPr/>
          <p:nvPr/>
        </p:nvSpPr>
        <p:spPr>
          <a:xfrm rot="5400000">
            <a:off x="517877" y="381005"/>
            <a:ext cx="1143002" cy="95955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Tree>
    <p:extLst>
      <p:ext uri="{BB962C8B-B14F-4D97-AF65-F5344CB8AC3E}">
        <p14:creationId xmlns:p14="http://schemas.microsoft.com/office/powerpoint/2010/main" val="224460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1EE9391A-CBF3-4C5C-B4F9-7FD58F4A7C8D}"/>
              </a:ext>
            </a:extLst>
          </p:cNvPr>
          <p:cNvSpPr>
            <a:spLocks noGrp="1" noChangeArrowheads="1"/>
          </p:cNvSpPr>
          <p:nvPr>
            <p:ph type="title"/>
          </p:nvPr>
        </p:nvSpPr>
        <p:spPr>
          <a:xfrm>
            <a:off x="694266" y="194203"/>
            <a:ext cx="10803467" cy="720197"/>
          </a:xfrm>
          <a:solidFill>
            <a:srgbClr val="00B0F0"/>
          </a:solidFill>
          <a:ln w="76200">
            <a:solidFill>
              <a:schemeClr val="tx1"/>
            </a:solidFill>
            <a:miter lim="800000"/>
            <a:headEnd/>
            <a:tailEnd/>
          </a:ln>
        </p:spPr>
        <p:txBody>
          <a:bodyPr/>
          <a:lstStyle/>
          <a:p>
            <a:pPr algn="ctr" eaLnBrk="1" hangingPunct="1"/>
            <a:r>
              <a:rPr lang="ja-JP" altLang="en-US" sz="3600" dirty="0">
                <a:solidFill>
                  <a:schemeClr val="bg1"/>
                </a:solidFill>
              </a:rPr>
              <a:t>許可の手続き</a:t>
            </a:r>
          </a:p>
        </p:txBody>
      </p:sp>
      <p:sp>
        <p:nvSpPr>
          <p:cNvPr id="93187" name="Rectangle 3">
            <a:extLst>
              <a:ext uri="{FF2B5EF4-FFF2-40B4-BE49-F238E27FC236}">
                <a16:creationId xmlns:a16="http://schemas.microsoft.com/office/drawing/2014/main" id="{0A42C888-97D3-4D78-A7BC-85836DFE3277}"/>
              </a:ext>
            </a:extLst>
          </p:cNvPr>
          <p:cNvSpPr>
            <a:spLocks noGrp="1" noChangeArrowheads="1"/>
          </p:cNvSpPr>
          <p:nvPr>
            <p:ph type="body" idx="1"/>
          </p:nvPr>
        </p:nvSpPr>
        <p:spPr>
          <a:xfrm>
            <a:off x="1885245" y="1566334"/>
            <a:ext cx="6141156" cy="4525963"/>
          </a:xfrm>
        </p:spPr>
        <p:txBody>
          <a:bodyPr/>
          <a:lstStyle/>
          <a:p>
            <a:pPr eaLnBrk="1" hangingPunct="1">
              <a:buFontTx/>
              <a:buNone/>
            </a:pPr>
            <a:endParaRPr lang="en-US" altLang="ja-JP" dirty="0"/>
          </a:p>
          <a:p>
            <a:pPr eaLnBrk="1" hangingPunct="1">
              <a:buFontTx/>
              <a:buNone/>
            </a:pPr>
            <a:r>
              <a:rPr lang="ja-JP" altLang="en-US" dirty="0"/>
              <a:t>　　　　　　　　   　</a:t>
            </a:r>
            <a:endParaRPr lang="ja-JP" altLang="en-US" sz="3600" u="sng" dirty="0"/>
          </a:p>
        </p:txBody>
      </p:sp>
      <p:pic>
        <p:nvPicPr>
          <p:cNvPr id="4" name="図 3">
            <a:extLst>
              <a:ext uri="{FF2B5EF4-FFF2-40B4-BE49-F238E27FC236}">
                <a16:creationId xmlns:a16="http://schemas.microsoft.com/office/drawing/2014/main" id="{38713E88-3357-4705-8792-A686440DAEBE}"/>
              </a:ext>
            </a:extLst>
          </p:cNvPr>
          <p:cNvPicPr>
            <a:picLocks noChangeAspect="1"/>
          </p:cNvPicPr>
          <p:nvPr/>
        </p:nvPicPr>
        <p:blipFill>
          <a:blip r:embed="rId3"/>
          <a:stretch>
            <a:fillRect/>
          </a:stretch>
        </p:blipFill>
        <p:spPr>
          <a:xfrm>
            <a:off x="750710" y="1446559"/>
            <a:ext cx="10364646" cy="2610214"/>
          </a:xfrm>
          <a:prstGeom prst="rect">
            <a:avLst/>
          </a:prstGeom>
        </p:spPr>
      </p:pic>
    </p:spTree>
    <p:extLst>
      <p:ext uri="{BB962C8B-B14F-4D97-AF65-F5344CB8AC3E}">
        <p14:creationId xmlns:p14="http://schemas.microsoft.com/office/powerpoint/2010/main" val="2548730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1EE9391A-CBF3-4C5C-B4F9-7FD58F4A7C8D}"/>
              </a:ext>
            </a:extLst>
          </p:cNvPr>
          <p:cNvSpPr>
            <a:spLocks noGrp="1" noChangeArrowheads="1"/>
          </p:cNvSpPr>
          <p:nvPr>
            <p:ph type="title"/>
          </p:nvPr>
        </p:nvSpPr>
        <p:spPr>
          <a:xfrm>
            <a:off x="694266" y="194203"/>
            <a:ext cx="10803467" cy="720197"/>
          </a:xfrm>
          <a:solidFill>
            <a:srgbClr val="00B0F0"/>
          </a:solidFill>
          <a:ln w="76200">
            <a:solidFill>
              <a:schemeClr val="tx1"/>
            </a:solidFill>
            <a:miter lim="800000"/>
            <a:headEnd/>
            <a:tailEnd/>
          </a:ln>
        </p:spPr>
        <p:txBody>
          <a:bodyPr/>
          <a:lstStyle/>
          <a:p>
            <a:pPr algn="ctr" eaLnBrk="1" hangingPunct="1"/>
            <a:r>
              <a:rPr lang="ja-JP" altLang="en-US" sz="3600" dirty="0">
                <a:solidFill>
                  <a:schemeClr val="bg1"/>
                </a:solidFill>
              </a:rPr>
              <a:t>許可の手続き</a:t>
            </a:r>
          </a:p>
        </p:txBody>
      </p:sp>
      <p:sp>
        <p:nvSpPr>
          <p:cNvPr id="93187" name="Rectangle 3">
            <a:extLst>
              <a:ext uri="{FF2B5EF4-FFF2-40B4-BE49-F238E27FC236}">
                <a16:creationId xmlns:a16="http://schemas.microsoft.com/office/drawing/2014/main" id="{0A42C888-97D3-4D78-A7BC-85836DFE3277}"/>
              </a:ext>
            </a:extLst>
          </p:cNvPr>
          <p:cNvSpPr>
            <a:spLocks noGrp="1" noChangeArrowheads="1"/>
          </p:cNvSpPr>
          <p:nvPr>
            <p:ph type="body" idx="1"/>
          </p:nvPr>
        </p:nvSpPr>
        <p:spPr>
          <a:xfrm>
            <a:off x="1885245" y="1566334"/>
            <a:ext cx="6141156" cy="4525963"/>
          </a:xfrm>
        </p:spPr>
        <p:txBody>
          <a:bodyPr/>
          <a:lstStyle/>
          <a:p>
            <a:pPr eaLnBrk="1" hangingPunct="1">
              <a:buFontTx/>
              <a:buNone/>
            </a:pPr>
            <a:endParaRPr lang="en-US" altLang="ja-JP" dirty="0"/>
          </a:p>
          <a:p>
            <a:pPr eaLnBrk="1" hangingPunct="1">
              <a:buFontTx/>
              <a:buNone/>
            </a:pPr>
            <a:r>
              <a:rPr lang="ja-JP" altLang="en-US" dirty="0"/>
              <a:t>　　　　　　　　   　</a:t>
            </a:r>
            <a:endParaRPr lang="ja-JP" altLang="en-US" sz="3600" u="sng" dirty="0"/>
          </a:p>
        </p:txBody>
      </p:sp>
      <p:pic>
        <p:nvPicPr>
          <p:cNvPr id="3" name="図 2">
            <a:extLst>
              <a:ext uri="{FF2B5EF4-FFF2-40B4-BE49-F238E27FC236}">
                <a16:creationId xmlns:a16="http://schemas.microsoft.com/office/drawing/2014/main" id="{C3274C49-B9FD-4F73-AC81-4222B166D407}"/>
              </a:ext>
            </a:extLst>
          </p:cNvPr>
          <p:cNvPicPr>
            <a:picLocks noChangeAspect="1"/>
          </p:cNvPicPr>
          <p:nvPr/>
        </p:nvPicPr>
        <p:blipFill>
          <a:blip r:embed="rId3"/>
          <a:stretch>
            <a:fillRect/>
          </a:stretch>
        </p:blipFill>
        <p:spPr>
          <a:xfrm>
            <a:off x="694266" y="1690487"/>
            <a:ext cx="10116962" cy="2867425"/>
          </a:xfrm>
          <a:prstGeom prst="rect">
            <a:avLst/>
          </a:prstGeom>
        </p:spPr>
      </p:pic>
    </p:spTree>
    <p:extLst>
      <p:ext uri="{BB962C8B-B14F-4D97-AF65-F5344CB8AC3E}">
        <p14:creationId xmlns:p14="http://schemas.microsoft.com/office/powerpoint/2010/main" val="1087443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E85487BE-B8AF-4F5D-B84D-B7DA9E23C031}"/>
              </a:ext>
            </a:extLst>
          </p:cNvPr>
          <p:cNvSpPr>
            <a:spLocks noGrp="1" noChangeArrowheads="1"/>
          </p:cNvSpPr>
          <p:nvPr>
            <p:ph type="title"/>
          </p:nvPr>
        </p:nvSpPr>
        <p:spPr>
          <a:solidFill>
            <a:srgbClr val="00B0F0"/>
          </a:solidFill>
          <a:ln w="76200">
            <a:solidFill>
              <a:schemeClr val="tx1"/>
            </a:solidFill>
            <a:miter lim="800000"/>
            <a:headEnd/>
            <a:tailEnd/>
          </a:ln>
        </p:spPr>
        <p:txBody>
          <a:bodyPr/>
          <a:lstStyle/>
          <a:p>
            <a:pPr algn="l" eaLnBrk="1" hangingPunct="1"/>
            <a:r>
              <a:rPr lang="ja-JP" altLang="en-US" sz="3600" dirty="0">
                <a:solidFill>
                  <a:schemeClr val="bg1"/>
                </a:solidFill>
              </a:rPr>
              <a:t>　　　許可の手続きの全体の流れ</a:t>
            </a:r>
          </a:p>
        </p:txBody>
      </p:sp>
      <p:sp>
        <p:nvSpPr>
          <p:cNvPr id="96259" name="Rectangle 3">
            <a:extLst>
              <a:ext uri="{FF2B5EF4-FFF2-40B4-BE49-F238E27FC236}">
                <a16:creationId xmlns:a16="http://schemas.microsoft.com/office/drawing/2014/main" id="{732DDC1E-699C-45F5-8219-20274424A49C}"/>
              </a:ext>
            </a:extLst>
          </p:cNvPr>
          <p:cNvSpPr>
            <a:spLocks noGrp="1" noChangeArrowheads="1"/>
          </p:cNvSpPr>
          <p:nvPr>
            <p:ph type="body" idx="1"/>
          </p:nvPr>
        </p:nvSpPr>
        <p:spPr>
          <a:xfrm>
            <a:off x="609600" y="1634066"/>
            <a:ext cx="10769600" cy="4525963"/>
          </a:xfrm>
        </p:spPr>
        <p:txBody>
          <a:bodyPr/>
          <a:lstStyle/>
          <a:p>
            <a:pPr eaLnBrk="1" hangingPunct="1">
              <a:buFontTx/>
              <a:buNone/>
            </a:pPr>
            <a:r>
              <a:rPr lang="ja-JP" altLang="en-US" sz="2000" dirty="0"/>
              <a:t>工事主は</a:t>
            </a:r>
            <a:r>
              <a:rPr lang="ja-JP" altLang="en-US" sz="2000" dirty="0">
                <a:solidFill>
                  <a:srgbClr val="FF0000"/>
                </a:solidFill>
              </a:rPr>
              <a:t>予め</a:t>
            </a:r>
            <a:r>
              <a:rPr lang="ja-JP" altLang="en-US" sz="2000" dirty="0"/>
              <a:t>工事の内容を</a:t>
            </a:r>
            <a:r>
              <a:rPr lang="ja-JP" altLang="en-US" sz="2000" b="1" dirty="0">
                <a:solidFill>
                  <a:srgbClr val="FF0000"/>
                </a:solidFill>
              </a:rPr>
              <a:t>周辺地域の住民</a:t>
            </a:r>
            <a:r>
              <a:rPr lang="ja-JP" altLang="en-US" sz="2000" dirty="0"/>
              <a:t>⇒</a:t>
            </a:r>
            <a:r>
              <a:rPr lang="ja-JP" altLang="en-US" sz="2000" b="1" dirty="0">
                <a:solidFill>
                  <a:srgbClr val="FF0000"/>
                </a:solidFill>
              </a:rPr>
              <a:t>説明会</a:t>
            </a:r>
            <a:r>
              <a:rPr lang="ja-JP" altLang="en-US" sz="2000" dirty="0"/>
              <a:t>のその他の必要な措置を講じなければ</a:t>
            </a:r>
            <a:endParaRPr lang="en-US" altLang="ja-JP" sz="2000" dirty="0"/>
          </a:p>
          <a:p>
            <a:pPr eaLnBrk="1" hangingPunct="1">
              <a:buFontTx/>
              <a:buNone/>
            </a:pPr>
            <a:r>
              <a:rPr lang="ja-JP" altLang="en-US" sz="2000" dirty="0"/>
              <a:t>ならない。</a:t>
            </a:r>
          </a:p>
          <a:p>
            <a:pPr eaLnBrk="1" hangingPunct="1">
              <a:buFontTx/>
              <a:buNone/>
            </a:pPr>
            <a:r>
              <a:rPr lang="ja-JP" altLang="en-US" sz="2000" dirty="0"/>
              <a:t>❶</a:t>
            </a:r>
            <a:r>
              <a:rPr lang="ja-JP" altLang="en-US" sz="2000" b="1" dirty="0">
                <a:highlight>
                  <a:srgbClr val="00FFFF"/>
                </a:highlight>
              </a:rPr>
              <a:t>許可申請</a:t>
            </a:r>
            <a:r>
              <a:rPr lang="ja-JP" altLang="en-US" sz="2000" dirty="0"/>
              <a:t>⇒都道府県知事は</a:t>
            </a:r>
            <a:r>
              <a:rPr lang="ja-JP" altLang="en-US" sz="2000" b="1" dirty="0">
                <a:solidFill>
                  <a:srgbClr val="FF0000"/>
                </a:solidFill>
              </a:rPr>
              <a:t>遅滞なく</a:t>
            </a:r>
            <a:r>
              <a:rPr lang="ja-JP" altLang="en-US" sz="2000" dirty="0"/>
              <a:t>、許可・不許可の処分をしなれればならない。</a:t>
            </a:r>
          </a:p>
          <a:p>
            <a:pPr eaLnBrk="1" hangingPunct="1">
              <a:buFontTx/>
              <a:buNone/>
            </a:pPr>
            <a:r>
              <a:rPr lang="ja-JP" altLang="en-US" sz="2000" dirty="0"/>
              <a:t>   </a:t>
            </a:r>
            <a:r>
              <a:rPr lang="ja-JP" altLang="en-US" sz="2000" b="1" dirty="0"/>
              <a:t>許可の処分</a:t>
            </a:r>
            <a:r>
              <a:rPr lang="ja-JP" altLang="en-US" sz="2000" dirty="0"/>
              <a:t>⇒</a:t>
            </a:r>
            <a:r>
              <a:rPr lang="ja-JP" altLang="en-US" sz="2000" dirty="0">
                <a:solidFill>
                  <a:srgbClr val="FF0000"/>
                </a:solidFill>
              </a:rPr>
              <a:t>許可証を交付</a:t>
            </a:r>
            <a:r>
              <a:rPr lang="ja-JP" altLang="en-US" sz="2000" dirty="0"/>
              <a:t>、</a:t>
            </a:r>
            <a:r>
              <a:rPr lang="ja-JP" altLang="en-US" sz="2000" b="1" dirty="0"/>
              <a:t>不許可の処分</a:t>
            </a:r>
            <a:r>
              <a:rPr lang="ja-JP" altLang="en-US" sz="2000" dirty="0"/>
              <a:t>⇒</a:t>
            </a:r>
            <a:r>
              <a:rPr lang="ja-JP" altLang="en-US" sz="2000" dirty="0">
                <a:solidFill>
                  <a:srgbClr val="FF0000"/>
                </a:solidFill>
              </a:rPr>
              <a:t>文章でその旨を通知</a:t>
            </a:r>
          </a:p>
          <a:p>
            <a:pPr eaLnBrk="1" hangingPunct="1">
              <a:buFontTx/>
              <a:buNone/>
            </a:pPr>
            <a:r>
              <a:rPr lang="ja-JP" altLang="en-US" sz="2000" dirty="0"/>
              <a:t>❷</a:t>
            </a:r>
            <a:r>
              <a:rPr lang="ja-JP" altLang="en-US" sz="2000" b="1" dirty="0">
                <a:highlight>
                  <a:srgbClr val="00FFFF"/>
                </a:highlight>
              </a:rPr>
              <a:t>許可基準</a:t>
            </a:r>
            <a:r>
              <a:rPr lang="ja-JP" altLang="en-US" sz="2000" dirty="0"/>
              <a:t>⇒許可基準に適合しない時は、許可してはならない。</a:t>
            </a:r>
          </a:p>
          <a:p>
            <a:pPr eaLnBrk="1" hangingPunct="1">
              <a:buFontTx/>
              <a:buNone/>
            </a:pPr>
            <a:r>
              <a:rPr lang="ja-JP" altLang="en-US" sz="2000" dirty="0"/>
              <a:t>❸</a:t>
            </a:r>
            <a:r>
              <a:rPr lang="ja-JP" altLang="en-US" sz="2000" b="1" dirty="0">
                <a:highlight>
                  <a:srgbClr val="00FFFF"/>
                </a:highlight>
              </a:rPr>
              <a:t>許　可</a:t>
            </a:r>
            <a:r>
              <a:rPr lang="ja-JP" altLang="en-US" sz="2000" dirty="0"/>
              <a:t>⇒都道府県知事は、</a:t>
            </a:r>
            <a:r>
              <a:rPr lang="ja-JP" altLang="en-US" sz="2000" dirty="0">
                <a:solidFill>
                  <a:srgbClr val="FF0000"/>
                </a:solidFill>
              </a:rPr>
              <a:t>許可に災害防止のために必要な</a:t>
            </a:r>
            <a:r>
              <a:rPr lang="ja-JP" altLang="en-US" sz="2000" b="1" dirty="0">
                <a:solidFill>
                  <a:srgbClr val="FF0000"/>
                </a:solidFill>
              </a:rPr>
              <a:t>条件を付ける</a:t>
            </a:r>
            <a:r>
              <a:rPr lang="ja-JP" altLang="en-US" sz="2000" dirty="0"/>
              <a:t>ことができる。</a:t>
            </a:r>
          </a:p>
          <a:p>
            <a:pPr eaLnBrk="1" hangingPunct="1">
              <a:buFontTx/>
              <a:buNone/>
            </a:pPr>
            <a:r>
              <a:rPr lang="ja-JP" altLang="en-US" sz="2000" dirty="0"/>
              <a:t>❹</a:t>
            </a:r>
            <a:r>
              <a:rPr lang="ja-JP" altLang="en-US" sz="2000" b="1" dirty="0">
                <a:highlight>
                  <a:srgbClr val="00FFFF"/>
                </a:highlight>
              </a:rPr>
              <a:t>着　工</a:t>
            </a:r>
            <a:r>
              <a:rPr lang="ja-JP" altLang="en-US" sz="2000" b="1" dirty="0"/>
              <a:t>⇒</a:t>
            </a:r>
            <a:r>
              <a:rPr lang="ja-JP" altLang="en-US" sz="2000" dirty="0"/>
              <a:t>都道府県知事</a:t>
            </a:r>
            <a:r>
              <a:rPr lang="ja-JP" altLang="en-US" sz="2000" b="1" dirty="0"/>
              <a:t>は、</a:t>
            </a:r>
            <a:r>
              <a:rPr lang="ja-JP" altLang="en-US" sz="2000" dirty="0"/>
              <a:t>許可した時は速やかに一定の事項を</a:t>
            </a:r>
            <a:r>
              <a:rPr lang="ja-JP" altLang="en-US" sz="2000" b="1" dirty="0">
                <a:solidFill>
                  <a:srgbClr val="FF0000"/>
                </a:solidFill>
              </a:rPr>
              <a:t>公表</a:t>
            </a:r>
            <a:r>
              <a:rPr lang="ja-JP" altLang="en-US" sz="2000" b="1" dirty="0"/>
              <a:t>し、関係市町村長</a:t>
            </a:r>
            <a:r>
              <a:rPr lang="ja-JP" altLang="en-US" sz="2000" dirty="0"/>
              <a:t>に</a:t>
            </a:r>
            <a:r>
              <a:rPr lang="ja-JP" altLang="en-US" sz="2000" b="1" dirty="0">
                <a:solidFill>
                  <a:srgbClr val="FF0000"/>
                </a:solidFill>
              </a:rPr>
              <a:t>通知</a:t>
            </a:r>
          </a:p>
          <a:p>
            <a:pPr eaLnBrk="1" hangingPunct="1">
              <a:buFontTx/>
              <a:buNone/>
            </a:pPr>
            <a:r>
              <a:rPr lang="ja-JP" altLang="en-US" sz="2000" dirty="0"/>
              <a:t>❺</a:t>
            </a:r>
            <a:r>
              <a:rPr lang="ja-JP" altLang="en-US" sz="2000" b="1" dirty="0">
                <a:highlight>
                  <a:srgbClr val="00FFFF"/>
                </a:highlight>
              </a:rPr>
              <a:t>中間検査</a:t>
            </a:r>
            <a:r>
              <a:rPr lang="ja-JP" altLang="en-US" sz="2000" dirty="0"/>
              <a:t>⇒政令で定める規模の宅地造成等に関する工事が</a:t>
            </a:r>
            <a:r>
              <a:rPr lang="ja-JP" altLang="en-US" sz="2000" b="1" dirty="0">
                <a:solidFill>
                  <a:srgbClr val="FF0000"/>
                </a:solidFill>
              </a:rPr>
              <a:t>特定工程に係る工事を終えた日から</a:t>
            </a:r>
            <a:r>
              <a:rPr lang="en-US" altLang="ja-JP" sz="2000" b="1" dirty="0">
                <a:solidFill>
                  <a:srgbClr val="FF0000"/>
                </a:solidFill>
              </a:rPr>
              <a:t>4</a:t>
            </a:r>
            <a:r>
              <a:rPr lang="ja-JP" altLang="en-US" sz="2000" b="1" dirty="0">
                <a:solidFill>
                  <a:srgbClr val="FF0000"/>
                </a:solidFill>
              </a:rPr>
              <a:t>日以内</a:t>
            </a:r>
            <a:r>
              <a:rPr lang="ja-JP" altLang="en-US" sz="2000" dirty="0"/>
              <a:t>に</a:t>
            </a:r>
            <a:r>
              <a:rPr lang="ja-JP" altLang="en-US" sz="2000" b="1" dirty="0"/>
              <a:t>都道府県知事</a:t>
            </a:r>
            <a:r>
              <a:rPr lang="ja-JP" altLang="en-US" sz="2000" dirty="0"/>
              <a:t>の中間</a:t>
            </a:r>
            <a:r>
              <a:rPr lang="ja-JP" altLang="en-US" sz="2000" b="1" dirty="0"/>
              <a:t>検査を申請</a:t>
            </a:r>
            <a:r>
              <a:rPr lang="ja-JP" altLang="en-US" sz="2000" dirty="0"/>
              <a:t>しなければならない</a:t>
            </a:r>
          </a:p>
          <a:p>
            <a:pPr eaLnBrk="1" hangingPunct="1">
              <a:buFontTx/>
              <a:buNone/>
            </a:pPr>
            <a:r>
              <a:rPr lang="ja-JP" altLang="en-US" sz="2000" dirty="0"/>
              <a:t>❻</a:t>
            </a:r>
            <a:r>
              <a:rPr lang="ja-JP" altLang="en-US" sz="2000" b="1" dirty="0">
                <a:highlight>
                  <a:srgbClr val="00FFFF"/>
                </a:highlight>
              </a:rPr>
              <a:t>完了検査</a:t>
            </a:r>
            <a:r>
              <a:rPr lang="ja-JP" altLang="en-US" sz="2000" dirty="0"/>
              <a:t>⇒工事主は、工事が完了したときは、工事が技術的基準に適合しているか都道府県知事の検査を申請しなければならない。</a:t>
            </a:r>
          </a:p>
          <a:p>
            <a:pPr eaLnBrk="1" hangingPunct="1">
              <a:buFontTx/>
              <a:buNone/>
            </a:pPr>
            <a:r>
              <a:rPr lang="ja-JP" altLang="en-US" sz="2000" dirty="0"/>
              <a:t>❼</a:t>
            </a:r>
            <a:r>
              <a:rPr lang="ja-JP" altLang="en-US" sz="2000" b="1" dirty="0">
                <a:highlight>
                  <a:srgbClr val="00FFFF"/>
                </a:highlight>
              </a:rPr>
              <a:t>検査済証</a:t>
            </a:r>
            <a:r>
              <a:rPr lang="ja-JP" altLang="en-US" sz="2000" dirty="0"/>
              <a:t>⇒完了検査の結果、一定の技術的基準に適合しているときは</a:t>
            </a:r>
            <a:r>
              <a:rPr lang="ja-JP" altLang="en-US" sz="2000" b="1" dirty="0">
                <a:solidFill>
                  <a:srgbClr val="FF0000"/>
                </a:solidFill>
              </a:rPr>
              <a:t>検査済証を工事主</a:t>
            </a:r>
            <a:r>
              <a:rPr lang="ja-JP" altLang="en-US" sz="2000" dirty="0"/>
              <a:t>に交付しなければならない。</a:t>
            </a:r>
            <a:br>
              <a:rPr lang="ja-JP" altLang="en-US" sz="2000" dirty="0"/>
            </a:br>
            <a:endParaRPr lang="ja-JP" altLang="en-US" sz="2000" dirty="0"/>
          </a:p>
        </p:txBody>
      </p:sp>
      <p:sp>
        <p:nvSpPr>
          <p:cNvPr id="5" name="二等辺三角形 4">
            <a:extLst>
              <a:ext uri="{FF2B5EF4-FFF2-40B4-BE49-F238E27FC236}">
                <a16:creationId xmlns:a16="http://schemas.microsoft.com/office/drawing/2014/main" id="{445880D0-38EB-4663-826E-7250D331F4CD}"/>
              </a:ext>
            </a:extLst>
          </p:cNvPr>
          <p:cNvSpPr/>
          <p:nvPr/>
        </p:nvSpPr>
        <p:spPr>
          <a:xfrm rot="5400000">
            <a:off x="517877" y="381005"/>
            <a:ext cx="1143002" cy="95955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2" name="星: 6 pt 1">
            <a:extLst>
              <a:ext uri="{FF2B5EF4-FFF2-40B4-BE49-F238E27FC236}">
                <a16:creationId xmlns:a16="http://schemas.microsoft.com/office/drawing/2014/main" id="{0A954BAB-BA79-4175-BE81-E5C3E374FECD}"/>
              </a:ext>
            </a:extLst>
          </p:cNvPr>
          <p:cNvSpPr/>
          <p:nvPr/>
        </p:nvSpPr>
        <p:spPr>
          <a:xfrm>
            <a:off x="254000" y="1677110"/>
            <a:ext cx="406400" cy="372533"/>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6" name="星: 6 pt 5">
            <a:extLst>
              <a:ext uri="{FF2B5EF4-FFF2-40B4-BE49-F238E27FC236}">
                <a16:creationId xmlns:a16="http://schemas.microsoft.com/office/drawing/2014/main" id="{C4E93020-C950-4BB4-83CF-50009C07D9B0}"/>
              </a:ext>
            </a:extLst>
          </p:cNvPr>
          <p:cNvSpPr/>
          <p:nvPr/>
        </p:nvSpPr>
        <p:spPr>
          <a:xfrm>
            <a:off x="214489" y="3100297"/>
            <a:ext cx="406400" cy="372533"/>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7" name="星: 6 pt 6">
            <a:extLst>
              <a:ext uri="{FF2B5EF4-FFF2-40B4-BE49-F238E27FC236}">
                <a16:creationId xmlns:a16="http://schemas.microsoft.com/office/drawing/2014/main" id="{91C750AB-67AB-4BA6-8305-7247186A7B51}"/>
              </a:ext>
            </a:extLst>
          </p:cNvPr>
          <p:cNvSpPr/>
          <p:nvPr/>
        </p:nvSpPr>
        <p:spPr>
          <a:xfrm>
            <a:off x="197556" y="4201830"/>
            <a:ext cx="406400" cy="372533"/>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Tree>
    <p:extLst>
      <p:ext uri="{BB962C8B-B14F-4D97-AF65-F5344CB8AC3E}">
        <p14:creationId xmlns:p14="http://schemas.microsoft.com/office/powerpoint/2010/main" val="1006857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1EE9391A-CBF3-4C5C-B4F9-7FD58F4A7C8D}"/>
              </a:ext>
            </a:extLst>
          </p:cNvPr>
          <p:cNvSpPr>
            <a:spLocks noGrp="1" noChangeArrowheads="1"/>
          </p:cNvSpPr>
          <p:nvPr>
            <p:ph type="title"/>
          </p:nvPr>
        </p:nvSpPr>
        <p:spPr>
          <a:xfrm>
            <a:off x="694266" y="194203"/>
            <a:ext cx="10803467" cy="900819"/>
          </a:xfrm>
          <a:solidFill>
            <a:srgbClr val="00B0F0"/>
          </a:solidFill>
          <a:ln w="76200">
            <a:solidFill>
              <a:schemeClr val="tx1"/>
            </a:solidFill>
            <a:miter lim="800000"/>
            <a:headEnd/>
            <a:tailEnd/>
          </a:ln>
        </p:spPr>
        <p:txBody>
          <a:bodyPr/>
          <a:lstStyle/>
          <a:p>
            <a:pPr algn="ctr" eaLnBrk="1" hangingPunct="1"/>
            <a:r>
              <a:rPr lang="ja-JP" altLang="en-US" sz="3600" dirty="0">
                <a:solidFill>
                  <a:schemeClr val="bg1"/>
                </a:solidFill>
              </a:rPr>
              <a:t>許可基準</a:t>
            </a:r>
          </a:p>
        </p:txBody>
      </p:sp>
      <p:sp>
        <p:nvSpPr>
          <p:cNvPr id="93187" name="Rectangle 3">
            <a:extLst>
              <a:ext uri="{FF2B5EF4-FFF2-40B4-BE49-F238E27FC236}">
                <a16:creationId xmlns:a16="http://schemas.microsoft.com/office/drawing/2014/main" id="{0A42C888-97D3-4D78-A7BC-85836DFE3277}"/>
              </a:ext>
            </a:extLst>
          </p:cNvPr>
          <p:cNvSpPr>
            <a:spLocks noGrp="1" noChangeArrowheads="1"/>
          </p:cNvSpPr>
          <p:nvPr>
            <p:ph type="body" idx="1"/>
          </p:nvPr>
        </p:nvSpPr>
        <p:spPr>
          <a:xfrm>
            <a:off x="824089" y="1566334"/>
            <a:ext cx="10385778" cy="4992510"/>
          </a:xfrm>
        </p:spPr>
        <p:txBody>
          <a:bodyPr>
            <a:normAutofit fontScale="92500" lnSpcReduction="10000"/>
          </a:bodyPr>
          <a:lstStyle/>
          <a:p>
            <a:pPr eaLnBrk="1" hangingPunct="1">
              <a:buFontTx/>
              <a:buNone/>
            </a:pPr>
            <a:r>
              <a:rPr lang="ja-JP" altLang="en-US" sz="2000" dirty="0"/>
              <a:t>❶宅地造成等に関する工事の計画が工事の</a:t>
            </a:r>
            <a:r>
              <a:rPr lang="ja-JP" altLang="en-US" sz="2000" dirty="0">
                <a:solidFill>
                  <a:srgbClr val="FF0000"/>
                </a:solidFill>
              </a:rPr>
              <a:t>技術的基準に適合</a:t>
            </a:r>
            <a:r>
              <a:rPr lang="ja-JP" altLang="en-US" sz="2000" dirty="0"/>
              <a:t>するものである事。</a:t>
            </a:r>
            <a:endParaRPr lang="en-US" altLang="ja-JP" sz="2000" dirty="0"/>
          </a:p>
          <a:p>
            <a:pPr eaLnBrk="1" hangingPunct="1">
              <a:buFontTx/>
              <a:buNone/>
            </a:pPr>
            <a:r>
              <a:rPr lang="ja-JP" altLang="en-US" sz="2000" dirty="0"/>
              <a:t>❷</a:t>
            </a:r>
            <a:r>
              <a:rPr lang="ja-JP" altLang="en-US" sz="2000" b="1" dirty="0">
                <a:solidFill>
                  <a:srgbClr val="FF0000"/>
                </a:solidFill>
              </a:rPr>
              <a:t>工事主</a:t>
            </a:r>
            <a:r>
              <a:rPr lang="ja-JP" altLang="en-US" sz="2000" dirty="0"/>
              <a:t>に工事を行うために必要な</a:t>
            </a:r>
            <a:r>
              <a:rPr lang="ja-JP" altLang="en-US" sz="2000" b="1" dirty="0">
                <a:solidFill>
                  <a:srgbClr val="FF0000"/>
                </a:solidFill>
              </a:rPr>
              <a:t>資力と信用</a:t>
            </a:r>
            <a:r>
              <a:rPr lang="ja-JP" altLang="en-US" sz="2000" dirty="0"/>
              <a:t>があること。</a:t>
            </a:r>
          </a:p>
          <a:p>
            <a:r>
              <a:rPr lang="ja-JP" altLang="en-US" sz="2000" dirty="0"/>
              <a:t>❸</a:t>
            </a:r>
            <a:r>
              <a:rPr lang="ja-JP" altLang="en-US" sz="2000" b="1" dirty="0">
                <a:solidFill>
                  <a:srgbClr val="FF0000"/>
                </a:solidFill>
              </a:rPr>
              <a:t>工事施行者</a:t>
            </a:r>
            <a:r>
              <a:rPr lang="ja-JP" altLang="en-US" sz="2000" dirty="0"/>
              <a:t>に工事を完成するための必要な</a:t>
            </a:r>
            <a:r>
              <a:rPr lang="ja-JP" altLang="en-US" sz="2000" b="1" dirty="0">
                <a:solidFill>
                  <a:srgbClr val="FF0000"/>
                </a:solidFill>
              </a:rPr>
              <a:t>能力</a:t>
            </a:r>
            <a:r>
              <a:rPr lang="ja-JP" altLang="en-US" sz="2000" dirty="0"/>
              <a:t>があること。</a:t>
            </a:r>
          </a:p>
          <a:p>
            <a:r>
              <a:rPr lang="ja-JP" altLang="en-US" sz="2000" dirty="0"/>
              <a:t>❹宅地造成等に関する工事をしようとする区域内の土地について</a:t>
            </a:r>
            <a:r>
              <a:rPr lang="ja-JP" altLang="en-US" sz="2000" b="1" dirty="0">
                <a:solidFill>
                  <a:srgbClr val="FF0000"/>
                </a:solidFill>
              </a:rPr>
              <a:t>所有権・地上権・質権・賃借権・使用貸借</a:t>
            </a:r>
            <a:r>
              <a:rPr lang="ja-JP" altLang="en-US" sz="2000" dirty="0"/>
              <a:t>による権利を有する者の</a:t>
            </a:r>
            <a:r>
              <a:rPr lang="ja-JP" altLang="en-US" sz="2000" b="1" dirty="0">
                <a:solidFill>
                  <a:srgbClr val="FF0000"/>
                </a:solidFill>
              </a:rPr>
              <a:t>全ての同意</a:t>
            </a:r>
            <a:r>
              <a:rPr lang="ja-JP" altLang="en-US" sz="2000" dirty="0"/>
              <a:t>を得ていること。</a:t>
            </a:r>
          </a:p>
          <a:p>
            <a:r>
              <a:rPr lang="en-US" altLang="ja-JP" sz="2000" dirty="0"/>
              <a:t>※</a:t>
            </a:r>
            <a:r>
              <a:rPr lang="ja-JP" altLang="en-US" sz="2000" dirty="0"/>
              <a:t>ただし、土地区画整理事業等の施行にともなうものは除く</a:t>
            </a:r>
          </a:p>
          <a:p>
            <a:pPr eaLnBrk="1" hangingPunct="1">
              <a:buFontTx/>
              <a:buNone/>
            </a:pPr>
            <a:endParaRPr lang="en-US" altLang="ja-JP" sz="2000" dirty="0"/>
          </a:p>
          <a:p>
            <a:pPr eaLnBrk="1" hangingPunct="1">
              <a:buFontTx/>
              <a:buNone/>
            </a:pPr>
            <a:r>
              <a:rPr lang="ja-JP" altLang="en-US" dirty="0"/>
              <a:t>　　　　　　　　   　</a:t>
            </a:r>
            <a:endParaRPr lang="ja-JP" altLang="en-US" sz="3600" u="sng" dirty="0"/>
          </a:p>
        </p:txBody>
      </p:sp>
      <p:sp>
        <p:nvSpPr>
          <p:cNvPr id="2" name="正方形/長方形 1">
            <a:extLst>
              <a:ext uri="{FF2B5EF4-FFF2-40B4-BE49-F238E27FC236}">
                <a16:creationId xmlns:a16="http://schemas.microsoft.com/office/drawing/2014/main" id="{B63B7981-063E-4C9C-AED3-EC52EBC92B10}"/>
              </a:ext>
            </a:extLst>
          </p:cNvPr>
          <p:cNvSpPr/>
          <p:nvPr/>
        </p:nvSpPr>
        <p:spPr>
          <a:xfrm>
            <a:off x="1422400" y="5260622"/>
            <a:ext cx="9053689" cy="56444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Segoe UI"/>
                <a:ea typeface="+mn-ea"/>
                <a:cs typeface="+mn-cs"/>
              </a:rPr>
              <a:t>許可申請が技術的基準に適合しないときは許可してはならない。</a:t>
            </a:r>
          </a:p>
        </p:txBody>
      </p:sp>
    </p:spTree>
    <p:extLst>
      <p:ext uri="{BB962C8B-B14F-4D97-AF65-F5344CB8AC3E}">
        <p14:creationId xmlns:p14="http://schemas.microsoft.com/office/powerpoint/2010/main" val="37748737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461EBEA-AFB0-4108-B9A6-7CC13E1ED45C}"/>
              </a:ext>
            </a:extLst>
          </p:cNvPr>
          <p:cNvSpPr>
            <a:spLocks noGrp="1"/>
          </p:cNvSpPr>
          <p:nvPr>
            <p:ph idx="1"/>
          </p:nvPr>
        </p:nvSpPr>
        <p:spPr/>
        <p:txBody>
          <a:bodyPr/>
          <a:lstStyle/>
          <a:p>
            <a:pPr marL="0" indent="0" algn="just">
              <a:spcAft>
                <a:spcPts val="0"/>
              </a:spcAft>
              <a:buNone/>
            </a:pPr>
            <a:r>
              <a:rPr lang="ja-JP" altLang="ja-JP" sz="2400" b="1" kern="100" dirty="0">
                <a:latin typeface="Century" panose="02040604050505020304" pitchFamily="18" charset="0"/>
                <a:ea typeface="ＭＳ Ｐゴシック" panose="020B0600070205080204" pitchFamily="50" charset="-128"/>
                <a:cs typeface="Times New Roman" panose="02020603050405020304" pitchFamily="18" charset="0"/>
              </a:rPr>
              <a:t>２．設計者の資格</a:t>
            </a:r>
            <a:endParaRPr lang="ja-JP" altLang="ja-JP" sz="2400" kern="100" dirty="0">
              <a:latin typeface="Century" panose="02040604050505020304" pitchFamily="18" charset="0"/>
              <a:ea typeface="ＭＳ Ｐゴシック" panose="020B0600070205080204" pitchFamily="50" charset="-128"/>
              <a:cs typeface="Times New Roman" panose="02020603050405020304" pitchFamily="18" charset="0"/>
            </a:endParaRPr>
          </a:p>
          <a:p>
            <a:pPr indent="133350" algn="just">
              <a:spcAft>
                <a:spcPts val="0"/>
              </a:spcAft>
            </a:pPr>
            <a:r>
              <a:rPr lang="ja-JP" altLang="en-US" sz="2400" kern="100" dirty="0">
                <a:latin typeface="Century" panose="02040604050505020304" pitchFamily="18" charset="0"/>
                <a:ea typeface="ＭＳ Ｐゴシック" panose="020B0600070205080204" pitchFamily="50" charset="-128"/>
                <a:cs typeface="Times New Roman" panose="02020603050405020304" pitchFamily="18" charset="0"/>
              </a:rPr>
              <a:t>下記の</a:t>
            </a:r>
            <a:r>
              <a:rPr lang="ja-JP" altLang="ja-JP" sz="2400" kern="100" dirty="0">
                <a:latin typeface="Century" panose="02040604050505020304" pitchFamily="18" charset="0"/>
                <a:ea typeface="ＭＳ Ｐゴシック" panose="020B0600070205080204" pitchFamily="50" charset="-128"/>
                <a:cs typeface="Times New Roman" panose="02020603050405020304" pitchFamily="18" charset="0"/>
              </a:rPr>
              <a:t>工事の場合は</a:t>
            </a:r>
            <a:r>
              <a:rPr lang="ja-JP" altLang="ja-JP" sz="2400" kern="100" dirty="0">
                <a:highlight>
                  <a:srgbClr val="FFFF00"/>
                </a:highlight>
                <a:latin typeface="Century" panose="02040604050505020304" pitchFamily="18" charset="0"/>
                <a:ea typeface="ＭＳ Ｐゴシック" panose="020B0600070205080204" pitchFamily="50" charset="-128"/>
                <a:cs typeface="Times New Roman" panose="02020603050405020304" pitchFamily="18" charset="0"/>
              </a:rPr>
              <a:t>一定の資格</a:t>
            </a:r>
            <a:r>
              <a:rPr lang="ja-JP" altLang="ja-JP" sz="2400" kern="100" dirty="0">
                <a:latin typeface="Century" panose="02040604050505020304" pitchFamily="18" charset="0"/>
                <a:ea typeface="ＭＳ Ｐゴシック" panose="020B0600070205080204" pitchFamily="50" charset="-128"/>
                <a:cs typeface="Times New Roman" panose="02020603050405020304" pitchFamily="18" charset="0"/>
              </a:rPr>
              <a:t>をもらった者の設計によらなければならない。</a:t>
            </a:r>
          </a:p>
          <a:p>
            <a:pPr indent="133350" algn="just">
              <a:spcAft>
                <a:spcPts val="0"/>
              </a:spcAft>
            </a:pPr>
            <a:r>
              <a:rPr lang="ja-JP" altLang="ja-JP" sz="2400" kern="100" dirty="0">
                <a:latin typeface="Century" panose="02040604050505020304" pitchFamily="18" charset="0"/>
                <a:ea typeface="ＭＳ Ｐゴシック" panose="020B0600070205080204" pitchFamily="50" charset="-128"/>
                <a:cs typeface="Times New Roman" panose="02020603050405020304" pitchFamily="18" charset="0"/>
              </a:rPr>
              <a:t>①高さが</a:t>
            </a:r>
            <a:r>
              <a:rPr lang="ja-JP" altLang="ja-JP" sz="2400" b="1" kern="100" dirty="0">
                <a:solidFill>
                  <a:srgbClr val="FF0000"/>
                </a:solidFill>
                <a:latin typeface="Century" panose="02040604050505020304" pitchFamily="18" charset="0"/>
                <a:ea typeface="ＭＳ Ｐゴシック" panose="020B0600070205080204" pitchFamily="50" charset="-128"/>
                <a:cs typeface="Times New Roman" panose="02020603050405020304" pitchFamily="18" charset="0"/>
              </a:rPr>
              <a:t>５ｍを越える</a:t>
            </a:r>
            <a:r>
              <a:rPr lang="ja-JP" altLang="ja-JP" sz="2400" b="1" kern="100" dirty="0">
                <a:solidFill>
                  <a:srgbClr val="FF0000"/>
                </a:solidFill>
                <a:highlight>
                  <a:srgbClr val="FFFF00"/>
                </a:highlight>
                <a:latin typeface="Century" panose="02040604050505020304" pitchFamily="18" charset="0"/>
                <a:ea typeface="ＭＳ Ｐゴシック" panose="020B0600070205080204" pitchFamily="50" charset="-128"/>
                <a:cs typeface="Times New Roman" panose="02020603050405020304" pitchFamily="18" charset="0"/>
              </a:rPr>
              <a:t>擁壁の設置</a:t>
            </a:r>
            <a:endParaRPr lang="ja-JP" altLang="ja-JP" sz="2400" kern="100" dirty="0">
              <a:highlight>
                <a:srgbClr val="FFFF00"/>
              </a:highlight>
              <a:latin typeface="Century" panose="02040604050505020304" pitchFamily="18" charset="0"/>
              <a:ea typeface="ＭＳ Ｐゴシック" panose="020B0600070205080204" pitchFamily="50" charset="-128"/>
              <a:cs typeface="Times New Roman" panose="02020603050405020304" pitchFamily="18" charset="0"/>
            </a:endParaRPr>
          </a:p>
          <a:p>
            <a:pPr indent="133350" algn="just">
              <a:spcAft>
                <a:spcPts val="0"/>
              </a:spcAft>
            </a:pPr>
            <a:r>
              <a:rPr lang="ja-JP" altLang="ja-JP" sz="2400" kern="100" dirty="0">
                <a:latin typeface="Century" panose="02040604050505020304" pitchFamily="18" charset="0"/>
                <a:ea typeface="ＭＳ Ｐゴシック" panose="020B0600070205080204" pitchFamily="50" charset="-128"/>
                <a:cs typeface="Times New Roman" panose="02020603050405020304" pitchFamily="18" charset="0"/>
              </a:rPr>
              <a:t>②造成地の面積が</a:t>
            </a:r>
            <a:r>
              <a:rPr lang="ja-JP" altLang="ja-JP" sz="2400" b="1" kern="100" dirty="0">
                <a:solidFill>
                  <a:srgbClr val="FF0000"/>
                </a:solidFill>
                <a:latin typeface="Century" panose="02040604050505020304" pitchFamily="18" charset="0"/>
                <a:ea typeface="ＭＳ Ｐゴシック" panose="020B0600070205080204" pitchFamily="50" charset="-128"/>
                <a:cs typeface="Times New Roman" panose="02020603050405020304" pitchFamily="18" charset="0"/>
              </a:rPr>
              <a:t>１５００㎡を越える</a:t>
            </a:r>
            <a:r>
              <a:rPr lang="ja-JP" altLang="ja-JP" sz="2400" kern="100" dirty="0">
                <a:latin typeface="Century" panose="02040604050505020304" pitchFamily="18" charset="0"/>
                <a:ea typeface="ＭＳ Ｐゴシック" panose="020B0600070205080204" pitchFamily="50" charset="-128"/>
                <a:cs typeface="Times New Roman" panose="02020603050405020304" pitchFamily="18" charset="0"/>
              </a:rPr>
              <a:t>土地における</a:t>
            </a:r>
            <a:r>
              <a:rPr lang="ja-JP" altLang="ja-JP" sz="2400" b="1" kern="100" dirty="0">
                <a:solidFill>
                  <a:srgbClr val="FF0000"/>
                </a:solidFill>
                <a:highlight>
                  <a:srgbClr val="FFFF00"/>
                </a:highlight>
                <a:latin typeface="Century" panose="02040604050505020304" pitchFamily="18" charset="0"/>
                <a:ea typeface="ＭＳ Ｐゴシック" panose="020B0600070205080204" pitchFamily="50" charset="-128"/>
                <a:cs typeface="Times New Roman" panose="02020603050405020304" pitchFamily="18" charset="0"/>
              </a:rPr>
              <a:t>排水施設</a:t>
            </a:r>
            <a:endParaRPr lang="ja-JP" altLang="ja-JP" sz="2400" kern="100" dirty="0">
              <a:highlight>
                <a:srgbClr val="FFFF00"/>
              </a:highlight>
              <a:latin typeface="Century" panose="02040604050505020304" pitchFamily="18" charset="0"/>
              <a:ea typeface="ＭＳ Ｐゴシック" panose="020B0600070205080204" pitchFamily="50" charset="-128"/>
              <a:cs typeface="Times New Roman" panose="02020603050405020304" pitchFamily="18" charset="0"/>
            </a:endParaRPr>
          </a:p>
          <a:p>
            <a:pPr marL="323850" indent="0" algn="just">
              <a:spcAft>
                <a:spcPts val="0"/>
              </a:spcAft>
              <a:buNone/>
            </a:pPr>
            <a:endParaRPr lang="ja-JP" altLang="ja-JP" sz="2400" kern="100" dirty="0">
              <a:latin typeface="Century" panose="02040604050505020304" pitchFamily="18" charset="0"/>
              <a:ea typeface="ＭＳ Ｐゴシック" panose="020B0600070205080204" pitchFamily="50" charset="-128"/>
              <a:cs typeface="Times New Roman" panose="02020603050405020304" pitchFamily="18" charset="0"/>
            </a:endParaRPr>
          </a:p>
          <a:p>
            <a:pPr marL="0" indent="0" algn="just">
              <a:spcAft>
                <a:spcPts val="0"/>
              </a:spcAft>
              <a:buNone/>
            </a:pPr>
            <a:r>
              <a:rPr lang="ja-JP" altLang="ja-JP" sz="2400" b="1" kern="100" dirty="0">
                <a:solidFill>
                  <a:srgbClr val="FFFFFF"/>
                </a:solidFill>
                <a:highlight>
                  <a:srgbClr val="FF00FF"/>
                </a:highlight>
                <a:latin typeface="Century" panose="02040604050505020304" pitchFamily="18" charset="0"/>
                <a:ea typeface="ＭＳ Ｐゴシック" panose="020B0600070205080204" pitchFamily="50" charset="-128"/>
                <a:cs typeface="Times New Roman" panose="02020603050405020304" pitchFamily="18" charset="0"/>
              </a:rPr>
              <a:t>試験に出る</a:t>
            </a:r>
            <a:r>
              <a:rPr lang="ja-JP" altLang="ja-JP" sz="2400" kern="100" dirty="0">
                <a:latin typeface="Century" panose="02040604050505020304" pitchFamily="18" charset="0"/>
                <a:ea typeface="ＭＳ Ｐゴシック" panose="020B0600070205080204" pitchFamily="50" charset="-128"/>
                <a:cs typeface="Times New Roman" panose="02020603050405020304" pitchFamily="18" charset="0"/>
              </a:rPr>
              <a:t>　</a:t>
            </a:r>
          </a:p>
          <a:p>
            <a:pPr marL="0" indent="0" algn="just">
              <a:spcAft>
                <a:spcPts val="0"/>
              </a:spcAft>
              <a:buNone/>
            </a:pPr>
            <a:r>
              <a:rPr lang="ja-JP" altLang="ja-JP" sz="2400" kern="100" dirty="0">
                <a:latin typeface="Century" panose="02040604050505020304" pitchFamily="18" charset="0"/>
                <a:ea typeface="ＭＳ Ｐゴシック" panose="020B0600070205080204" pitchFamily="50" charset="-128"/>
                <a:cs typeface="Times New Roman" panose="02020603050405020304" pitchFamily="18" charset="0"/>
              </a:rPr>
              <a:t>試験問題では、「宅地造成に関して、すべて一定の学歴と一定の実務経験を有する者の設計によらなければならない」と出題されるが、これは誤りである。</a:t>
            </a:r>
          </a:p>
          <a:p>
            <a:pPr marL="0" indent="0" algn="just">
              <a:spcAft>
                <a:spcPts val="0"/>
              </a:spcAft>
              <a:buNone/>
            </a:pPr>
            <a:r>
              <a:rPr lang="ja-JP" altLang="ja-JP" sz="2400" kern="100" dirty="0">
                <a:latin typeface="Century" panose="02040604050505020304" pitchFamily="18" charset="0"/>
                <a:ea typeface="ＭＳ Ｐゴシック" panose="020B0600070205080204" pitchFamily="50" charset="-128"/>
                <a:cs typeface="Times New Roman" panose="02020603050405020304" pitchFamily="18" charset="0"/>
              </a:rPr>
              <a:t>解説　「すべて」という部分が誤り。</a:t>
            </a:r>
          </a:p>
          <a:p>
            <a:endParaRPr lang="ja-JP" altLang="en-US" dirty="0"/>
          </a:p>
        </p:txBody>
      </p:sp>
      <p:sp>
        <p:nvSpPr>
          <p:cNvPr id="106498" name="タイトル 1">
            <a:extLst>
              <a:ext uri="{FF2B5EF4-FFF2-40B4-BE49-F238E27FC236}">
                <a16:creationId xmlns:a16="http://schemas.microsoft.com/office/drawing/2014/main" id="{334AFF5C-8B12-48CB-B7FB-E70D1848F0E6}"/>
              </a:ext>
            </a:extLst>
          </p:cNvPr>
          <p:cNvSpPr>
            <a:spLocks noGrp="1" noChangeArrowheads="1"/>
          </p:cNvSpPr>
          <p:nvPr>
            <p:ph type="title"/>
          </p:nvPr>
        </p:nvSpPr>
        <p:spPr>
          <a:xfrm>
            <a:off x="711201" y="255588"/>
            <a:ext cx="10938932" cy="1143000"/>
          </a:xfrm>
          <a:solidFill>
            <a:srgbClr val="00B0F0"/>
          </a:solidFill>
          <a:ln w="76200">
            <a:solidFill>
              <a:schemeClr val="tx1"/>
            </a:solidFill>
            <a:miter lim="800000"/>
            <a:headEnd/>
            <a:tailEnd/>
          </a:ln>
        </p:spPr>
        <p:txBody>
          <a:bodyPr/>
          <a:lstStyle/>
          <a:p>
            <a:pPr algn="l"/>
            <a:r>
              <a:rPr lang="ja-JP" altLang="en-US" sz="3600" dirty="0">
                <a:solidFill>
                  <a:schemeClr val="bg1"/>
                </a:solidFill>
              </a:rPr>
              <a:t>　　　設計資格者</a:t>
            </a:r>
          </a:p>
        </p:txBody>
      </p:sp>
      <p:cxnSp>
        <p:nvCxnSpPr>
          <p:cNvPr id="6" name="直線コネクタ 5">
            <a:extLst>
              <a:ext uri="{FF2B5EF4-FFF2-40B4-BE49-F238E27FC236}">
                <a16:creationId xmlns:a16="http://schemas.microsoft.com/office/drawing/2014/main" id="{C2535CBF-10CF-4DF5-900C-11CFDAEABEBF}"/>
              </a:ext>
            </a:extLst>
          </p:cNvPr>
          <p:cNvCxnSpPr>
            <a:cxnSpLocks/>
          </p:cNvCxnSpPr>
          <p:nvPr/>
        </p:nvCxnSpPr>
        <p:spPr>
          <a:xfrm>
            <a:off x="2449161" y="2900187"/>
            <a:ext cx="298079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50D6A4F4-0196-4DD3-AE2D-66FB74FD4033}"/>
              </a:ext>
            </a:extLst>
          </p:cNvPr>
          <p:cNvCxnSpPr>
            <a:cxnSpLocks/>
          </p:cNvCxnSpPr>
          <p:nvPr/>
        </p:nvCxnSpPr>
        <p:spPr>
          <a:xfrm>
            <a:off x="3778339" y="3316111"/>
            <a:ext cx="206930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9C6C7AF5-D72D-4384-BDDD-1A7F866D9E1D}"/>
              </a:ext>
            </a:extLst>
          </p:cNvPr>
          <p:cNvCxnSpPr>
            <a:cxnSpLocks/>
          </p:cNvCxnSpPr>
          <p:nvPr/>
        </p:nvCxnSpPr>
        <p:spPr>
          <a:xfrm>
            <a:off x="7651045" y="3316111"/>
            <a:ext cx="115534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二等辺三角形 7">
            <a:extLst>
              <a:ext uri="{FF2B5EF4-FFF2-40B4-BE49-F238E27FC236}">
                <a16:creationId xmlns:a16="http://schemas.microsoft.com/office/drawing/2014/main" id="{8FCB1743-5621-4684-8746-90A719165ABB}"/>
              </a:ext>
            </a:extLst>
          </p:cNvPr>
          <p:cNvSpPr/>
          <p:nvPr/>
        </p:nvSpPr>
        <p:spPr>
          <a:xfrm rot="5400000">
            <a:off x="574323" y="347311"/>
            <a:ext cx="1143002" cy="95955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3" name="正方形/長方形 12">
            <a:extLst>
              <a:ext uri="{FF2B5EF4-FFF2-40B4-BE49-F238E27FC236}">
                <a16:creationId xmlns:a16="http://schemas.microsoft.com/office/drawing/2014/main" id="{20DF4BD0-C99D-4B93-AE03-8364CC440F72}"/>
              </a:ext>
            </a:extLst>
          </p:cNvPr>
          <p:cNvSpPr/>
          <p:nvPr/>
        </p:nvSpPr>
        <p:spPr>
          <a:xfrm>
            <a:off x="9317785" y="2751669"/>
            <a:ext cx="1753217" cy="135466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FFFF"/>
                </a:solidFill>
                <a:effectLst/>
                <a:uLnTx/>
                <a:uFillTx/>
                <a:latin typeface="Arial"/>
                <a:ea typeface="ＭＳ Ｐゴシック"/>
                <a:cs typeface="+mn-cs"/>
              </a:rPr>
              <a:t>擁壁</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FFFF"/>
                </a:solidFill>
                <a:effectLst/>
                <a:uLnTx/>
                <a:uFillTx/>
                <a:latin typeface="Arial"/>
                <a:ea typeface="ＭＳ Ｐゴシック"/>
                <a:cs typeface="+mn-cs"/>
              </a:rPr>
              <a:t>排水施設</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461EBEA-AFB0-4108-B9A6-7CC13E1ED45C}"/>
              </a:ext>
            </a:extLst>
          </p:cNvPr>
          <p:cNvSpPr>
            <a:spLocks noGrp="1"/>
          </p:cNvSpPr>
          <p:nvPr>
            <p:ph idx="1"/>
          </p:nvPr>
        </p:nvSpPr>
        <p:spPr/>
        <p:txBody>
          <a:bodyPr/>
          <a:lstStyle/>
          <a:p>
            <a:pPr marL="0" indent="0" algn="just">
              <a:spcAft>
                <a:spcPts val="0"/>
              </a:spcAft>
              <a:buNone/>
            </a:pPr>
            <a:r>
              <a:rPr lang="ja-JP" altLang="en-US" dirty="0"/>
              <a:t>◎宅地造成等に関する工事について、工事の計画を</a:t>
            </a:r>
            <a:r>
              <a:rPr lang="ja-JP" altLang="en-US" dirty="0">
                <a:solidFill>
                  <a:srgbClr val="FF0000"/>
                </a:solidFill>
              </a:rPr>
              <a:t>変更</a:t>
            </a:r>
            <a:r>
              <a:rPr lang="ja-JP" altLang="en-US" dirty="0"/>
              <a:t>しよう</a:t>
            </a:r>
          </a:p>
          <a:p>
            <a:pPr marL="0" indent="0" algn="just">
              <a:spcAft>
                <a:spcPts val="0"/>
              </a:spcAft>
              <a:buNone/>
            </a:pPr>
            <a:r>
              <a:rPr lang="ja-JP" altLang="en-US" dirty="0"/>
              <a:t>　とするときは、</a:t>
            </a:r>
            <a:r>
              <a:rPr lang="ja-JP" altLang="en-US" dirty="0">
                <a:solidFill>
                  <a:srgbClr val="FF0000"/>
                </a:solidFill>
              </a:rPr>
              <a:t>都道府県知事の許可</a:t>
            </a:r>
            <a:r>
              <a:rPr lang="ja-JP" altLang="en-US" dirty="0"/>
              <a:t>を受けなければならない。</a:t>
            </a:r>
          </a:p>
          <a:p>
            <a:pPr marL="0" indent="0" algn="just">
              <a:spcAft>
                <a:spcPts val="0"/>
              </a:spcAft>
              <a:buNone/>
            </a:pPr>
            <a:r>
              <a:rPr lang="ja-JP" altLang="en-US" dirty="0"/>
              <a:t>◎ただし、</a:t>
            </a:r>
            <a:r>
              <a:rPr lang="ja-JP" altLang="en-US" dirty="0">
                <a:solidFill>
                  <a:srgbClr val="FF0000"/>
                </a:solidFill>
              </a:rPr>
              <a:t>軽微な変更</a:t>
            </a:r>
            <a:r>
              <a:rPr lang="ja-JP" altLang="en-US" dirty="0"/>
              <a:t>については、遅滞なく</a:t>
            </a:r>
            <a:r>
              <a:rPr lang="en-US" altLang="ja-JP" dirty="0"/>
              <a:t>(</a:t>
            </a:r>
            <a:r>
              <a:rPr lang="ja-JP" altLang="en-US" dirty="0"/>
              <a:t>事後に</a:t>
            </a:r>
            <a:r>
              <a:rPr lang="en-US" altLang="ja-JP" dirty="0"/>
              <a:t>)</a:t>
            </a:r>
            <a:r>
              <a:rPr lang="ja-JP" altLang="en-US" dirty="0"/>
              <a:t>都道府県</a:t>
            </a:r>
          </a:p>
          <a:p>
            <a:pPr marL="0" indent="0" algn="just">
              <a:spcAft>
                <a:spcPts val="0"/>
              </a:spcAft>
              <a:buNone/>
            </a:pPr>
            <a:r>
              <a:rPr lang="ja-JP" altLang="en-US" dirty="0"/>
              <a:t>　知事に</a:t>
            </a:r>
            <a:r>
              <a:rPr lang="ja-JP" altLang="en-US" dirty="0">
                <a:solidFill>
                  <a:srgbClr val="FF0000"/>
                </a:solidFill>
              </a:rPr>
              <a:t>届け出</a:t>
            </a:r>
            <a:r>
              <a:rPr lang="ja-JP" altLang="en-US" dirty="0"/>
              <a:t>ればよい。</a:t>
            </a:r>
          </a:p>
        </p:txBody>
      </p:sp>
      <p:sp>
        <p:nvSpPr>
          <p:cNvPr id="106498" name="タイトル 1">
            <a:extLst>
              <a:ext uri="{FF2B5EF4-FFF2-40B4-BE49-F238E27FC236}">
                <a16:creationId xmlns:a16="http://schemas.microsoft.com/office/drawing/2014/main" id="{334AFF5C-8B12-48CB-B7FB-E70D1848F0E6}"/>
              </a:ext>
            </a:extLst>
          </p:cNvPr>
          <p:cNvSpPr>
            <a:spLocks noGrp="1" noChangeArrowheads="1"/>
          </p:cNvSpPr>
          <p:nvPr>
            <p:ph type="title"/>
          </p:nvPr>
        </p:nvSpPr>
        <p:spPr>
          <a:xfrm>
            <a:off x="711201" y="255588"/>
            <a:ext cx="10938932" cy="1143000"/>
          </a:xfrm>
          <a:solidFill>
            <a:srgbClr val="00B0F0"/>
          </a:solidFill>
          <a:ln w="76200">
            <a:solidFill>
              <a:schemeClr val="tx1"/>
            </a:solidFill>
            <a:miter lim="800000"/>
            <a:headEnd/>
            <a:tailEnd/>
          </a:ln>
        </p:spPr>
        <p:txBody>
          <a:bodyPr/>
          <a:lstStyle/>
          <a:p>
            <a:pPr algn="l"/>
            <a:r>
              <a:rPr lang="ja-JP" altLang="en-US" sz="3600" dirty="0">
                <a:solidFill>
                  <a:schemeClr val="bg1"/>
                </a:solidFill>
              </a:rPr>
              <a:t>　　　変更の許可等</a:t>
            </a:r>
          </a:p>
        </p:txBody>
      </p:sp>
      <p:cxnSp>
        <p:nvCxnSpPr>
          <p:cNvPr id="6" name="直線コネクタ 5">
            <a:extLst>
              <a:ext uri="{FF2B5EF4-FFF2-40B4-BE49-F238E27FC236}">
                <a16:creationId xmlns:a16="http://schemas.microsoft.com/office/drawing/2014/main" id="{C2535CBF-10CF-4DF5-900C-11CFDAEABEBF}"/>
              </a:ext>
            </a:extLst>
          </p:cNvPr>
          <p:cNvCxnSpPr>
            <a:cxnSpLocks/>
          </p:cNvCxnSpPr>
          <p:nvPr/>
        </p:nvCxnSpPr>
        <p:spPr>
          <a:xfrm>
            <a:off x="3408717" y="2696987"/>
            <a:ext cx="356781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50D6A4F4-0196-4DD3-AE2D-66FB74FD4033}"/>
              </a:ext>
            </a:extLst>
          </p:cNvPr>
          <p:cNvCxnSpPr>
            <a:cxnSpLocks/>
          </p:cNvCxnSpPr>
          <p:nvPr/>
        </p:nvCxnSpPr>
        <p:spPr>
          <a:xfrm>
            <a:off x="2480117" y="3293533"/>
            <a:ext cx="206930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9C6C7AF5-D72D-4384-BDDD-1A7F866D9E1D}"/>
              </a:ext>
            </a:extLst>
          </p:cNvPr>
          <p:cNvCxnSpPr>
            <a:cxnSpLocks/>
          </p:cNvCxnSpPr>
          <p:nvPr/>
        </p:nvCxnSpPr>
        <p:spPr>
          <a:xfrm>
            <a:off x="2253375" y="3863182"/>
            <a:ext cx="115534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二等辺三角形 7">
            <a:extLst>
              <a:ext uri="{FF2B5EF4-FFF2-40B4-BE49-F238E27FC236}">
                <a16:creationId xmlns:a16="http://schemas.microsoft.com/office/drawing/2014/main" id="{8FCB1743-5621-4684-8746-90A719165ABB}"/>
              </a:ext>
            </a:extLst>
          </p:cNvPr>
          <p:cNvSpPr/>
          <p:nvPr/>
        </p:nvSpPr>
        <p:spPr>
          <a:xfrm rot="5400000">
            <a:off x="574323" y="347311"/>
            <a:ext cx="1143002" cy="95955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Tree>
    <p:extLst>
      <p:ext uri="{BB962C8B-B14F-4D97-AF65-F5344CB8AC3E}">
        <p14:creationId xmlns:p14="http://schemas.microsoft.com/office/powerpoint/2010/main" val="3877454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461EBEA-AFB0-4108-B9A6-7CC13E1ED45C}"/>
              </a:ext>
            </a:extLst>
          </p:cNvPr>
          <p:cNvSpPr>
            <a:spLocks noGrp="1"/>
          </p:cNvSpPr>
          <p:nvPr>
            <p:ph idx="1"/>
          </p:nvPr>
        </p:nvSpPr>
        <p:spPr/>
        <p:txBody>
          <a:bodyPr/>
          <a:lstStyle/>
          <a:p>
            <a:pPr marL="0" indent="0" algn="just">
              <a:spcAft>
                <a:spcPts val="0"/>
              </a:spcAft>
              <a:buNone/>
            </a:pPr>
            <a:r>
              <a:rPr lang="ja-JP" altLang="en-US" sz="2400" dirty="0"/>
              <a:t>◎許可を受けた者は、</a:t>
            </a:r>
            <a:r>
              <a:rPr lang="en-US" altLang="ja-JP" sz="2400" dirty="0"/>
              <a:t>『</a:t>
            </a:r>
            <a:r>
              <a:rPr lang="ja-JP" altLang="en-US" sz="2400" dirty="0"/>
              <a:t>政令で定める規模</a:t>
            </a:r>
            <a:r>
              <a:rPr lang="en-US" altLang="ja-JP" sz="2400" dirty="0"/>
              <a:t>』</a:t>
            </a:r>
            <a:r>
              <a:rPr lang="ja-JP" altLang="en-US" sz="2400" dirty="0"/>
              <a:t>の宅地造成・特定盛土等に関する工事が</a:t>
            </a:r>
            <a:r>
              <a:rPr lang="en-US" altLang="ja-JP" sz="2400" dirty="0"/>
              <a:t>『</a:t>
            </a:r>
            <a:r>
              <a:rPr lang="ja-JP" altLang="en-US" sz="2400" dirty="0"/>
              <a:t>特定工程</a:t>
            </a:r>
            <a:r>
              <a:rPr lang="en-US" altLang="ja-JP" sz="2400" dirty="0"/>
              <a:t>』</a:t>
            </a:r>
            <a:r>
              <a:rPr lang="ja-JP" altLang="en-US" sz="2400" dirty="0"/>
              <a:t>を含む場合、その特定工程に係る工事を終えた時は、</a:t>
            </a:r>
            <a:r>
              <a:rPr lang="ja-JP" altLang="en-US" sz="2400" dirty="0">
                <a:solidFill>
                  <a:srgbClr val="FF0000"/>
                </a:solidFill>
              </a:rPr>
              <a:t>そのつど、特定工程に係る工事を終えた日から</a:t>
            </a:r>
            <a:r>
              <a:rPr lang="en-US" altLang="ja-JP" sz="2400" dirty="0">
                <a:solidFill>
                  <a:srgbClr val="FF0000"/>
                </a:solidFill>
              </a:rPr>
              <a:t>4</a:t>
            </a:r>
            <a:r>
              <a:rPr lang="ja-JP" altLang="en-US" sz="2400" dirty="0">
                <a:solidFill>
                  <a:srgbClr val="FF0000"/>
                </a:solidFill>
              </a:rPr>
              <a:t>日以内</a:t>
            </a:r>
            <a:r>
              <a:rPr lang="ja-JP" altLang="en-US" sz="2400" dirty="0"/>
              <a:t>に、都道府県知事の検査を申請しなければならない。</a:t>
            </a:r>
            <a:endParaRPr lang="en-US" altLang="ja-JP" sz="2400" dirty="0"/>
          </a:p>
          <a:p>
            <a:pPr marL="0" indent="0" algn="just">
              <a:spcAft>
                <a:spcPts val="0"/>
              </a:spcAft>
              <a:buNone/>
            </a:pPr>
            <a:endParaRPr lang="ja-JP" altLang="en-US" sz="2400" dirty="0"/>
          </a:p>
          <a:p>
            <a:pPr marL="0" indent="0" algn="just">
              <a:spcAft>
                <a:spcPts val="0"/>
              </a:spcAft>
              <a:buNone/>
            </a:pPr>
            <a:r>
              <a:rPr lang="ja-JP" altLang="en-US" sz="2400" dirty="0"/>
              <a:t>◎都道府県知事は検査の結果、技術的基準に適合していると認めた場合は、</a:t>
            </a:r>
            <a:r>
              <a:rPr lang="ja-JP" altLang="en-US" sz="2400" dirty="0">
                <a:solidFill>
                  <a:srgbClr val="FF0000"/>
                </a:solidFill>
              </a:rPr>
              <a:t>中間検査合格証の交付</a:t>
            </a:r>
            <a:r>
              <a:rPr lang="ja-JP" altLang="en-US" sz="2400" dirty="0"/>
              <a:t>をしなければならない。</a:t>
            </a:r>
            <a:endParaRPr lang="en-US" altLang="ja-JP" sz="2400" dirty="0"/>
          </a:p>
          <a:p>
            <a:pPr marL="0" indent="0" algn="just">
              <a:spcAft>
                <a:spcPts val="0"/>
              </a:spcAft>
              <a:buNone/>
            </a:pPr>
            <a:endParaRPr lang="ja-JP" altLang="en-US" sz="2400" dirty="0"/>
          </a:p>
          <a:p>
            <a:pPr marL="0" indent="0" algn="just">
              <a:spcAft>
                <a:spcPts val="0"/>
              </a:spcAft>
              <a:buNone/>
            </a:pPr>
            <a:r>
              <a:rPr lang="ja-JP" altLang="en-US" sz="2400" dirty="0"/>
              <a:t>◎工事主は中間検査合格証の交付を受けた後でなければ工事をすすめてはならない。</a:t>
            </a:r>
            <a:endParaRPr lang="en-US" altLang="ja-JP" sz="2400" dirty="0"/>
          </a:p>
        </p:txBody>
      </p:sp>
      <p:sp>
        <p:nvSpPr>
          <p:cNvPr id="106498" name="タイトル 1">
            <a:extLst>
              <a:ext uri="{FF2B5EF4-FFF2-40B4-BE49-F238E27FC236}">
                <a16:creationId xmlns:a16="http://schemas.microsoft.com/office/drawing/2014/main" id="{334AFF5C-8B12-48CB-B7FB-E70D1848F0E6}"/>
              </a:ext>
            </a:extLst>
          </p:cNvPr>
          <p:cNvSpPr>
            <a:spLocks noGrp="1" noChangeArrowheads="1"/>
          </p:cNvSpPr>
          <p:nvPr>
            <p:ph type="title"/>
          </p:nvPr>
        </p:nvSpPr>
        <p:spPr>
          <a:xfrm>
            <a:off x="711201" y="255588"/>
            <a:ext cx="10938932" cy="1143000"/>
          </a:xfrm>
          <a:solidFill>
            <a:srgbClr val="00B0F0"/>
          </a:solidFill>
          <a:ln w="76200">
            <a:solidFill>
              <a:schemeClr val="tx1"/>
            </a:solidFill>
            <a:miter lim="800000"/>
            <a:headEnd/>
            <a:tailEnd/>
          </a:ln>
        </p:spPr>
        <p:txBody>
          <a:bodyPr/>
          <a:lstStyle/>
          <a:p>
            <a:pPr algn="l"/>
            <a:r>
              <a:rPr lang="ja-JP" altLang="en-US" sz="3600" dirty="0">
                <a:solidFill>
                  <a:schemeClr val="bg1"/>
                </a:solidFill>
              </a:rPr>
              <a:t>　　　中間検査</a:t>
            </a:r>
          </a:p>
        </p:txBody>
      </p:sp>
      <p:cxnSp>
        <p:nvCxnSpPr>
          <p:cNvPr id="6" name="直線コネクタ 5">
            <a:extLst>
              <a:ext uri="{FF2B5EF4-FFF2-40B4-BE49-F238E27FC236}">
                <a16:creationId xmlns:a16="http://schemas.microsoft.com/office/drawing/2014/main" id="{C2535CBF-10CF-4DF5-900C-11CFDAEABEBF}"/>
              </a:ext>
            </a:extLst>
          </p:cNvPr>
          <p:cNvCxnSpPr>
            <a:cxnSpLocks/>
          </p:cNvCxnSpPr>
          <p:nvPr/>
        </p:nvCxnSpPr>
        <p:spPr>
          <a:xfrm>
            <a:off x="2253375" y="2696987"/>
            <a:ext cx="356781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50D6A4F4-0196-4DD3-AE2D-66FB74FD4033}"/>
              </a:ext>
            </a:extLst>
          </p:cNvPr>
          <p:cNvCxnSpPr>
            <a:cxnSpLocks/>
          </p:cNvCxnSpPr>
          <p:nvPr/>
        </p:nvCxnSpPr>
        <p:spPr>
          <a:xfrm>
            <a:off x="820650" y="4332111"/>
            <a:ext cx="217090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9C6C7AF5-D72D-4384-BDDD-1A7F866D9E1D}"/>
              </a:ext>
            </a:extLst>
          </p:cNvPr>
          <p:cNvCxnSpPr>
            <a:cxnSpLocks/>
          </p:cNvCxnSpPr>
          <p:nvPr/>
        </p:nvCxnSpPr>
        <p:spPr>
          <a:xfrm>
            <a:off x="10927644" y="3987360"/>
            <a:ext cx="49618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二等辺三角形 7">
            <a:extLst>
              <a:ext uri="{FF2B5EF4-FFF2-40B4-BE49-F238E27FC236}">
                <a16:creationId xmlns:a16="http://schemas.microsoft.com/office/drawing/2014/main" id="{8FCB1743-5621-4684-8746-90A719165ABB}"/>
              </a:ext>
            </a:extLst>
          </p:cNvPr>
          <p:cNvSpPr/>
          <p:nvPr/>
        </p:nvSpPr>
        <p:spPr>
          <a:xfrm rot="5400000">
            <a:off x="574323" y="347311"/>
            <a:ext cx="1143002" cy="95955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Tree>
    <p:extLst>
      <p:ext uri="{BB962C8B-B14F-4D97-AF65-F5344CB8AC3E}">
        <p14:creationId xmlns:p14="http://schemas.microsoft.com/office/powerpoint/2010/main" val="2400735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a:extLst>
              <a:ext uri="{FF2B5EF4-FFF2-40B4-BE49-F238E27FC236}">
                <a16:creationId xmlns:a16="http://schemas.microsoft.com/office/drawing/2014/main" id="{2CD3EDCA-F6D3-42A6-8B1D-F10FD9C99E15}"/>
              </a:ext>
            </a:extLst>
          </p:cNvPr>
          <p:cNvPicPr>
            <a:picLocks noGrp="1" noChangeAspect="1"/>
          </p:cNvPicPr>
          <p:nvPr>
            <p:ph idx="1"/>
          </p:nvPr>
        </p:nvPicPr>
        <p:blipFill>
          <a:blip r:embed="rId3"/>
          <a:stretch>
            <a:fillRect/>
          </a:stretch>
        </p:blipFill>
        <p:spPr>
          <a:xfrm>
            <a:off x="2805835" y="3023087"/>
            <a:ext cx="7112147" cy="2134701"/>
          </a:xfrm>
          <a:prstGeom prst="rect">
            <a:avLst/>
          </a:prstGeom>
        </p:spPr>
      </p:pic>
      <p:sp>
        <p:nvSpPr>
          <p:cNvPr id="68610" name="タイトル 1">
            <a:extLst>
              <a:ext uri="{FF2B5EF4-FFF2-40B4-BE49-F238E27FC236}">
                <a16:creationId xmlns:a16="http://schemas.microsoft.com/office/drawing/2014/main" id="{B3D4A406-807F-4103-9C46-7350006AE088}"/>
              </a:ext>
            </a:extLst>
          </p:cNvPr>
          <p:cNvSpPr>
            <a:spLocks noGrp="1" noChangeArrowheads="1"/>
          </p:cNvSpPr>
          <p:nvPr>
            <p:ph type="title"/>
          </p:nvPr>
        </p:nvSpPr>
        <p:spPr>
          <a:xfrm>
            <a:off x="609599" y="263525"/>
            <a:ext cx="10882490" cy="1143000"/>
          </a:xfrm>
          <a:solidFill>
            <a:srgbClr val="FF0000"/>
          </a:solidFill>
          <a:ln w="57150">
            <a:solidFill>
              <a:schemeClr val="tx1"/>
            </a:solidFill>
            <a:miter lim="800000"/>
            <a:headEnd/>
            <a:tailEnd/>
          </a:ln>
        </p:spPr>
        <p:txBody>
          <a:bodyPr/>
          <a:lstStyle/>
          <a:p>
            <a:pPr algn="l"/>
            <a:r>
              <a:rPr lang="ja-JP" altLang="en-US" sz="3600" dirty="0">
                <a:solidFill>
                  <a:schemeClr val="bg1"/>
                </a:solidFill>
              </a:rPr>
              <a:t>　　　　Ｐ１３３　　　　　防火地域内</a:t>
            </a:r>
          </a:p>
        </p:txBody>
      </p:sp>
      <p:sp>
        <p:nvSpPr>
          <p:cNvPr id="6" name="フレーム 5">
            <a:extLst>
              <a:ext uri="{FF2B5EF4-FFF2-40B4-BE49-F238E27FC236}">
                <a16:creationId xmlns:a16="http://schemas.microsoft.com/office/drawing/2014/main" id="{B44860B3-6E96-4D68-B2B1-0730BE9F4728}"/>
              </a:ext>
            </a:extLst>
          </p:cNvPr>
          <p:cNvSpPr/>
          <p:nvPr/>
        </p:nvSpPr>
        <p:spPr>
          <a:xfrm>
            <a:off x="4205339" y="4339166"/>
            <a:ext cx="1642305" cy="649288"/>
          </a:xfrm>
          <a:prstGeom prst="fra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7" name="正方形/長方形 6">
            <a:extLst>
              <a:ext uri="{FF2B5EF4-FFF2-40B4-BE49-F238E27FC236}">
                <a16:creationId xmlns:a16="http://schemas.microsoft.com/office/drawing/2014/main" id="{479753D9-99F0-49D1-8C35-ECB52640EF92}"/>
              </a:ext>
            </a:extLst>
          </p:cNvPr>
          <p:cNvSpPr/>
          <p:nvPr/>
        </p:nvSpPr>
        <p:spPr>
          <a:xfrm>
            <a:off x="3475776" y="5182891"/>
            <a:ext cx="3389069" cy="584775"/>
          </a:xfrm>
          <a:prstGeom prst="rect">
            <a:avLst/>
          </a:prstGeom>
          <a:solidFill>
            <a:srgbClr val="FFFF00"/>
          </a:solidFill>
          <a:ln w="57150">
            <a:solidFill>
              <a:schemeClr val="tx1"/>
            </a:solidFill>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w="22225">
                  <a:solidFill>
                    <a:srgbClr val="333399"/>
                  </a:solidFill>
                  <a:prstDash val="solid"/>
                </a:ln>
                <a:solidFill>
                  <a:srgbClr val="333399">
                    <a:lumMod val="40000"/>
                    <a:lumOff val="60000"/>
                  </a:srgbClr>
                </a:solidFill>
                <a:effectLst/>
                <a:uLnTx/>
                <a:uFillTx/>
                <a:latin typeface="Arial" panose="020B0604020202020204" pitchFamily="34" charset="0"/>
                <a:ea typeface="ＭＳ Ｐゴシック" panose="020B0600070205080204" pitchFamily="50" charset="-128"/>
                <a:cs typeface="+mn-cs"/>
              </a:rPr>
              <a:t>地下を含むに注意</a:t>
            </a:r>
          </a:p>
        </p:txBody>
      </p:sp>
      <p:sp>
        <p:nvSpPr>
          <p:cNvPr id="8" name="二等辺三角形 7">
            <a:extLst>
              <a:ext uri="{FF2B5EF4-FFF2-40B4-BE49-F238E27FC236}">
                <a16:creationId xmlns:a16="http://schemas.microsoft.com/office/drawing/2014/main" id="{A3A6493C-A5BE-4AE5-B2E1-2889AC47D1B5}"/>
              </a:ext>
            </a:extLst>
          </p:cNvPr>
          <p:cNvSpPr/>
          <p:nvPr/>
        </p:nvSpPr>
        <p:spPr>
          <a:xfrm rot="5400000">
            <a:off x="462843" y="390350"/>
            <a:ext cx="1174045" cy="880533"/>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5" name="正方形/長方形 4">
            <a:extLst>
              <a:ext uri="{FF2B5EF4-FFF2-40B4-BE49-F238E27FC236}">
                <a16:creationId xmlns:a16="http://schemas.microsoft.com/office/drawing/2014/main" id="{BEC76EA5-2C07-4FC9-B252-74F4E44210BE}"/>
              </a:ext>
            </a:extLst>
          </p:cNvPr>
          <p:cNvSpPr/>
          <p:nvPr/>
        </p:nvSpPr>
        <p:spPr>
          <a:xfrm>
            <a:off x="1044840" y="1675109"/>
            <a:ext cx="7512138" cy="13849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HGｺﾞｼｯｸE" panose="020B0909000000000000" pitchFamily="49" charset="-128"/>
                <a:ea typeface="HGｺﾞｼｯｸE" panose="020B0909000000000000" pitchFamily="49" charset="-128"/>
                <a:cs typeface="+mn-cs"/>
              </a:rPr>
              <a:t>（１）耐火建築物等にしなければならない建築物</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Arial"/>
                <a:ea typeface="ＭＳ Ｐゴシック"/>
                <a:cs typeface="+mn-cs"/>
              </a:rPr>
              <a:t>①地下を含む階数が３以上</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Arial"/>
                <a:ea typeface="ＭＳ Ｐゴシック"/>
                <a:cs typeface="+mn-cs"/>
              </a:rPr>
              <a:t>②延べ面積が１００㎡超　</a:t>
            </a: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461EBEA-AFB0-4108-B9A6-7CC13E1ED45C}"/>
              </a:ext>
            </a:extLst>
          </p:cNvPr>
          <p:cNvSpPr>
            <a:spLocks noGrp="1"/>
          </p:cNvSpPr>
          <p:nvPr>
            <p:ph idx="1"/>
          </p:nvPr>
        </p:nvSpPr>
        <p:spPr/>
        <p:txBody>
          <a:bodyPr/>
          <a:lstStyle/>
          <a:p>
            <a:pPr marL="0" eaLnBrk="1" fontAlgn="t" hangingPunct="1">
              <a:spcBef>
                <a:spcPts val="0"/>
              </a:spcBef>
              <a:spcAft>
                <a:spcPts val="0"/>
              </a:spcAft>
            </a:pPr>
            <a:r>
              <a:rPr lang="ja-JP" altLang="ja-JP" sz="2400" b="1" kern="1200" dirty="0">
                <a:solidFill>
                  <a:srgbClr val="FFFFFF"/>
                </a:solidFill>
                <a:latin typeface="Segoe UI" panose="020B0502040204020203" pitchFamily="34" charset="0"/>
              </a:rPr>
              <a:t>地造成等の土地の形質の変更</a:t>
            </a:r>
            <a:endParaRPr lang="ja-JP" altLang="ja-JP" sz="2400" dirty="0">
              <a:latin typeface="Arial" panose="020B0604020202020204" pitchFamily="34" charset="0"/>
            </a:endParaRPr>
          </a:p>
          <a:p>
            <a:pPr marL="0" eaLnBrk="1" fontAlgn="t" hangingPunct="1">
              <a:spcBef>
                <a:spcPts val="0"/>
              </a:spcBef>
              <a:spcAft>
                <a:spcPts val="0"/>
              </a:spcAft>
            </a:pPr>
            <a:r>
              <a:rPr lang="ja-JP" altLang="ja-JP" sz="2400" b="1" kern="1200" dirty="0">
                <a:solidFill>
                  <a:srgbClr val="000000"/>
                </a:solidFill>
                <a:latin typeface="Segoe UI" panose="020B0502040204020203" pitchFamily="34" charset="0"/>
              </a:rPr>
              <a:t>①　高さ</a:t>
            </a:r>
            <a:r>
              <a:rPr lang="en-US" altLang="ja-JP" sz="2400" b="1" kern="1200" dirty="0">
                <a:solidFill>
                  <a:srgbClr val="000000"/>
                </a:solidFill>
                <a:highlight>
                  <a:srgbClr val="FFFF00"/>
                </a:highlight>
                <a:latin typeface="Segoe UI" panose="020B0502040204020203" pitchFamily="34" charset="0"/>
              </a:rPr>
              <a:t>2m</a:t>
            </a:r>
            <a:r>
              <a:rPr lang="ja-JP" altLang="ja-JP" sz="2400" b="1" kern="1200" dirty="0">
                <a:solidFill>
                  <a:srgbClr val="000000"/>
                </a:solidFill>
                <a:highlight>
                  <a:srgbClr val="FFFF00"/>
                </a:highlight>
                <a:latin typeface="Segoe UI" panose="020B0502040204020203" pitchFamily="34" charset="0"/>
              </a:rPr>
              <a:t>を超える</a:t>
            </a:r>
            <a:r>
              <a:rPr lang="ja-JP" altLang="ja-JP" sz="2400" b="1" kern="1200" dirty="0">
                <a:solidFill>
                  <a:srgbClr val="000000"/>
                </a:solidFill>
                <a:latin typeface="Segoe UI" panose="020B0502040204020203" pitchFamily="34" charset="0"/>
              </a:rPr>
              <a:t>崖が生じる</a:t>
            </a:r>
            <a:r>
              <a:rPr lang="ja-JP" altLang="en-US" sz="2400" b="1" kern="1200" dirty="0">
                <a:solidFill>
                  <a:srgbClr val="000000"/>
                </a:solidFill>
                <a:latin typeface="Segoe UI" panose="020B0502040204020203" pitchFamily="34" charset="0"/>
              </a:rPr>
              <a:t>盛土</a:t>
            </a:r>
            <a:r>
              <a:rPr lang="en-US" altLang="ja-JP" sz="2400" b="1" kern="1200" dirty="0">
                <a:solidFill>
                  <a:srgbClr val="000000"/>
                </a:solidFill>
                <a:highlight>
                  <a:srgbClr val="FFFF00"/>
                </a:highlight>
                <a:latin typeface="Segoe UI" panose="020B0502040204020203" pitchFamily="34" charset="0"/>
              </a:rPr>
              <a:t>(</a:t>
            </a:r>
            <a:r>
              <a:rPr lang="ja-JP" altLang="ja-JP" sz="2400" b="1" kern="1200" dirty="0">
                <a:solidFill>
                  <a:srgbClr val="000000"/>
                </a:solidFill>
                <a:highlight>
                  <a:srgbClr val="FFFF00"/>
                </a:highlight>
                <a:latin typeface="Segoe UI" panose="020B0502040204020203" pitchFamily="34" charset="0"/>
              </a:rPr>
              <a:t>崖とは傾斜</a:t>
            </a:r>
            <a:r>
              <a:rPr lang="en-US" altLang="ja-JP" sz="2400" b="1" kern="1200" dirty="0">
                <a:solidFill>
                  <a:srgbClr val="000000"/>
                </a:solidFill>
                <a:highlight>
                  <a:srgbClr val="FFFF00"/>
                </a:highlight>
                <a:latin typeface="Segoe UI" panose="020B0502040204020203" pitchFamily="34" charset="0"/>
              </a:rPr>
              <a:t>30</a:t>
            </a:r>
            <a:r>
              <a:rPr lang="ja-JP" altLang="ja-JP" sz="2400" b="1" kern="1200" dirty="0">
                <a:solidFill>
                  <a:srgbClr val="000000"/>
                </a:solidFill>
                <a:highlight>
                  <a:srgbClr val="FFFF00"/>
                </a:highlight>
                <a:latin typeface="Segoe UI" panose="020B0502040204020203" pitchFamily="34" charset="0"/>
              </a:rPr>
              <a:t>度以上をいう</a:t>
            </a:r>
            <a:r>
              <a:rPr lang="en-US" altLang="ja-JP" sz="2400" b="1" kern="1200" dirty="0">
                <a:solidFill>
                  <a:srgbClr val="000000"/>
                </a:solidFill>
                <a:highlight>
                  <a:srgbClr val="FFFF00"/>
                </a:highlight>
                <a:latin typeface="Segoe UI" panose="020B0502040204020203" pitchFamily="34" charset="0"/>
              </a:rPr>
              <a:t>)</a:t>
            </a:r>
            <a:endParaRPr lang="ja-JP" altLang="ja-JP" sz="2400" dirty="0">
              <a:latin typeface="Arial" panose="020B0604020202020204" pitchFamily="34" charset="0"/>
            </a:endParaRPr>
          </a:p>
          <a:p>
            <a:pPr marL="0" eaLnBrk="1" fontAlgn="t" hangingPunct="1">
              <a:spcBef>
                <a:spcPts val="0"/>
              </a:spcBef>
              <a:spcAft>
                <a:spcPts val="0"/>
              </a:spcAft>
            </a:pPr>
            <a:r>
              <a:rPr lang="ja-JP" altLang="ja-JP" sz="2400" b="1" kern="1200" dirty="0">
                <a:solidFill>
                  <a:srgbClr val="000000"/>
                </a:solidFill>
                <a:latin typeface="Segoe UI" panose="020B0502040204020203" pitchFamily="34" charset="0"/>
              </a:rPr>
              <a:t>②　高さ</a:t>
            </a:r>
            <a:r>
              <a:rPr lang="en-US" altLang="ja-JP" sz="2400" b="1" kern="1200" dirty="0">
                <a:solidFill>
                  <a:srgbClr val="000000"/>
                </a:solidFill>
                <a:highlight>
                  <a:srgbClr val="FFFF00"/>
                </a:highlight>
                <a:latin typeface="Segoe UI" panose="020B0502040204020203" pitchFamily="34" charset="0"/>
              </a:rPr>
              <a:t>5m</a:t>
            </a:r>
            <a:r>
              <a:rPr lang="ja-JP" altLang="ja-JP" sz="2400" b="1" kern="1200" dirty="0">
                <a:solidFill>
                  <a:srgbClr val="000000"/>
                </a:solidFill>
                <a:highlight>
                  <a:srgbClr val="FFFF00"/>
                </a:highlight>
                <a:latin typeface="Segoe UI" panose="020B0502040204020203" pitchFamily="34" charset="0"/>
              </a:rPr>
              <a:t>を超える</a:t>
            </a:r>
            <a:r>
              <a:rPr lang="ja-JP" altLang="ja-JP" sz="2400" b="1" kern="1200" dirty="0">
                <a:solidFill>
                  <a:srgbClr val="000000"/>
                </a:solidFill>
                <a:latin typeface="Segoe UI" panose="020B0502040204020203" pitchFamily="34" charset="0"/>
              </a:rPr>
              <a:t>崖が生じる</a:t>
            </a:r>
            <a:r>
              <a:rPr lang="ja-JP" altLang="en-US" sz="2400" b="1" kern="1200" dirty="0">
                <a:solidFill>
                  <a:srgbClr val="000000"/>
                </a:solidFill>
                <a:latin typeface="Segoe UI" panose="020B0502040204020203" pitchFamily="34" charset="0"/>
              </a:rPr>
              <a:t>切土</a:t>
            </a:r>
            <a:endParaRPr lang="ja-JP" altLang="ja-JP" sz="2400" dirty="0">
              <a:latin typeface="Arial" panose="020B0604020202020204" pitchFamily="34" charset="0"/>
            </a:endParaRPr>
          </a:p>
          <a:p>
            <a:pPr marL="0" eaLnBrk="1" fontAlgn="t" hangingPunct="1">
              <a:spcBef>
                <a:spcPts val="0"/>
              </a:spcBef>
              <a:spcAft>
                <a:spcPts val="0"/>
              </a:spcAft>
            </a:pPr>
            <a:r>
              <a:rPr lang="ja-JP" altLang="ja-JP" sz="2400" b="1" kern="1200" dirty="0">
                <a:solidFill>
                  <a:srgbClr val="000000"/>
                </a:solidFill>
                <a:latin typeface="Segoe UI" panose="020B0502040204020203" pitchFamily="34" charset="0"/>
              </a:rPr>
              <a:t>③　</a:t>
            </a:r>
            <a:r>
              <a:rPr lang="ja-JP" altLang="ja-JP" sz="2400" b="1" kern="1200" dirty="0">
                <a:solidFill>
                  <a:srgbClr val="000000"/>
                </a:solidFill>
                <a:highlight>
                  <a:srgbClr val="FFFF00"/>
                </a:highlight>
                <a:latin typeface="Segoe UI" panose="020B0502040204020203" pitchFamily="34" charset="0"/>
              </a:rPr>
              <a:t>盛土と切土を合わせる</a:t>
            </a:r>
            <a:r>
              <a:rPr lang="ja-JP" altLang="ja-JP" sz="2400" b="1" kern="1200" dirty="0">
                <a:solidFill>
                  <a:srgbClr val="000000"/>
                </a:solidFill>
                <a:latin typeface="Segoe UI" panose="020B0502040204020203" pitchFamily="34" charset="0"/>
              </a:rPr>
              <a:t>場合に、合計して</a:t>
            </a:r>
            <a:r>
              <a:rPr lang="en-US" altLang="ja-JP" sz="2400" b="1" kern="1200" dirty="0">
                <a:solidFill>
                  <a:srgbClr val="000000"/>
                </a:solidFill>
                <a:latin typeface="Segoe UI" panose="020B0502040204020203" pitchFamily="34" charset="0"/>
              </a:rPr>
              <a:t>5</a:t>
            </a:r>
            <a:r>
              <a:rPr lang="en-US" altLang="ja-JP" sz="2400" b="1" kern="1200" dirty="0">
                <a:solidFill>
                  <a:srgbClr val="000000"/>
                </a:solidFill>
                <a:highlight>
                  <a:srgbClr val="FFFF00"/>
                </a:highlight>
                <a:latin typeface="Segoe UI" panose="020B0502040204020203" pitchFamily="34" charset="0"/>
              </a:rPr>
              <a:t>m</a:t>
            </a:r>
            <a:r>
              <a:rPr lang="ja-JP" altLang="ja-JP" sz="2400" b="1" kern="1200" dirty="0">
                <a:solidFill>
                  <a:srgbClr val="000000"/>
                </a:solidFill>
                <a:highlight>
                  <a:srgbClr val="FFFF00"/>
                </a:highlight>
                <a:latin typeface="Segoe UI" panose="020B0502040204020203" pitchFamily="34" charset="0"/>
              </a:rPr>
              <a:t>を超える</a:t>
            </a:r>
            <a:r>
              <a:rPr lang="ja-JP" altLang="ja-JP" sz="2400" b="1" kern="1200" dirty="0">
                <a:solidFill>
                  <a:srgbClr val="000000"/>
                </a:solidFill>
                <a:latin typeface="Segoe UI" panose="020B0502040204020203" pitchFamily="34" charset="0"/>
              </a:rPr>
              <a:t>崖が生じる</a:t>
            </a:r>
            <a:r>
              <a:rPr lang="ja-JP" altLang="en-US" sz="2400" b="1" kern="1200" dirty="0">
                <a:solidFill>
                  <a:srgbClr val="000000"/>
                </a:solidFill>
                <a:latin typeface="Segoe UI" panose="020B0502040204020203" pitchFamily="34" charset="0"/>
              </a:rPr>
              <a:t>もの</a:t>
            </a:r>
            <a:endParaRPr lang="ja-JP" altLang="ja-JP" sz="2400" dirty="0">
              <a:latin typeface="Arial" panose="020B0604020202020204" pitchFamily="34" charset="0"/>
            </a:endParaRPr>
          </a:p>
          <a:p>
            <a:pPr marL="0" eaLnBrk="1" fontAlgn="t" hangingPunct="1">
              <a:spcBef>
                <a:spcPts val="0"/>
              </a:spcBef>
              <a:spcAft>
                <a:spcPts val="0"/>
              </a:spcAft>
            </a:pPr>
            <a:r>
              <a:rPr lang="ja-JP" altLang="ja-JP" sz="2400" b="1" kern="1200" dirty="0">
                <a:solidFill>
                  <a:srgbClr val="000000"/>
                </a:solidFill>
                <a:latin typeface="Segoe UI" panose="020B0502040204020203" pitchFamily="34" charset="0"/>
              </a:rPr>
              <a:t>④　</a:t>
            </a:r>
            <a:r>
              <a:rPr lang="ja-JP" altLang="ja-JP" sz="2400" b="1" kern="1200" dirty="0">
                <a:solidFill>
                  <a:srgbClr val="000000"/>
                </a:solidFill>
                <a:highlight>
                  <a:srgbClr val="FFFF00"/>
                </a:highlight>
                <a:latin typeface="Segoe UI" panose="020B0502040204020203" pitchFamily="34" charset="0"/>
              </a:rPr>
              <a:t>崖を生じない</a:t>
            </a:r>
            <a:r>
              <a:rPr lang="ja-JP" altLang="ja-JP" sz="2400" b="1" kern="1200" dirty="0">
                <a:solidFill>
                  <a:srgbClr val="000000"/>
                </a:solidFill>
                <a:latin typeface="Segoe UI" panose="020B0502040204020203" pitchFamily="34" charset="0"/>
              </a:rPr>
              <a:t>もので、</a:t>
            </a:r>
            <a:r>
              <a:rPr lang="en-US" altLang="ja-JP" sz="2400" b="1" kern="1200" dirty="0">
                <a:solidFill>
                  <a:srgbClr val="000000"/>
                </a:solidFill>
                <a:highlight>
                  <a:srgbClr val="FFFF00"/>
                </a:highlight>
                <a:latin typeface="Segoe UI" panose="020B0502040204020203" pitchFamily="34" charset="0"/>
              </a:rPr>
              <a:t>5m</a:t>
            </a:r>
            <a:r>
              <a:rPr lang="ja-JP" altLang="ja-JP" sz="2400" b="1" kern="1200" dirty="0">
                <a:solidFill>
                  <a:srgbClr val="000000"/>
                </a:solidFill>
                <a:highlight>
                  <a:srgbClr val="FFFF00"/>
                </a:highlight>
                <a:latin typeface="Segoe UI" panose="020B0502040204020203" pitchFamily="34" charset="0"/>
              </a:rPr>
              <a:t>を超</a:t>
            </a:r>
            <a:r>
              <a:rPr lang="ja-JP" altLang="ja-JP" sz="2400" b="1" kern="1200" dirty="0">
                <a:solidFill>
                  <a:srgbClr val="000000"/>
                </a:solidFill>
                <a:latin typeface="Segoe UI" panose="020B0502040204020203" pitchFamily="34" charset="0"/>
              </a:rPr>
              <a:t>える盛土</a:t>
            </a:r>
            <a:endParaRPr lang="ja-JP" altLang="ja-JP" sz="2400" dirty="0">
              <a:latin typeface="Arial" panose="020B0604020202020204" pitchFamily="34" charset="0"/>
            </a:endParaRPr>
          </a:p>
          <a:p>
            <a:pPr marL="0" eaLnBrk="1" fontAlgn="t" hangingPunct="1">
              <a:spcBef>
                <a:spcPts val="0"/>
              </a:spcBef>
              <a:spcAft>
                <a:spcPts val="0"/>
              </a:spcAft>
            </a:pPr>
            <a:r>
              <a:rPr lang="ja-JP" altLang="ja-JP" sz="2400" b="1" kern="1200" dirty="0">
                <a:solidFill>
                  <a:srgbClr val="000000"/>
                </a:solidFill>
                <a:latin typeface="Segoe UI" panose="020B0502040204020203" pitchFamily="34" charset="0"/>
              </a:rPr>
              <a:t>⑤　盛土、切土をする土地の</a:t>
            </a:r>
            <a:r>
              <a:rPr lang="ja-JP" altLang="ja-JP" sz="2400" b="1" kern="1200" dirty="0">
                <a:solidFill>
                  <a:srgbClr val="000000"/>
                </a:solidFill>
                <a:highlight>
                  <a:srgbClr val="FFFF00"/>
                </a:highlight>
                <a:latin typeface="Segoe UI" panose="020B0502040204020203" pitchFamily="34" charset="0"/>
              </a:rPr>
              <a:t>面積</a:t>
            </a:r>
            <a:r>
              <a:rPr lang="ja-JP" altLang="ja-JP" sz="2400" b="1" kern="1200" dirty="0">
                <a:solidFill>
                  <a:srgbClr val="000000"/>
                </a:solidFill>
                <a:latin typeface="Segoe UI" panose="020B0502040204020203" pitchFamily="34" charset="0"/>
              </a:rPr>
              <a:t>が</a:t>
            </a:r>
            <a:r>
              <a:rPr lang="en-US" altLang="ja-JP" sz="2400" b="1" kern="1200" dirty="0">
                <a:solidFill>
                  <a:srgbClr val="000000"/>
                </a:solidFill>
                <a:highlight>
                  <a:srgbClr val="FFFF00"/>
                </a:highlight>
                <a:latin typeface="Segoe UI" panose="020B0502040204020203" pitchFamily="34" charset="0"/>
              </a:rPr>
              <a:t>3000</a:t>
            </a:r>
            <a:r>
              <a:rPr lang="ja-JP" altLang="ja-JP" sz="2400" b="1" kern="1200" dirty="0">
                <a:solidFill>
                  <a:srgbClr val="000000"/>
                </a:solidFill>
                <a:highlight>
                  <a:srgbClr val="FFFF00"/>
                </a:highlight>
                <a:latin typeface="Segoe UI" panose="020B0502040204020203" pitchFamily="34" charset="0"/>
              </a:rPr>
              <a:t>㎡を超える</a:t>
            </a:r>
            <a:r>
              <a:rPr lang="ja-JP" altLang="en-US" sz="2400" b="1" kern="1200" dirty="0">
                <a:solidFill>
                  <a:srgbClr val="000000"/>
                </a:solidFill>
                <a:highlight>
                  <a:srgbClr val="FFFF00"/>
                </a:highlight>
                <a:latin typeface="Segoe UI" panose="020B0502040204020203" pitchFamily="34" charset="0"/>
              </a:rPr>
              <a:t>もの</a:t>
            </a:r>
            <a:endParaRPr lang="ja-JP" altLang="ja-JP" sz="2400" dirty="0">
              <a:latin typeface="Arial" panose="020B0604020202020204" pitchFamily="34" charset="0"/>
            </a:endParaRPr>
          </a:p>
          <a:p>
            <a:pPr marL="0" eaLnBrk="1" fontAlgn="t" hangingPunct="1">
              <a:lnSpc>
                <a:spcPct val="200000"/>
              </a:lnSpc>
              <a:spcBef>
                <a:spcPts val="0"/>
              </a:spcBef>
              <a:spcAft>
                <a:spcPts val="0"/>
              </a:spcAft>
            </a:pPr>
            <a:r>
              <a:rPr lang="ja-JP" altLang="ja-JP" sz="2400" b="1" kern="1200" dirty="0">
                <a:solidFill>
                  <a:srgbClr val="FFFFFF"/>
                </a:solidFill>
                <a:latin typeface="Segoe UI" panose="020B0502040204020203" pitchFamily="34" charset="0"/>
              </a:rPr>
              <a:t>土石の堆積</a:t>
            </a:r>
            <a:endParaRPr lang="ja-JP" altLang="ja-JP" sz="2400" dirty="0">
              <a:latin typeface="Arial" panose="020B0604020202020204" pitchFamily="34" charset="0"/>
            </a:endParaRPr>
          </a:p>
          <a:p>
            <a:pPr marL="0" indent="0" algn="just">
              <a:spcAft>
                <a:spcPts val="0"/>
              </a:spcAft>
              <a:buNone/>
            </a:pPr>
            <a:endParaRPr lang="en-US" altLang="ja-JP" sz="2400" dirty="0"/>
          </a:p>
        </p:txBody>
      </p:sp>
      <p:sp>
        <p:nvSpPr>
          <p:cNvPr id="106498" name="タイトル 1">
            <a:extLst>
              <a:ext uri="{FF2B5EF4-FFF2-40B4-BE49-F238E27FC236}">
                <a16:creationId xmlns:a16="http://schemas.microsoft.com/office/drawing/2014/main" id="{334AFF5C-8B12-48CB-B7FB-E70D1848F0E6}"/>
              </a:ext>
            </a:extLst>
          </p:cNvPr>
          <p:cNvSpPr>
            <a:spLocks noGrp="1" noChangeArrowheads="1"/>
          </p:cNvSpPr>
          <p:nvPr>
            <p:ph type="title"/>
          </p:nvPr>
        </p:nvSpPr>
        <p:spPr>
          <a:xfrm>
            <a:off x="711201" y="255588"/>
            <a:ext cx="10938932" cy="1143000"/>
          </a:xfrm>
          <a:solidFill>
            <a:srgbClr val="00B0F0"/>
          </a:solidFill>
          <a:ln w="76200">
            <a:solidFill>
              <a:schemeClr val="tx1"/>
            </a:solidFill>
            <a:miter lim="800000"/>
            <a:headEnd/>
            <a:tailEnd/>
          </a:ln>
        </p:spPr>
        <p:txBody>
          <a:bodyPr/>
          <a:lstStyle/>
          <a:p>
            <a:pPr algn="l"/>
            <a:r>
              <a:rPr lang="ja-JP" altLang="en-US" sz="3600" dirty="0">
                <a:solidFill>
                  <a:schemeClr val="bg1"/>
                </a:solidFill>
              </a:rPr>
              <a:t>　　　中間検査の必要な政令で定める規模</a:t>
            </a:r>
          </a:p>
        </p:txBody>
      </p:sp>
      <p:sp>
        <p:nvSpPr>
          <p:cNvPr id="8" name="二等辺三角形 7">
            <a:extLst>
              <a:ext uri="{FF2B5EF4-FFF2-40B4-BE49-F238E27FC236}">
                <a16:creationId xmlns:a16="http://schemas.microsoft.com/office/drawing/2014/main" id="{8FCB1743-5621-4684-8746-90A719165ABB}"/>
              </a:ext>
            </a:extLst>
          </p:cNvPr>
          <p:cNvSpPr/>
          <p:nvPr/>
        </p:nvSpPr>
        <p:spPr>
          <a:xfrm rot="5400000">
            <a:off x="574323" y="347311"/>
            <a:ext cx="1143002" cy="95955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Tree>
    <p:extLst>
      <p:ext uri="{BB962C8B-B14F-4D97-AF65-F5344CB8AC3E}">
        <p14:creationId xmlns:p14="http://schemas.microsoft.com/office/powerpoint/2010/main" val="41227435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40505A-2DFF-44A7-BCE0-5F1419462137}"/>
              </a:ext>
            </a:extLst>
          </p:cNvPr>
          <p:cNvSpPr>
            <a:spLocks noGrp="1"/>
          </p:cNvSpPr>
          <p:nvPr>
            <p:ph type="title"/>
          </p:nvPr>
        </p:nvSpPr>
        <p:spPr>
          <a:xfrm>
            <a:off x="453474" y="553155"/>
            <a:ext cx="10940691" cy="575733"/>
          </a:xfrm>
          <a:solidFill>
            <a:schemeClr val="accent6">
              <a:lumMod val="50000"/>
            </a:schemeClr>
          </a:solidFill>
        </p:spPr>
        <p:txBody>
          <a:bodyPr>
            <a:normAutofit fontScale="90000"/>
          </a:bodyPr>
          <a:lstStyle/>
          <a:p>
            <a:r>
              <a:rPr lang="ja-JP" altLang="en-US" sz="3600" dirty="0">
                <a:solidFill>
                  <a:prstClr val="white"/>
                </a:solidFill>
                <a:latin typeface="HGPｺﾞｼｯｸE" panose="020B0900000000000000" pitchFamily="50" charset="-128"/>
                <a:ea typeface="HGPｺﾞｼｯｸE" panose="020B0900000000000000" pitchFamily="50" charset="-128"/>
              </a:rPr>
              <a:t>中間検査の必要な政令で定める規模</a:t>
            </a:r>
            <a:endParaRPr kumimoji="1" lang="ja-JP" altLang="en-US" sz="3600" dirty="0">
              <a:solidFill>
                <a:schemeClr val="bg1"/>
              </a:solidFill>
              <a:latin typeface="HGS創英角ｺﾞｼｯｸUB" panose="020B0900000000000000" pitchFamily="50" charset="-128"/>
              <a:ea typeface="HGS創英角ｺﾞｼｯｸUB" panose="020B0900000000000000" pitchFamily="50" charset="-128"/>
            </a:endParaRPr>
          </a:p>
        </p:txBody>
      </p:sp>
      <p:pic>
        <p:nvPicPr>
          <p:cNvPr id="8" name="図 7">
            <a:extLst>
              <a:ext uri="{FF2B5EF4-FFF2-40B4-BE49-F238E27FC236}">
                <a16:creationId xmlns:a16="http://schemas.microsoft.com/office/drawing/2014/main" id="{19FBE780-8096-49D9-BE4C-5E1A404439C4}"/>
              </a:ext>
            </a:extLst>
          </p:cNvPr>
          <p:cNvPicPr>
            <a:picLocks noChangeAspect="1"/>
          </p:cNvPicPr>
          <p:nvPr/>
        </p:nvPicPr>
        <p:blipFill>
          <a:blip r:embed="rId3"/>
          <a:stretch>
            <a:fillRect/>
          </a:stretch>
        </p:blipFill>
        <p:spPr>
          <a:xfrm>
            <a:off x="660464" y="1482146"/>
            <a:ext cx="10650352" cy="5085842"/>
          </a:xfrm>
          <a:prstGeom prst="rect">
            <a:avLst/>
          </a:prstGeom>
        </p:spPr>
      </p:pic>
      <p:sp>
        <p:nvSpPr>
          <p:cNvPr id="4" name="正方形/長方形 3">
            <a:extLst>
              <a:ext uri="{FF2B5EF4-FFF2-40B4-BE49-F238E27FC236}">
                <a16:creationId xmlns:a16="http://schemas.microsoft.com/office/drawing/2014/main" id="{1DBA728F-F2A5-4291-A071-17BF12E3C8B2}"/>
              </a:ext>
            </a:extLst>
          </p:cNvPr>
          <p:cNvSpPr/>
          <p:nvPr/>
        </p:nvSpPr>
        <p:spPr>
          <a:xfrm>
            <a:off x="2325511" y="1670756"/>
            <a:ext cx="225778" cy="338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FF0000"/>
                </a:solidFill>
                <a:effectLst/>
                <a:uLnTx/>
                <a:uFillTx/>
                <a:latin typeface="HGｺﾞｼｯｸE" panose="020B0909000000000000" pitchFamily="49" charset="-128"/>
                <a:ea typeface="HGｺﾞｼｯｸE" panose="020B0909000000000000" pitchFamily="49" charset="-128"/>
                <a:cs typeface="+mn-cs"/>
              </a:rPr>
              <a:t>２</a:t>
            </a:r>
          </a:p>
        </p:txBody>
      </p:sp>
      <p:sp>
        <p:nvSpPr>
          <p:cNvPr id="6" name="正方形/長方形 5">
            <a:extLst>
              <a:ext uri="{FF2B5EF4-FFF2-40B4-BE49-F238E27FC236}">
                <a16:creationId xmlns:a16="http://schemas.microsoft.com/office/drawing/2014/main" id="{8613AA80-BE81-4713-8A8F-FB1CD09CBB7A}"/>
              </a:ext>
            </a:extLst>
          </p:cNvPr>
          <p:cNvSpPr/>
          <p:nvPr/>
        </p:nvSpPr>
        <p:spPr>
          <a:xfrm>
            <a:off x="5813778" y="1670756"/>
            <a:ext cx="225778" cy="338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FF0000"/>
                </a:solidFill>
                <a:effectLst/>
                <a:uLnTx/>
                <a:uFillTx/>
                <a:latin typeface="HGｺﾞｼｯｸE" panose="020B0909000000000000" pitchFamily="49" charset="-128"/>
                <a:ea typeface="HGｺﾞｼｯｸE" panose="020B0909000000000000" pitchFamily="49" charset="-128"/>
                <a:cs typeface="+mn-cs"/>
              </a:rPr>
              <a:t>５</a:t>
            </a:r>
          </a:p>
        </p:txBody>
      </p:sp>
      <p:sp>
        <p:nvSpPr>
          <p:cNvPr id="7" name="正方形/長方形 6">
            <a:extLst>
              <a:ext uri="{FF2B5EF4-FFF2-40B4-BE49-F238E27FC236}">
                <a16:creationId xmlns:a16="http://schemas.microsoft.com/office/drawing/2014/main" id="{2093000B-2518-4CC7-9198-4ECA1F8E2A50}"/>
              </a:ext>
            </a:extLst>
          </p:cNvPr>
          <p:cNvSpPr/>
          <p:nvPr/>
        </p:nvSpPr>
        <p:spPr>
          <a:xfrm>
            <a:off x="8923867" y="1859365"/>
            <a:ext cx="225778" cy="338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FF0000"/>
                </a:solidFill>
                <a:effectLst/>
                <a:uLnTx/>
                <a:uFillTx/>
                <a:latin typeface="HGｺﾞｼｯｸE" panose="020B0909000000000000" pitchFamily="49" charset="-128"/>
                <a:ea typeface="HGｺﾞｼｯｸE" panose="020B0909000000000000" pitchFamily="49" charset="-128"/>
                <a:cs typeface="+mn-cs"/>
              </a:rPr>
              <a:t>５</a:t>
            </a:r>
          </a:p>
        </p:txBody>
      </p:sp>
      <p:sp>
        <p:nvSpPr>
          <p:cNvPr id="9" name="正方形/長方形 8">
            <a:extLst>
              <a:ext uri="{FF2B5EF4-FFF2-40B4-BE49-F238E27FC236}">
                <a16:creationId xmlns:a16="http://schemas.microsoft.com/office/drawing/2014/main" id="{239B949E-9A41-4DE6-BA23-31938B9FADF3}"/>
              </a:ext>
            </a:extLst>
          </p:cNvPr>
          <p:cNvSpPr/>
          <p:nvPr/>
        </p:nvSpPr>
        <p:spPr>
          <a:xfrm>
            <a:off x="2635956" y="4183803"/>
            <a:ext cx="225778" cy="338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FF0000"/>
                </a:solidFill>
                <a:effectLst/>
                <a:uLnTx/>
                <a:uFillTx/>
                <a:latin typeface="HGｺﾞｼｯｸE" panose="020B0909000000000000" pitchFamily="49" charset="-128"/>
                <a:ea typeface="HGｺﾞｼｯｸE" panose="020B0909000000000000" pitchFamily="49" charset="-128"/>
                <a:cs typeface="+mn-cs"/>
              </a:rPr>
              <a:t>５</a:t>
            </a:r>
          </a:p>
        </p:txBody>
      </p:sp>
      <p:sp>
        <p:nvSpPr>
          <p:cNvPr id="10" name="正方形/長方形 9">
            <a:extLst>
              <a:ext uri="{FF2B5EF4-FFF2-40B4-BE49-F238E27FC236}">
                <a16:creationId xmlns:a16="http://schemas.microsoft.com/office/drawing/2014/main" id="{956EF0CE-A008-42FD-8E77-0A624C233FEF}"/>
              </a:ext>
            </a:extLst>
          </p:cNvPr>
          <p:cNvSpPr/>
          <p:nvPr/>
        </p:nvSpPr>
        <p:spPr>
          <a:xfrm>
            <a:off x="4690475" y="4451434"/>
            <a:ext cx="1123306" cy="338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FF0000"/>
                </a:solidFill>
                <a:effectLst/>
                <a:uLnTx/>
                <a:uFillTx/>
                <a:latin typeface="HGｺﾞｼｯｸE" panose="020B0909000000000000" pitchFamily="49" charset="-128"/>
                <a:ea typeface="HGｺﾞｼｯｸE" panose="020B0909000000000000" pitchFamily="49" charset="-128"/>
                <a:cs typeface="+mn-cs"/>
              </a:rPr>
              <a:t>３０００</a:t>
            </a:r>
          </a:p>
        </p:txBody>
      </p:sp>
    </p:spTree>
    <p:extLst>
      <p:ext uri="{BB962C8B-B14F-4D97-AF65-F5344CB8AC3E}">
        <p14:creationId xmlns:p14="http://schemas.microsoft.com/office/powerpoint/2010/main" val="19132669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461EBEA-AFB0-4108-B9A6-7CC13E1ED45C}"/>
              </a:ext>
            </a:extLst>
          </p:cNvPr>
          <p:cNvSpPr>
            <a:spLocks noGrp="1"/>
          </p:cNvSpPr>
          <p:nvPr>
            <p:ph idx="1"/>
          </p:nvPr>
        </p:nvSpPr>
        <p:spPr/>
        <p:txBody>
          <a:bodyPr/>
          <a:lstStyle/>
          <a:p>
            <a:pPr marL="0" indent="0" algn="just">
              <a:spcAft>
                <a:spcPts val="0"/>
              </a:spcAft>
              <a:buNone/>
            </a:pPr>
            <a:r>
              <a:rPr lang="ja-JP" altLang="en-US" sz="2400" b="1" dirty="0">
                <a:solidFill>
                  <a:srgbClr val="FF0000"/>
                </a:solidFill>
              </a:rPr>
              <a:t>①定期報告</a:t>
            </a:r>
          </a:p>
          <a:p>
            <a:pPr marL="0" indent="0" algn="just">
              <a:spcAft>
                <a:spcPts val="0"/>
              </a:spcAft>
              <a:buNone/>
            </a:pPr>
            <a:r>
              <a:rPr lang="ja-JP" altLang="en-US" sz="2400" dirty="0"/>
              <a:t>宅地造成等に関する工事の許可を受けた者は、</a:t>
            </a:r>
            <a:r>
              <a:rPr lang="en-US" altLang="ja-JP" sz="2400" dirty="0">
                <a:solidFill>
                  <a:srgbClr val="FF0000"/>
                </a:solidFill>
              </a:rPr>
              <a:t>3</a:t>
            </a:r>
            <a:r>
              <a:rPr lang="ja-JP" altLang="en-US" sz="2400" dirty="0">
                <a:solidFill>
                  <a:srgbClr val="FF0000"/>
                </a:solidFill>
              </a:rPr>
              <a:t>カ月ごとに</a:t>
            </a:r>
            <a:r>
              <a:rPr lang="ja-JP" altLang="en-US" sz="2400" dirty="0"/>
              <a:t>工事の実地の状況その他の事項を都道府県知事に</a:t>
            </a:r>
            <a:r>
              <a:rPr lang="ja-JP" altLang="en-US" sz="2400" dirty="0">
                <a:solidFill>
                  <a:srgbClr val="FF0000"/>
                </a:solidFill>
              </a:rPr>
              <a:t>報告</a:t>
            </a:r>
            <a:r>
              <a:rPr lang="ja-JP" altLang="en-US" sz="2400" dirty="0"/>
              <a:t>しなければならない。</a:t>
            </a:r>
          </a:p>
          <a:p>
            <a:pPr marL="0" indent="0" algn="just">
              <a:spcAft>
                <a:spcPts val="0"/>
              </a:spcAft>
              <a:buNone/>
            </a:pPr>
            <a:endParaRPr lang="ja-JP" altLang="en-US" sz="2400" dirty="0"/>
          </a:p>
          <a:p>
            <a:pPr marL="0" indent="0" algn="just">
              <a:spcAft>
                <a:spcPts val="0"/>
              </a:spcAft>
              <a:buNone/>
            </a:pPr>
            <a:r>
              <a:rPr lang="ja-JP" altLang="en-US" sz="2400" b="1" dirty="0">
                <a:solidFill>
                  <a:srgbClr val="FF0000"/>
                </a:solidFill>
              </a:rPr>
              <a:t>②標識の掲示</a:t>
            </a:r>
          </a:p>
          <a:p>
            <a:pPr marL="0" indent="0" algn="just">
              <a:spcAft>
                <a:spcPts val="0"/>
              </a:spcAft>
              <a:buNone/>
            </a:pPr>
            <a:r>
              <a:rPr lang="ja-JP" altLang="en-US" sz="2400" dirty="0"/>
              <a:t>許可を受けた工事主は、</a:t>
            </a:r>
            <a:r>
              <a:rPr lang="ja-JP" altLang="en-US" sz="2400" dirty="0">
                <a:solidFill>
                  <a:srgbClr val="FF0000"/>
                </a:solidFill>
              </a:rPr>
              <a:t>土地の見やすい</a:t>
            </a:r>
            <a:r>
              <a:rPr lang="ja-JP" altLang="en-US" sz="2400" dirty="0"/>
              <a:t>場所に氏名・名称・住所・現場管理者の氏名・工事の許可年月日・許可番号・施行者の氏名・名称等などを記載した</a:t>
            </a:r>
            <a:r>
              <a:rPr lang="ja-JP" altLang="en-US" sz="2400" dirty="0">
                <a:solidFill>
                  <a:srgbClr val="FF0000"/>
                </a:solidFill>
              </a:rPr>
              <a:t>標識</a:t>
            </a:r>
            <a:r>
              <a:rPr lang="ja-JP" altLang="en-US" sz="2400" dirty="0"/>
              <a:t>をあげなければならない。</a:t>
            </a:r>
          </a:p>
        </p:txBody>
      </p:sp>
      <p:sp>
        <p:nvSpPr>
          <p:cNvPr id="106498" name="タイトル 1">
            <a:extLst>
              <a:ext uri="{FF2B5EF4-FFF2-40B4-BE49-F238E27FC236}">
                <a16:creationId xmlns:a16="http://schemas.microsoft.com/office/drawing/2014/main" id="{334AFF5C-8B12-48CB-B7FB-E70D1848F0E6}"/>
              </a:ext>
            </a:extLst>
          </p:cNvPr>
          <p:cNvSpPr>
            <a:spLocks noGrp="1" noChangeArrowheads="1"/>
          </p:cNvSpPr>
          <p:nvPr>
            <p:ph type="title"/>
          </p:nvPr>
        </p:nvSpPr>
        <p:spPr>
          <a:xfrm>
            <a:off x="711201" y="255588"/>
            <a:ext cx="10938932" cy="1143000"/>
          </a:xfrm>
          <a:solidFill>
            <a:srgbClr val="00B0F0"/>
          </a:solidFill>
          <a:ln w="76200">
            <a:solidFill>
              <a:schemeClr val="tx1"/>
            </a:solidFill>
            <a:miter lim="800000"/>
            <a:headEnd/>
            <a:tailEnd/>
          </a:ln>
        </p:spPr>
        <p:txBody>
          <a:bodyPr/>
          <a:lstStyle/>
          <a:p>
            <a:pPr algn="l"/>
            <a:r>
              <a:rPr lang="ja-JP" altLang="en-US" sz="3600" dirty="0">
                <a:solidFill>
                  <a:schemeClr val="bg1"/>
                </a:solidFill>
              </a:rPr>
              <a:t>　　　定期報告・標識</a:t>
            </a:r>
          </a:p>
        </p:txBody>
      </p:sp>
      <p:sp>
        <p:nvSpPr>
          <p:cNvPr id="8" name="二等辺三角形 7">
            <a:extLst>
              <a:ext uri="{FF2B5EF4-FFF2-40B4-BE49-F238E27FC236}">
                <a16:creationId xmlns:a16="http://schemas.microsoft.com/office/drawing/2014/main" id="{8FCB1743-5621-4684-8746-90A719165ABB}"/>
              </a:ext>
            </a:extLst>
          </p:cNvPr>
          <p:cNvSpPr/>
          <p:nvPr/>
        </p:nvSpPr>
        <p:spPr>
          <a:xfrm rot="5400000">
            <a:off x="574323" y="347311"/>
            <a:ext cx="1143002" cy="95955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Tree>
    <p:extLst>
      <p:ext uri="{BB962C8B-B14F-4D97-AF65-F5344CB8AC3E}">
        <p14:creationId xmlns:p14="http://schemas.microsoft.com/office/powerpoint/2010/main" val="1329190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461EBEA-AFB0-4108-B9A6-7CC13E1ED45C}"/>
              </a:ext>
            </a:extLst>
          </p:cNvPr>
          <p:cNvSpPr>
            <a:spLocks noGrp="1"/>
          </p:cNvSpPr>
          <p:nvPr>
            <p:ph idx="1"/>
          </p:nvPr>
        </p:nvSpPr>
        <p:spPr>
          <a:xfrm>
            <a:off x="711200" y="1600201"/>
            <a:ext cx="10871199" cy="4525963"/>
          </a:xfrm>
        </p:spPr>
        <p:txBody>
          <a:bodyPr/>
          <a:lstStyle/>
          <a:p>
            <a:pPr marL="0" indent="0" algn="just">
              <a:spcAft>
                <a:spcPts val="0"/>
              </a:spcAft>
              <a:buNone/>
            </a:pPr>
            <a:r>
              <a:rPr lang="ja-JP" altLang="en-US" sz="2400" b="1" dirty="0">
                <a:solidFill>
                  <a:srgbClr val="FF0000"/>
                </a:solidFill>
              </a:rPr>
              <a:t>①完了検査</a:t>
            </a:r>
          </a:p>
          <a:p>
            <a:pPr marL="0" indent="0" algn="just">
              <a:spcAft>
                <a:spcPts val="0"/>
              </a:spcAft>
              <a:buNone/>
            </a:pPr>
            <a:r>
              <a:rPr lang="ja-JP" altLang="en-US" sz="2400" dirty="0"/>
              <a:t>工事主は、工事が完了したときは、</a:t>
            </a:r>
            <a:r>
              <a:rPr lang="ja-JP" altLang="en-US" sz="2400" dirty="0">
                <a:solidFill>
                  <a:srgbClr val="FF0000"/>
                </a:solidFill>
              </a:rPr>
              <a:t>都道府県知事の検査</a:t>
            </a:r>
            <a:r>
              <a:rPr lang="ja-JP" altLang="en-US" sz="2400" dirty="0"/>
              <a:t>を申請しなければならない</a:t>
            </a:r>
          </a:p>
          <a:p>
            <a:pPr marL="0" indent="0" algn="just">
              <a:spcAft>
                <a:spcPts val="0"/>
              </a:spcAft>
              <a:buNone/>
            </a:pPr>
            <a:endParaRPr lang="ja-JP" altLang="en-US" sz="2400" dirty="0"/>
          </a:p>
          <a:p>
            <a:pPr marL="0" indent="0" algn="just">
              <a:spcAft>
                <a:spcPts val="0"/>
              </a:spcAft>
              <a:buNone/>
            </a:pPr>
            <a:r>
              <a:rPr lang="ja-JP" altLang="en-US" sz="2400" b="1" dirty="0">
                <a:solidFill>
                  <a:srgbClr val="FF0000"/>
                </a:solidFill>
              </a:rPr>
              <a:t>②検査済証の交付</a:t>
            </a:r>
          </a:p>
          <a:p>
            <a:pPr marL="0" indent="0" algn="just">
              <a:spcAft>
                <a:spcPts val="0"/>
              </a:spcAft>
              <a:buNone/>
            </a:pPr>
            <a:r>
              <a:rPr lang="ja-JP" altLang="en-US" sz="2400" dirty="0"/>
              <a:t>都道府県知事は、完了検査の結果、技術的基準に適合していると認めた時</a:t>
            </a:r>
            <a:r>
              <a:rPr lang="ja-JP" altLang="en-US" sz="2400" dirty="0">
                <a:solidFill>
                  <a:srgbClr val="FF0000"/>
                </a:solidFill>
              </a:rPr>
              <a:t>は検査済証を工事主に交付</a:t>
            </a:r>
            <a:r>
              <a:rPr lang="ja-JP" altLang="en-US" sz="2400" dirty="0"/>
              <a:t>しなければならない。</a:t>
            </a:r>
          </a:p>
          <a:p>
            <a:pPr marL="0" indent="0" algn="just">
              <a:spcAft>
                <a:spcPts val="0"/>
              </a:spcAft>
              <a:buNone/>
            </a:pPr>
            <a:endParaRPr lang="ja-JP" altLang="en-US" sz="2400" dirty="0"/>
          </a:p>
        </p:txBody>
      </p:sp>
      <p:sp>
        <p:nvSpPr>
          <p:cNvPr id="106498" name="タイトル 1">
            <a:extLst>
              <a:ext uri="{FF2B5EF4-FFF2-40B4-BE49-F238E27FC236}">
                <a16:creationId xmlns:a16="http://schemas.microsoft.com/office/drawing/2014/main" id="{334AFF5C-8B12-48CB-B7FB-E70D1848F0E6}"/>
              </a:ext>
            </a:extLst>
          </p:cNvPr>
          <p:cNvSpPr>
            <a:spLocks noGrp="1" noChangeArrowheads="1"/>
          </p:cNvSpPr>
          <p:nvPr>
            <p:ph type="title"/>
          </p:nvPr>
        </p:nvSpPr>
        <p:spPr>
          <a:xfrm>
            <a:off x="711201" y="255588"/>
            <a:ext cx="10938932" cy="1143000"/>
          </a:xfrm>
          <a:solidFill>
            <a:srgbClr val="00B0F0"/>
          </a:solidFill>
          <a:ln w="76200">
            <a:solidFill>
              <a:schemeClr val="tx1"/>
            </a:solidFill>
            <a:miter lim="800000"/>
            <a:headEnd/>
            <a:tailEnd/>
          </a:ln>
        </p:spPr>
        <p:txBody>
          <a:bodyPr/>
          <a:lstStyle/>
          <a:p>
            <a:pPr algn="l"/>
            <a:r>
              <a:rPr lang="ja-JP" altLang="en-US" sz="3600" dirty="0">
                <a:solidFill>
                  <a:schemeClr val="bg1"/>
                </a:solidFill>
              </a:rPr>
              <a:t>　　　工事完了の検査・検査済証の交付</a:t>
            </a:r>
          </a:p>
        </p:txBody>
      </p:sp>
      <p:sp>
        <p:nvSpPr>
          <p:cNvPr id="8" name="二等辺三角形 7">
            <a:extLst>
              <a:ext uri="{FF2B5EF4-FFF2-40B4-BE49-F238E27FC236}">
                <a16:creationId xmlns:a16="http://schemas.microsoft.com/office/drawing/2014/main" id="{8FCB1743-5621-4684-8746-90A719165ABB}"/>
              </a:ext>
            </a:extLst>
          </p:cNvPr>
          <p:cNvSpPr/>
          <p:nvPr/>
        </p:nvSpPr>
        <p:spPr>
          <a:xfrm rot="5400000">
            <a:off x="574323" y="347311"/>
            <a:ext cx="1143002" cy="95955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Tree>
    <p:extLst>
      <p:ext uri="{BB962C8B-B14F-4D97-AF65-F5344CB8AC3E}">
        <p14:creationId xmlns:p14="http://schemas.microsoft.com/office/powerpoint/2010/main" val="5450167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40505A-2DFF-44A7-BCE0-5F1419462137}"/>
              </a:ext>
            </a:extLst>
          </p:cNvPr>
          <p:cNvSpPr>
            <a:spLocks noGrp="1"/>
          </p:cNvSpPr>
          <p:nvPr>
            <p:ph type="title"/>
          </p:nvPr>
        </p:nvSpPr>
        <p:spPr>
          <a:xfrm>
            <a:off x="521207" y="448056"/>
            <a:ext cx="10940691" cy="640080"/>
          </a:xfrm>
          <a:solidFill>
            <a:schemeClr val="accent6">
              <a:lumMod val="50000"/>
            </a:schemeClr>
          </a:solidFill>
        </p:spPr>
        <p:txBody>
          <a:bodyPr>
            <a:normAutofit/>
          </a:bodyPr>
          <a:lstStyle/>
          <a:p>
            <a:r>
              <a:rPr kumimoji="1" lang="ja-JP" altLang="en-US" sz="3200" dirty="0">
                <a:solidFill>
                  <a:schemeClr val="bg1"/>
                </a:solidFill>
                <a:latin typeface="HGS創英角ｺﾞｼｯｸUB" panose="020B0900000000000000" pitchFamily="50" charset="-128"/>
                <a:ea typeface="HGS創英角ｺﾞｼｯｸUB" panose="020B0900000000000000" pitchFamily="50" charset="-128"/>
              </a:rPr>
              <a:t>　</a:t>
            </a:r>
            <a:r>
              <a:rPr kumimoji="1" lang="ja-JP" altLang="en-US" sz="3200" dirty="0">
                <a:solidFill>
                  <a:prstClr val="white"/>
                </a:solidFill>
                <a:latin typeface="HGPｺﾞｼｯｸE" panose="020B0900000000000000" pitchFamily="50" charset="-128"/>
                <a:ea typeface="HGPｺﾞｼｯｸE" panose="020B0900000000000000" pitchFamily="50" charset="-128"/>
              </a:rPr>
              <a:t>宅地造成</a:t>
            </a:r>
            <a:r>
              <a:rPr lang="ja-JP" altLang="en-US" sz="3200" dirty="0">
                <a:solidFill>
                  <a:prstClr val="white"/>
                </a:solidFill>
                <a:latin typeface="HGPｺﾞｼｯｸE" panose="020B0900000000000000" pitchFamily="50" charset="-128"/>
                <a:ea typeface="HGPｺﾞｼｯｸE" panose="020B0900000000000000" pitchFamily="50" charset="-128"/>
              </a:rPr>
              <a:t>等</a:t>
            </a:r>
            <a:r>
              <a:rPr kumimoji="1" lang="ja-JP" altLang="en-US" sz="3200" dirty="0">
                <a:solidFill>
                  <a:prstClr val="white"/>
                </a:solidFill>
                <a:latin typeface="HGPｺﾞｼｯｸE" panose="020B0900000000000000" pitchFamily="50" charset="-128"/>
                <a:ea typeface="HGPｺﾞｼｯｸE" panose="020B0900000000000000" pitchFamily="50" charset="-128"/>
              </a:rPr>
              <a:t>工事制区域の届出</a:t>
            </a:r>
            <a:endParaRPr kumimoji="1" lang="ja-JP" altLang="en-US" sz="3200" dirty="0">
              <a:solidFill>
                <a:schemeClr val="bg1"/>
              </a:solidFill>
              <a:latin typeface="HGS創英角ｺﾞｼｯｸUB" panose="020B0900000000000000" pitchFamily="50" charset="-128"/>
              <a:ea typeface="HGS創英角ｺﾞｼｯｸUB" panose="020B0900000000000000" pitchFamily="50" charset="-128"/>
            </a:endParaRPr>
          </a:p>
        </p:txBody>
      </p:sp>
      <p:graphicFrame>
        <p:nvGraphicFramePr>
          <p:cNvPr id="3" name="表 2">
            <a:extLst>
              <a:ext uri="{FF2B5EF4-FFF2-40B4-BE49-F238E27FC236}">
                <a16:creationId xmlns:a16="http://schemas.microsoft.com/office/drawing/2014/main" id="{6BAAE596-19C8-4DF0-A51C-3DD922D73679}"/>
              </a:ext>
            </a:extLst>
          </p:cNvPr>
          <p:cNvGraphicFramePr>
            <a:graphicFrameLocks noGrp="1"/>
          </p:cNvGraphicFramePr>
          <p:nvPr/>
        </p:nvGraphicFramePr>
        <p:xfrm>
          <a:off x="519289" y="1357619"/>
          <a:ext cx="10942608" cy="3352800"/>
        </p:xfrm>
        <a:graphic>
          <a:graphicData uri="http://schemas.openxmlformats.org/drawingml/2006/table">
            <a:tbl>
              <a:tblPr firstRow="1" bandRow="1">
                <a:tableStyleId>{5C22544A-7EE6-4342-B048-85BDC9FD1C3A}</a:tableStyleId>
              </a:tblPr>
              <a:tblGrid>
                <a:gridCol w="7199948">
                  <a:extLst>
                    <a:ext uri="{9D8B030D-6E8A-4147-A177-3AD203B41FA5}">
                      <a16:colId xmlns:a16="http://schemas.microsoft.com/office/drawing/2014/main" val="414043049"/>
                    </a:ext>
                  </a:extLst>
                </a:gridCol>
                <a:gridCol w="3742660">
                  <a:extLst>
                    <a:ext uri="{9D8B030D-6E8A-4147-A177-3AD203B41FA5}">
                      <a16:colId xmlns:a16="http://schemas.microsoft.com/office/drawing/2014/main" val="3968997104"/>
                    </a:ext>
                  </a:extLst>
                </a:gridCol>
              </a:tblGrid>
              <a:tr h="370840">
                <a:tc>
                  <a:txBody>
                    <a:bodyPr/>
                    <a:lstStyle/>
                    <a:p>
                      <a:pPr algn="ctr"/>
                      <a:r>
                        <a:rPr kumimoji="1" lang="ja-JP" altLang="en-US" sz="2800" dirty="0"/>
                        <a:t>届出義務者</a:t>
                      </a:r>
                    </a:p>
                  </a:txBody>
                  <a:tcPr>
                    <a:solidFill>
                      <a:schemeClr val="accent5">
                        <a:lumMod val="50000"/>
                      </a:schemeClr>
                    </a:solidFill>
                  </a:tcPr>
                </a:tc>
                <a:tc>
                  <a:txBody>
                    <a:bodyPr/>
                    <a:lstStyle/>
                    <a:p>
                      <a:pPr algn="ctr"/>
                      <a:r>
                        <a:rPr kumimoji="1" lang="ja-JP" altLang="en-US" sz="2800" dirty="0"/>
                        <a:t>知事への届出期間</a:t>
                      </a:r>
                    </a:p>
                  </a:txBody>
                  <a:tcPr>
                    <a:solidFill>
                      <a:schemeClr val="accent5">
                        <a:lumMod val="50000"/>
                      </a:schemeClr>
                    </a:solidFill>
                  </a:tcPr>
                </a:tc>
                <a:extLst>
                  <a:ext uri="{0D108BD9-81ED-4DB2-BD59-A6C34878D82A}">
                    <a16:rowId xmlns:a16="http://schemas.microsoft.com/office/drawing/2014/main" val="1007813296"/>
                  </a:ext>
                </a:extLst>
              </a:tr>
              <a:tr h="370840">
                <a:tc>
                  <a:txBody>
                    <a:bodyPr/>
                    <a:lstStyle/>
                    <a:p>
                      <a:r>
                        <a:rPr kumimoji="1" lang="ja-JP" altLang="en-US" sz="2400" dirty="0"/>
                        <a:t>❶　規制区域指定の際、</a:t>
                      </a:r>
                      <a:r>
                        <a:rPr kumimoji="1" lang="ja-JP" altLang="en-US" sz="2400" dirty="0">
                          <a:highlight>
                            <a:srgbClr val="FFFF00"/>
                          </a:highlight>
                        </a:rPr>
                        <a:t>すでに</a:t>
                      </a:r>
                      <a:r>
                        <a:rPr kumimoji="1" lang="ja-JP" altLang="en-US" sz="2400" dirty="0"/>
                        <a:t>当該区域内で宅地</a:t>
                      </a:r>
                      <a:endParaRPr kumimoji="1" lang="en-US" altLang="ja-JP" sz="2400" dirty="0"/>
                    </a:p>
                    <a:p>
                      <a:r>
                        <a:rPr kumimoji="1" lang="ja-JP" altLang="en-US" sz="2400" dirty="0"/>
                        <a:t>　造成等工事が行われている工事の工事主</a:t>
                      </a:r>
                    </a:p>
                  </a:txBody>
                  <a:tcPr/>
                </a:tc>
                <a:tc>
                  <a:txBody>
                    <a:bodyPr/>
                    <a:lstStyle/>
                    <a:p>
                      <a:r>
                        <a:rPr kumimoji="1" lang="ja-JP" altLang="en-US" sz="2400" dirty="0">
                          <a:highlight>
                            <a:srgbClr val="FFFF00"/>
                          </a:highlight>
                        </a:rPr>
                        <a:t>指定日から</a:t>
                      </a:r>
                      <a:r>
                        <a:rPr kumimoji="1" lang="en-US" altLang="ja-JP" sz="2400" b="1" dirty="0">
                          <a:solidFill>
                            <a:srgbClr val="FF0000"/>
                          </a:solidFill>
                        </a:rPr>
                        <a:t>21</a:t>
                      </a:r>
                      <a:r>
                        <a:rPr kumimoji="1" lang="ja-JP" altLang="en-US" sz="2400" b="1" dirty="0">
                          <a:solidFill>
                            <a:srgbClr val="FF0000"/>
                          </a:solidFill>
                        </a:rPr>
                        <a:t>日</a:t>
                      </a:r>
                      <a:r>
                        <a:rPr kumimoji="1" lang="ja-JP" altLang="en-US" sz="2400" dirty="0"/>
                        <a:t>以内</a:t>
                      </a:r>
                      <a:endParaRPr kumimoji="1" lang="en-US" altLang="ja-JP" sz="2400" dirty="0"/>
                    </a:p>
                    <a:p>
                      <a:r>
                        <a:rPr kumimoji="1" lang="en-US" altLang="ja-JP" sz="2400" dirty="0"/>
                        <a:t>(</a:t>
                      </a:r>
                      <a:r>
                        <a:rPr kumimoji="1" lang="ja-JP" altLang="en-US" sz="2400" dirty="0"/>
                        <a:t>事後届出</a:t>
                      </a:r>
                      <a:r>
                        <a:rPr kumimoji="1" lang="en-US" altLang="ja-JP" sz="2400" dirty="0"/>
                        <a:t>)</a:t>
                      </a:r>
                      <a:endParaRPr kumimoji="1" lang="ja-JP" altLang="en-US" sz="2400" dirty="0"/>
                    </a:p>
                  </a:txBody>
                  <a:tcPr>
                    <a:solidFill>
                      <a:schemeClr val="accent6">
                        <a:lumMod val="40000"/>
                        <a:lumOff val="60000"/>
                      </a:schemeClr>
                    </a:solidFill>
                  </a:tcPr>
                </a:tc>
                <a:extLst>
                  <a:ext uri="{0D108BD9-81ED-4DB2-BD59-A6C34878D82A}">
                    <a16:rowId xmlns:a16="http://schemas.microsoft.com/office/drawing/2014/main" val="358051820"/>
                  </a:ext>
                </a:extLst>
              </a:tr>
              <a:tr h="370840">
                <a:tc>
                  <a:txBody>
                    <a:bodyPr/>
                    <a:lstStyle/>
                    <a:p>
                      <a:r>
                        <a:rPr kumimoji="1" lang="ja-JP" altLang="en-US" sz="2400" dirty="0"/>
                        <a:t>❷　規制区域内の土地で、</a:t>
                      </a:r>
                      <a:r>
                        <a:rPr kumimoji="1" lang="ja-JP" altLang="en-US" sz="2400" dirty="0">
                          <a:highlight>
                            <a:srgbClr val="FFFF00"/>
                          </a:highlight>
                        </a:rPr>
                        <a:t>高さ</a:t>
                      </a:r>
                      <a:r>
                        <a:rPr kumimoji="1" lang="en-US" altLang="ja-JP" sz="2400" b="1" dirty="0">
                          <a:solidFill>
                            <a:schemeClr val="tx1"/>
                          </a:solidFill>
                          <a:highlight>
                            <a:srgbClr val="FFFF00"/>
                          </a:highlight>
                        </a:rPr>
                        <a:t>2m</a:t>
                      </a:r>
                      <a:r>
                        <a:rPr kumimoji="1" lang="ja-JP" altLang="en-US" sz="2400" b="1" dirty="0">
                          <a:solidFill>
                            <a:schemeClr val="tx1"/>
                          </a:solidFill>
                          <a:highlight>
                            <a:srgbClr val="FFFF00"/>
                          </a:highlight>
                        </a:rPr>
                        <a:t>超える</a:t>
                      </a:r>
                      <a:r>
                        <a:rPr kumimoji="1" lang="ja-JP" altLang="en-US" sz="2400" dirty="0">
                          <a:highlight>
                            <a:srgbClr val="FFFF00"/>
                          </a:highlight>
                        </a:rPr>
                        <a:t>擁壁</a:t>
                      </a:r>
                      <a:r>
                        <a:rPr kumimoji="1" lang="ja-JP" altLang="en-US" sz="2400" dirty="0"/>
                        <a:t>・崖　</a:t>
                      </a:r>
                    </a:p>
                    <a:p>
                      <a:r>
                        <a:rPr kumimoji="1" lang="ja-JP" altLang="en-US" sz="2400" dirty="0"/>
                        <a:t>　面崩壊防止施設・</a:t>
                      </a:r>
                      <a:r>
                        <a:rPr kumimoji="1" lang="ja-JP" altLang="en-US" sz="2400" dirty="0">
                          <a:highlight>
                            <a:srgbClr val="FFFF00"/>
                          </a:highlight>
                        </a:rPr>
                        <a:t>排水施設</a:t>
                      </a:r>
                      <a:r>
                        <a:rPr kumimoji="1" lang="ja-JP" altLang="en-US" sz="2400" dirty="0"/>
                        <a:t>・地滑り防止杭等の</a:t>
                      </a:r>
                      <a:r>
                        <a:rPr kumimoji="1" lang="ja-JP" altLang="en-US" sz="2400" dirty="0">
                          <a:highlight>
                            <a:srgbClr val="FFFF00"/>
                          </a:highlight>
                        </a:rPr>
                        <a:t>除</a:t>
                      </a:r>
                    </a:p>
                    <a:p>
                      <a:r>
                        <a:rPr kumimoji="1" lang="ja-JP" altLang="en-US" sz="2400" dirty="0">
                          <a:highlight>
                            <a:srgbClr val="FFFF00"/>
                          </a:highlight>
                        </a:rPr>
                        <a:t>　却工事</a:t>
                      </a:r>
                      <a:r>
                        <a:rPr kumimoji="1" lang="ja-JP" altLang="en-US" sz="2400" dirty="0"/>
                        <a:t>をする者</a:t>
                      </a:r>
                      <a:r>
                        <a:rPr kumimoji="1" lang="en-US" altLang="ja-JP" sz="2400" dirty="0"/>
                        <a:t>(</a:t>
                      </a:r>
                      <a:r>
                        <a:rPr kumimoji="1" lang="ja-JP" altLang="en-US" sz="2400" dirty="0"/>
                        <a:t>許可を要する場合を除く</a:t>
                      </a:r>
                      <a:r>
                        <a:rPr kumimoji="1" lang="en-US" altLang="ja-JP" sz="2400" dirty="0"/>
                        <a:t>)</a:t>
                      </a:r>
                      <a:endParaRPr kumimoji="1" lang="ja-JP" altLang="en-US" sz="2400" dirty="0"/>
                    </a:p>
                  </a:txBody>
                  <a:tcPr/>
                </a:tc>
                <a:tc>
                  <a:txBody>
                    <a:bodyPr/>
                    <a:lstStyle/>
                    <a:p>
                      <a:r>
                        <a:rPr kumimoji="1" lang="ja-JP" altLang="en-US" sz="2400" dirty="0">
                          <a:highlight>
                            <a:srgbClr val="FFFF00"/>
                          </a:highlight>
                        </a:rPr>
                        <a:t>工事着手</a:t>
                      </a:r>
                      <a:r>
                        <a:rPr kumimoji="1" lang="ja-JP" altLang="en-US" sz="2400" dirty="0"/>
                        <a:t>の</a:t>
                      </a:r>
                      <a:r>
                        <a:rPr kumimoji="1" lang="en-US" altLang="ja-JP" sz="2400" b="1" dirty="0">
                          <a:solidFill>
                            <a:srgbClr val="FF0000"/>
                          </a:solidFill>
                        </a:rPr>
                        <a:t>14</a:t>
                      </a:r>
                      <a:r>
                        <a:rPr kumimoji="1" lang="ja-JP" altLang="en-US" sz="2400" b="1" dirty="0">
                          <a:solidFill>
                            <a:srgbClr val="FF0000"/>
                          </a:solidFill>
                        </a:rPr>
                        <a:t>日前</a:t>
                      </a:r>
                      <a:r>
                        <a:rPr kumimoji="1" lang="ja-JP" altLang="en-US" sz="2400" dirty="0"/>
                        <a:t>まで</a:t>
                      </a:r>
                      <a:endParaRPr kumimoji="1" lang="en-US" altLang="ja-JP" sz="2400" dirty="0"/>
                    </a:p>
                    <a:p>
                      <a:r>
                        <a:rPr kumimoji="1" lang="en-US" altLang="ja-JP" sz="2400" dirty="0"/>
                        <a:t>(</a:t>
                      </a:r>
                      <a:r>
                        <a:rPr kumimoji="1" lang="ja-JP" altLang="en-US" sz="2400" dirty="0"/>
                        <a:t>事前届出</a:t>
                      </a:r>
                      <a:r>
                        <a:rPr kumimoji="1" lang="en-US" altLang="ja-JP" sz="2400" dirty="0"/>
                        <a:t>)</a:t>
                      </a:r>
                      <a:endParaRPr kumimoji="1" lang="ja-JP" altLang="en-US" sz="2400" dirty="0"/>
                    </a:p>
                  </a:txBody>
                  <a:tcPr>
                    <a:solidFill>
                      <a:schemeClr val="accent6">
                        <a:lumMod val="40000"/>
                        <a:lumOff val="60000"/>
                      </a:schemeClr>
                    </a:solidFill>
                  </a:tcPr>
                </a:tc>
                <a:extLst>
                  <a:ext uri="{0D108BD9-81ED-4DB2-BD59-A6C34878D82A}">
                    <a16:rowId xmlns:a16="http://schemas.microsoft.com/office/drawing/2014/main" val="2443993557"/>
                  </a:ext>
                </a:extLst>
              </a:tr>
              <a:tr h="370840">
                <a:tc>
                  <a:txBody>
                    <a:bodyPr/>
                    <a:lstStyle/>
                    <a:p>
                      <a:r>
                        <a:rPr kumimoji="1" lang="ja-JP" altLang="en-US" sz="2400" dirty="0"/>
                        <a:t>❸　規制区域内で、</a:t>
                      </a:r>
                      <a:r>
                        <a:rPr kumimoji="1" lang="ja-JP" altLang="en-US" sz="2400" dirty="0">
                          <a:highlight>
                            <a:srgbClr val="FFFF00"/>
                          </a:highlight>
                        </a:rPr>
                        <a:t>公共施設用地</a:t>
                      </a:r>
                      <a:r>
                        <a:rPr kumimoji="1" lang="ja-JP" altLang="en-US" sz="2400" dirty="0"/>
                        <a:t>を</a:t>
                      </a:r>
                      <a:r>
                        <a:rPr kumimoji="1" lang="ja-JP" altLang="en-US" sz="2400" b="1" dirty="0">
                          <a:solidFill>
                            <a:srgbClr val="FF0000"/>
                          </a:solidFill>
                        </a:rPr>
                        <a:t>宅地・農地等</a:t>
                      </a:r>
                    </a:p>
                    <a:p>
                      <a:r>
                        <a:rPr kumimoji="1" lang="ja-JP" altLang="en-US" sz="2400" b="1" dirty="0">
                          <a:solidFill>
                            <a:srgbClr val="FF0000"/>
                          </a:solidFill>
                        </a:rPr>
                        <a:t>　に転用した</a:t>
                      </a:r>
                      <a:r>
                        <a:rPr kumimoji="1" lang="ja-JP" altLang="en-US" sz="2400" dirty="0"/>
                        <a:t>者</a:t>
                      </a:r>
                      <a:r>
                        <a:rPr kumimoji="1" lang="en-US" altLang="ja-JP" sz="2400" dirty="0"/>
                        <a:t>(</a:t>
                      </a:r>
                      <a:r>
                        <a:rPr kumimoji="1" lang="ja-JP" altLang="en-US" sz="2400" dirty="0"/>
                        <a:t>許可を要する場合を除く</a:t>
                      </a:r>
                      <a:r>
                        <a:rPr kumimoji="1" lang="en-US" altLang="ja-JP" sz="2400" dirty="0"/>
                        <a:t>)</a:t>
                      </a:r>
                      <a:endParaRPr kumimoji="1" lang="ja-JP" altLang="en-US" sz="2400" dirty="0"/>
                    </a:p>
                  </a:txBody>
                  <a:tcPr/>
                </a:tc>
                <a:tc>
                  <a:txBody>
                    <a:bodyPr/>
                    <a:lstStyle/>
                    <a:p>
                      <a:r>
                        <a:rPr kumimoji="1" lang="ja-JP" altLang="en-US" sz="2400" dirty="0">
                          <a:highlight>
                            <a:srgbClr val="FFFF00"/>
                          </a:highlight>
                        </a:rPr>
                        <a:t>転用後</a:t>
                      </a:r>
                      <a:r>
                        <a:rPr kumimoji="1" lang="en-US" altLang="ja-JP" sz="2400" b="1" dirty="0">
                          <a:solidFill>
                            <a:srgbClr val="FF0000"/>
                          </a:solidFill>
                        </a:rPr>
                        <a:t>14</a:t>
                      </a:r>
                      <a:r>
                        <a:rPr kumimoji="1" lang="ja-JP" altLang="en-US" sz="2400" b="1" dirty="0">
                          <a:solidFill>
                            <a:srgbClr val="FF0000"/>
                          </a:solidFill>
                        </a:rPr>
                        <a:t>日</a:t>
                      </a:r>
                      <a:r>
                        <a:rPr kumimoji="1" lang="ja-JP" altLang="en-US" sz="2400" dirty="0"/>
                        <a:t>以内</a:t>
                      </a:r>
                      <a:endParaRPr kumimoji="1" lang="en-US" altLang="ja-JP" sz="2400" dirty="0"/>
                    </a:p>
                    <a:p>
                      <a:r>
                        <a:rPr kumimoji="1" lang="en-US" altLang="ja-JP" sz="2400" dirty="0"/>
                        <a:t>(</a:t>
                      </a:r>
                      <a:r>
                        <a:rPr kumimoji="1" lang="ja-JP" altLang="en-US" sz="2400" dirty="0"/>
                        <a:t>事後届出</a:t>
                      </a:r>
                      <a:r>
                        <a:rPr kumimoji="1" lang="en-US" altLang="ja-JP" sz="2400" dirty="0"/>
                        <a:t>)</a:t>
                      </a:r>
                      <a:endParaRPr kumimoji="1" lang="ja-JP" altLang="en-US" sz="2400" dirty="0"/>
                    </a:p>
                  </a:txBody>
                  <a:tcPr>
                    <a:solidFill>
                      <a:schemeClr val="accent6">
                        <a:lumMod val="40000"/>
                        <a:lumOff val="60000"/>
                      </a:schemeClr>
                    </a:solidFill>
                  </a:tcPr>
                </a:tc>
                <a:extLst>
                  <a:ext uri="{0D108BD9-81ED-4DB2-BD59-A6C34878D82A}">
                    <a16:rowId xmlns:a16="http://schemas.microsoft.com/office/drawing/2014/main" val="2386945438"/>
                  </a:ext>
                </a:extLst>
              </a:tr>
            </a:tbl>
          </a:graphicData>
        </a:graphic>
      </p:graphicFrame>
    </p:spTree>
    <p:extLst>
      <p:ext uri="{BB962C8B-B14F-4D97-AF65-F5344CB8AC3E}">
        <p14:creationId xmlns:p14="http://schemas.microsoft.com/office/powerpoint/2010/main" val="14310232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Oval 4">
            <a:extLst>
              <a:ext uri="{FF2B5EF4-FFF2-40B4-BE49-F238E27FC236}">
                <a16:creationId xmlns:a16="http://schemas.microsoft.com/office/drawing/2014/main" id="{6CFA4946-92C5-4EF6-8AB5-6BE9DF87955F}"/>
              </a:ext>
            </a:extLst>
          </p:cNvPr>
          <p:cNvSpPr>
            <a:spLocks noChangeArrowheads="1"/>
          </p:cNvSpPr>
          <p:nvPr/>
        </p:nvSpPr>
        <p:spPr bwMode="auto">
          <a:xfrm>
            <a:off x="3648076" y="2276475"/>
            <a:ext cx="3744913" cy="29527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9458" name="Rectangle 2">
            <a:extLst>
              <a:ext uri="{FF2B5EF4-FFF2-40B4-BE49-F238E27FC236}">
                <a16:creationId xmlns:a16="http://schemas.microsoft.com/office/drawing/2014/main" id="{0642EC65-6F4C-40F2-9E44-937FE760EA7F}"/>
              </a:ext>
            </a:extLst>
          </p:cNvPr>
          <p:cNvSpPr>
            <a:spLocks noGrp="1" noChangeArrowheads="1"/>
          </p:cNvSpPr>
          <p:nvPr>
            <p:ph type="title"/>
          </p:nvPr>
        </p:nvSpPr>
        <p:spPr>
          <a:xfrm>
            <a:off x="733778" y="255588"/>
            <a:ext cx="10848622" cy="1143000"/>
          </a:xfrm>
          <a:solidFill>
            <a:srgbClr val="00B0F0"/>
          </a:solidFill>
          <a:ln w="76200">
            <a:solidFill>
              <a:schemeClr val="tx1"/>
            </a:solidFill>
            <a:miter lim="800000"/>
            <a:headEnd/>
            <a:tailEnd/>
          </a:ln>
        </p:spPr>
        <p:txBody>
          <a:bodyPr/>
          <a:lstStyle/>
          <a:p>
            <a:pPr algn="l" eaLnBrk="1" hangingPunct="1"/>
            <a:r>
              <a:rPr lang="ja-JP" altLang="en-US" sz="3600" dirty="0">
                <a:solidFill>
                  <a:schemeClr val="bg1"/>
                </a:solidFill>
              </a:rPr>
              <a:t>　　　　監督処分・勧告・改善命令</a:t>
            </a:r>
          </a:p>
        </p:txBody>
      </p:sp>
      <p:sp>
        <p:nvSpPr>
          <p:cNvPr id="19459" name="Rectangle 3">
            <a:extLst>
              <a:ext uri="{FF2B5EF4-FFF2-40B4-BE49-F238E27FC236}">
                <a16:creationId xmlns:a16="http://schemas.microsoft.com/office/drawing/2014/main" id="{654A5B60-5343-475D-AAF1-78AB7FD0A25D}"/>
              </a:ext>
            </a:extLst>
          </p:cNvPr>
          <p:cNvSpPr>
            <a:spLocks noGrp="1" noChangeArrowheads="1"/>
          </p:cNvSpPr>
          <p:nvPr>
            <p:ph type="body" idx="1"/>
          </p:nvPr>
        </p:nvSpPr>
        <p:spPr/>
        <p:txBody>
          <a:bodyPr/>
          <a:lstStyle/>
          <a:p>
            <a:pPr eaLnBrk="1" hangingPunct="1">
              <a:lnSpc>
                <a:spcPct val="90000"/>
              </a:lnSpc>
            </a:pPr>
            <a:r>
              <a:rPr lang="ja-JP" altLang="en-US" dirty="0"/>
              <a:t>宅地造成等工事規制区域内</a:t>
            </a:r>
          </a:p>
          <a:p>
            <a:pPr eaLnBrk="1" hangingPunct="1">
              <a:lnSpc>
                <a:spcPct val="90000"/>
              </a:lnSpc>
            </a:pPr>
            <a:r>
              <a:rPr lang="ja-JP" altLang="en-US" dirty="0"/>
              <a:t>　　　　　　　　　　　　　　　　　　　　　造成工事内</a:t>
            </a:r>
          </a:p>
          <a:p>
            <a:pPr eaLnBrk="1" hangingPunct="1">
              <a:lnSpc>
                <a:spcPct val="90000"/>
              </a:lnSpc>
            </a:pPr>
            <a:r>
              <a:rPr lang="ja-JP" altLang="en-US" dirty="0"/>
              <a:t>　　　　　　　　　　　　　　　　　　　　　　　　　　工事停止命令</a:t>
            </a:r>
          </a:p>
          <a:p>
            <a:pPr marL="0" indent="0" eaLnBrk="1" hangingPunct="1">
              <a:lnSpc>
                <a:spcPct val="90000"/>
              </a:lnSpc>
              <a:buNone/>
            </a:pPr>
            <a:r>
              <a:rPr lang="ja-JP" altLang="en-US" dirty="0"/>
              <a:t>　　　　　　　　　　　　　　　　　　　　　　　　　　　 許可の取消　　　　　　　　　　　　　　　　　　　　　　　　　　　　　　　　</a:t>
            </a:r>
          </a:p>
          <a:p>
            <a:pPr eaLnBrk="1" hangingPunct="1">
              <a:lnSpc>
                <a:spcPct val="90000"/>
              </a:lnSpc>
            </a:pPr>
            <a:r>
              <a:rPr lang="ja-JP" altLang="en-US" dirty="0"/>
              <a:t>　　　　　　　　　　　　　　　　　　　　　　　　　　使用禁止命令</a:t>
            </a:r>
          </a:p>
          <a:p>
            <a:pPr eaLnBrk="1" hangingPunct="1">
              <a:lnSpc>
                <a:spcPct val="90000"/>
              </a:lnSpc>
            </a:pPr>
            <a:endParaRPr lang="ja-JP" altLang="en-US" dirty="0"/>
          </a:p>
          <a:p>
            <a:pPr eaLnBrk="1" hangingPunct="1">
              <a:lnSpc>
                <a:spcPct val="90000"/>
              </a:lnSpc>
            </a:pPr>
            <a:r>
              <a:rPr lang="ja-JP" altLang="en-US" dirty="0"/>
              <a:t>　　　　　　　　　　　　　　　　　　　　　　　　　　　保全義務</a:t>
            </a:r>
          </a:p>
          <a:p>
            <a:pPr eaLnBrk="1" hangingPunct="1">
              <a:lnSpc>
                <a:spcPct val="90000"/>
              </a:lnSpc>
            </a:pPr>
            <a:r>
              <a:rPr lang="ja-JP" altLang="en-US" dirty="0"/>
              <a:t>　　　　　　　　　　　　　　　　　　　　　　　　　　　勧告・改善命令</a:t>
            </a:r>
          </a:p>
        </p:txBody>
      </p:sp>
      <p:sp>
        <p:nvSpPr>
          <p:cNvPr id="19461" name="Rectangle 5">
            <a:extLst>
              <a:ext uri="{FF2B5EF4-FFF2-40B4-BE49-F238E27FC236}">
                <a16:creationId xmlns:a16="http://schemas.microsoft.com/office/drawing/2014/main" id="{3960BBBC-F6FA-46FC-A2C6-10704DBF29E5}"/>
              </a:ext>
            </a:extLst>
          </p:cNvPr>
          <p:cNvSpPr>
            <a:spLocks noChangeArrowheads="1"/>
          </p:cNvSpPr>
          <p:nvPr/>
        </p:nvSpPr>
        <p:spPr bwMode="auto">
          <a:xfrm>
            <a:off x="5087938" y="3357563"/>
            <a:ext cx="1079500" cy="863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9462" name="Line 6">
            <a:extLst>
              <a:ext uri="{FF2B5EF4-FFF2-40B4-BE49-F238E27FC236}">
                <a16:creationId xmlns:a16="http://schemas.microsoft.com/office/drawing/2014/main" id="{E34206B4-4682-4D0F-93C8-12F244F714E9}"/>
              </a:ext>
            </a:extLst>
          </p:cNvPr>
          <p:cNvSpPr>
            <a:spLocks noChangeShapeType="1"/>
          </p:cNvSpPr>
          <p:nvPr/>
        </p:nvSpPr>
        <p:spPr bwMode="auto">
          <a:xfrm flipH="1">
            <a:off x="5951539" y="2636838"/>
            <a:ext cx="1152525" cy="1223962"/>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9463" name="AutoShape 7">
            <a:extLst>
              <a:ext uri="{FF2B5EF4-FFF2-40B4-BE49-F238E27FC236}">
                <a16:creationId xmlns:a16="http://schemas.microsoft.com/office/drawing/2014/main" id="{452CAF6F-76BD-459B-B8CC-27E85F46E603}"/>
              </a:ext>
            </a:extLst>
          </p:cNvPr>
          <p:cNvSpPr>
            <a:spLocks/>
          </p:cNvSpPr>
          <p:nvPr/>
        </p:nvSpPr>
        <p:spPr bwMode="auto">
          <a:xfrm>
            <a:off x="7825583" y="2779713"/>
            <a:ext cx="71438" cy="1441450"/>
          </a:xfrm>
          <a:prstGeom prst="leftBrace">
            <a:avLst>
              <a:gd name="adj1" fmla="val 168147"/>
              <a:gd name="adj2" fmla="val 50000"/>
            </a:avLst>
          </a:pr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9464" name="Line 10">
            <a:extLst>
              <a:ext uri="{FF2B5EF4-FFF2-40B4-BE49-F238E27FC236}">
                <a16:creationId xmlns:a16="http://schemas.microsoft.com/office/drawing/2014/main" id="{C27B4371-684F-404F-B901-70E2C3F49366}"/>
              </a:ext>
            </a:extLst>
          </p:cNvPr>
          <p:cNvSpPr>
            <a:spLocks noChangeShapeType="1"/>
          </p:cNvSpPr>
          <p:nvPr/>
        </p:nvSpPr>
        <p:spPr bwMode="auto">
          <a:xfrm flipH="1" flipV="1">
            <a:off x="5519738" y="4508501"/>
            <a:ext cx="2457800" cy="720724"/>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9" name="二等辺三角形 8">
            <a:extLst>
              <a:ext uri="{FF2B5EF4-FFF2-40B4-BE49-F238E27FC236}">
                <a16:creationId xmlns:a16="http://schemas.microsoft.com/office/drawing/2014/main" id="{C8C23467-6539-4463-A2BF-664B39DD3776}"/>
              </a:ext>
            </a:extLst>
          </p:cNvPr>
          <p:cNvSpPr/>
          <p:nvPr/>
        </p:nvSpPr>
        <p:spPr>
          <a:xfrm rot="5400000">
            <a:off x="647259" y="326585"/>
            <a:ext cx="1174044" cy="100100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0" name="正方形/長方形 9">
            <a:extLst>
              <a:ext uri="{FF2B5EF4-FFF2-40B4-BE49-F238E27FC236}">
                <a16:creationId xmlns:a16="http://schemas.microsoft.com/office/drawing/2014/main" id="{E08EAF04-3E89-4636-A9E1-99572F3966B7}"/>
              </a:ext>
            </a:extLst>
          </p:cNvPr>
          <p:cNvSpPr/>
          <p:nvPr/>
        </p:nvSpPr>
        <p:spPr>
          <a:xfrm>
            <a:off x="2235183" y="5830073"/>
            <a:ext cx="7164141" cy="461665"/>
          </a:xfrm>
          <a:prstGeom prst="rect">
            <a:avLst/>
          </a:prstGeom>
          <a:solidFill>
            <a:srgbClr val="FFFF00"/>
          </a:solidFill>
          <a:ln w="76200">
            <a:solidFill>
              <a:schemeClr val="tx1"/>
            </a:solidFill>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ea typeface="ＭＳ Ｐゴシック" panose="020B0600070205080204" pitchFamily="50" charset="-128"/>
                <a:cs typeface="+mn-cs"/>
              </a:rPr>
              <a:t>ポイント　知事が誰に対して監督処分・勧告ができるか</a:t>
            </a:r>
            <a:endParaRPr kumimoji="1" lang="ja-JP" altLang="en-US" sz="54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ea typeface="ＭＳ Ｐゴシック" panose="020B0600070205080204" pitchFamily="50" charset="-128"/>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40505A-2DFF-44A7-BCE0-5F1419462137}"/>
              </a:ext>
            </a:extLst>
          </p:cNvPr>
          <p:cNvSpPr>
            <a:spLocks noGrp="1"/>
          </p:cNvSpPr>
          <p:nvPr>
            <p:ph type="title"/>
          </p:nvPr>
        </p:nvSpPr>
        <p:spPr>
          <a:xfrm>
            <a:off x="446779" y="448057"/>
            <a:ext cx="10940691" cy="640080"/>
          </a:xfrm>
          <a:solidFill>
            <a:schemeClr val="accent6">
              <a:lumMod val="50000"/>
            </a:schemeClr>
          </a:solidFill>
        </p:spPr>
        <p:txBody>
          <a:bodyPr>
            <a:normAutofit fontScale="90000"/>
          </a:bodyPr>
          <a:lstStyle/>
          <a:p>
            <a:br>
              <a:rPr kumimoji="1" lang="ja-JP" altLang="en-US" sz="3200" dirty="0">
                <a:solidFill>
                  <a:schemeClr val="bg1"/>
                </a:solidFill>
                <a:latin typeface="HGS創英角ｺﾞｼｯｸUB" panose="020B0900000000000000" pitchFamily="50" charset="-128"/>
                <a:ea typeface="HGS創英角ｺﾞｼｯｸUB" panose="020B0900000000000000" pitchFamily="50" charset="-128"/>
              </a:rPr>
            </a:br>
            <a:r>
              <a:rPr kumimoji="1" lang="ja-JP" altLang="en-US" sz="3200" dirty="0">
                <a:solidFill>
                  <a:schemeClr val="bg1"/>
                </a:solidFill>
                <a:latin typeface="HGS創英角ｺﾞｼｯｸUB" panose="020B0900000000000000" pitchFamily="50" charset="-128"/>
                <a:ea typeface="HGS創英角ｺﾞｼｯｸUB" panose="020B0900000000000000" pitchFamily="50" charset="-128"/>
              </a:rPr>
              <a:t>　</a:t>
            </a:r>
            <a:br>
              <a:rPr kumimoji="1" lang="ja-JP" altLang="en-US" sz="3200" dirty="0">
                <a:solidFill>
                  <a:schemeClr val="bg1"/>
                </a:solidFill>
                <a:latin typeface="HGS創英角ｺﾞｼｯｸUB" panose="020B0900000000000000" pitchFamily="50" charset="-128"/>
                <a:ea typeface="HGS創英角ｺﾞｼｯｸUB" panose="020B0900000000000000" pitchFamily="50" charset="-128"/>
              </a:rPr>
            </a:br>
            <a:br>
              <a:rPr kumimoji="1" lang="ja-JP" altLang="en-US" sz="3200" dirty="0">
                <a:solidFill>
                  <a:schemeClr val="bg1"/>
                </a:solidFill>
                <a:latin typeface="HGS創英角ｺﾞｼｯｸUB" panose="020B0900000000000000" pitchFamily="50" charset="-128"/>
                <a:ea typeface="HGS創英角ｺﾞｼｯｸUB" panose="020B0900000000000000" pitchFamily="50" charset="-128"/>
              </a:rPr>
            </a:br>
            <a:br>
              <a:rPr kumimoji="1" lang="ja-JP" altLang="en-US" sz="3200" dirty="0">
                <a:solidFill>
                  <a:schemeClr val="bg1"/>
                </a:solidFill>
                <a:latin typeface="HGS創英角ｺﾞｼｯｸUB" panose="020B0900000000000000" pitchFamily="50" charset="-128"/>
                <a:ea typeface="HGS創英角ｺﾞｼｯｸUB" panose="020B0900000000000000" pitchFamily="50" charset="-128"/>
              </a:rPr>
            </a:br>
            <a:br>
              <a:rPr kumimoji="1" lang="ja-JP" altLang="en-US" sz="3200" dirty="0">
                <a:solidFill>
                  <a:schemeClr val="bg1"/>
                </a:solidFill>
                <a:latin typeface="HGS創英角ｺﾞｼｯｸUB" panose="020B0900000000000000" pitchFamily="50" charset="-128"/>
                <a:ea typeface="HGS創英角ｺﾞｼｯｸUB" panose="020B0900000000000000" pitchFamily="50" charset="-128"/>
              </a:rPr>
            </a:br>
            <a:br>
              <a:rPr kumimoji="1" lang="ja-JP" altLang="en-US" sz="3200" dirty="0">
                <a:solidFill>
                  <a:schemeClr val="bg1"/>
                </a:solidFill>
                <a:latin typeface="HGS創英角ｺﾞｼｯｸUB" panose="020B0900000000000000" pitchFamily="50" charset="-128"/>
                <a:ea typeface="HGS創英角ｺﾞｼｯｸUB" panose="020B0900000000000000" pitchFamily="50" charset="-128"/>
              </a:rPr>
            </a:br>
            <a:br>
              <a:rPr kumimoji="1" lang="ja-JP" altLang="en-US" sz="3200" dirty="0">
                <a:solidFill>
                  <a:schemeClr val="bg1"/>
                </a:solidFill>
                <a:latin typeface="HGS創英角ｺﾞｼｯｸUB" panose="020B0900000000000000" pitchFamily="50" charset="-128"/>
                <a:ea typeface="HGS創英角ｺﾞｼｯｸUB" panose="020B0900000000000000" pitchFamily="50" charset="-128"/>
              </a:rPr>
            </a:br>
            <a:br>
              <a:rPr kumimoji="1" lang="ja-JP" altLang="en-US" sz="3200" dirty="0">
                <a:solidFill>
                  <a:schemeClr val="bg1"/>
                </a:solidFill>
                <a:latin typeface="HGS創英角ｺﾞｼｯｸUB" panose="020B0900000000000000" pitchFamily="50" charset="-128"/>
                <a:ea typeface="HGS創英角ｺﾞｼｯｸUB" panose="020B0900000000000000" pitchFamily="50" charset="-128"/>
              </a:rPr>
            </a:br>
            <a:br>
              <a:rPr kumimoji="1" lang="ja-JP" altLang="en-US" sz="3200" dirty="0">
                <a:solidFill>
                  <a:schemeClr val="bg1"/>
                </a:solidFill>
                <a:latin typeface="HGS創英角ｺﾞｼｯｸUB" panose="020B0900000000000000" pitchFamily="50" charset="-128"/>
                <a:ea typeface="HGS創英角ｺﾞｼｯｸUB" panose="020B0900000000000000" pitchFamily="50" charset="-128"/>
              </a:rPr>
            </a:br>
            <a:br>
              <a:rPr kumimoji="1" lang="ja-JP" altLang="en-US" sz="3200" dirty="0">
                <a:solidFill>
                  <a:schemeClr val="bg1"/>
                </a:solidFill>
                <a:latin typeface="HGS創英角ｺﾞｼｯｸUB" panose="020B0900000000000000" pitchFamily="50" charset="-128"/>
                <a:ea typeface="HGS創英角ｺﾞｼｯｸUB" panose="020B0900000000000000" pitchFamily="50" charset="-128"/>
              </a:rPr>
            </a:br>
            <a:br>
              <a:rPr kumimoji="1" lang="ja-JP" altLang="en-US" sz="3200" dirty="0">
                <a:solidFill>
                  <a:schemeClr val="bg1"/>
                </a:solidFill>
                <a:latin typeface="HGS創英角ｺﾞｼｯｸUB" panose="020B0900000000000000" pitchFamily="50" charset="-128"/>
                <a:ea typeface="HGS創英角ｺﾞｼｯｸUB" panose="020B0900000000000000" pitchFamily="50" charset="-128"/>
              </a:rPr>
            </a:br>
            <a:r>
              <a:rPr kumimoji="1" lang="ja-JP" altLang="en-US" sz="3200" dirty="0">
                <a:solidFill>
                  <a:schemeClr val="bg1"/>
                </a:solidFill>
                <a:latin typeface="HGS創英角ｺﾞｼｯｸUB" panose="020B0900000000000000" pitchFamily="50" charset="-128"/>
                <a:ea typeface="HGS創英角ｺﾞｼｯｸUB" panose="020B0900000000000000" pitchFamily="50" charset="-128"/>
              </a:rPr>
              <a:t>　</a:t>
            </a:r>
            <a:br>
              <a:rPr kumimoji="1" lang="en-US" altLang="ja-JP" sz="3200" dirty="0">
                <a:solidFill>
                  <a:schemeClr val="bg1"/>
                </a:solidFill>
                <a:latin typeface="HGS創英角ｺﾞｼｯｸUB" panose="020B0900000000000000" pitchFamily="50" charset="-128"/>
                <a:ea typeface="HGS創英角ｺﾞｼｯｸUB" panose="020B0900000000000000" pitchFamily="50" charset="-128"/>
              </a:rPr>
            </a:br>
            <a:br>
              <a:rPr kumimoji="1" lang="ja-JP" altLang="en-US" sz="3200" dirty="0">
                <a:solidFill>
                  <a:schemeClr val="bg1"/>
                </a:solidFill>
                <a:latin typeface="HGS創英角ｺﾞｼｯｸUB" panose="020B0900000000000000" pitchFamily="50" charset="-128"/>
                <a:ea typeface="HGS創英角ｺﾞｼｯｸUB" panose="020B0900000000000000" pitchFamily="50" charset="-128"/>
              </a:rPr>
            </a:br>
            <a:r>
              <a:rPr kumimoji="1" lang="ja-JP" altLang="en-US" sz="3200" dirty="0">
                <a:solidFill>
                  <a:schemeClr val="bg1"/>
                </a:solidFill>
                <a:latin typeface="HGS創英角ｺﾞｼｯｸUB" panose="020B0900000000000000" pitchFamily="50" charset="-128"/>
                <a:ea typeface="HGS創英角ｺﾞｼｯｸUB" panose="020B0900000000000000" pitchFamily="50" charset="-128"/>
              </a:rPr>
              <a:t>　</a:t>
            </a:r>
            <a:r>
              <a:rPr kumimoji="1" lang="ja-JP" altLang="en-US" sz="4000" dirty="0">
                <a:solidFill>
                  <a:schemeClr val="bg1"/>
                </a:solidFill>
                <a:latin typeface="HGS創英角ｺﾞｼｯｸUB" panose="020B0900000000000000" pitchFamily="50" charset="-128"/>
                <a:ea typeface="HGS創英角ｺﾞｼｯｸUB" panose="020B0900000000000000" pitchFamily="50" charset="-128"/>
              </a:rPr>
              <a:t>監督処分</a:t>
            </a:r>
            <a:r>
              <a:rPr kumimoji="1" lang="ja-JP" altLang="en-US" sz="3200" dirty="0">
                <a:solidFill>
                  <a:schemeClr val="bg1"/>
                </a:solidFill>
                <a:latin typeface="HGS創英角ｺﾞｼｯｸUB" panose="020B0900000000000000" pitchFamily="50" charset="-128"/>
                <a:ea typeface="HGS創英角ｺﾞｼｯｸUB" panose="020B0900000000000000" pitchFamily="50" charset="-128"/>
              </a:rPr>
              <a:t>　</a:t>
            </a:r>
          </a:p>
        </p:txBody>
      </p:sp>
      <p:graphicFrame>
        <p:nvGraphicFramePr>
          <p:cNvPr id="3" name="表 2">
            <a:extLst>
              <a:ext uri="{FF2B5EF4-FFF2-40B4-BE49-F238E27FC236}">
                <a16:creationId xmlns:a16="http://schemas.microsoft.com/office/drawing/2014/main" id="{2C6D754B-9F1D-43AC-9129-CC461E9185A0}"/>
              </a:ext>
            </a:extLst>
          </p:cNvPr>
          <p:cNvGraphicFramePr>
            <a:graphicFrameLocks noGrp="1"/>
          </p:cNvGraphicFramePr>
          <p:nvPr/>
        </p:nvGraphicFramePr>
        <p:xfrm>
          <a:off x="446779" y="1357620"/>
          <a:ext cx="10823733" cy="4998720"/>
        </p:xfrm>
        <a:graphic>
          <a:graphicData uri="http://schemas.openxmlformats.org/drawingml/2006/table">
            <a:tbl>
              <a:tblPr firstRow="1" bandRow="1">
                <a:tableStyleId>{5C22544A-7EE6-4342-B048-85BDC9FD1C3A}</a:tableStyleId>
              </a:tblPr>
              <a:tblGrid>
                <a:gridCol w="3051333">
                  <a:extLst>
                    <a:ext uri="{9D8B030D-6E8A-4147-A177-3AD203B41FA5}">
                      <a16:colId xmlns:a16="http://schemas.microsoft.com/office/drawing/2014/main" val="968425445"/>
                    </a:ext>
                  </a:extLst>
                </a:gridCol>
                <a:gridCol w="4614530">
                  <a:extLst>
                    <a:ext uri="{9D8B030D-6E8A-4147-A177-3AD203B41FA5}">
                      <a16:colId xmlns:a16="http://schemas.microsoft.com/office/drawing/2014/main" val="3833304412"/>
                    </a:ext>
                  </a:extLst>
                </a:gridCol>
                <a:gridCol w="3157870">
                  <a:extLst>
                    <a:ext uri="{9D8B030D-6E8A-4147-A177-3AD203B41FA5}">
                      <a16:colId xmlns:a16="http://schemas.microsoft.com/office/drawing/2014/main" val="1925377003"/>
                    </a:ext>
                  </a:extLst>
                </a:gridCol>
              </a:tblGrid>
              <a:tr h="370840">
                <a:tc>
                  <a:txBody>
                    <a:bodyPr/>
                    <a:lstStyle/>
                    <a:p>
                      <a:pPr algn="ctr"/>
                      <a:r>
                        <a:rPr kumimoji="1" lang="ja-JP" altLang="en-US" sz="3200" dirty="0"/>
                        <a:t>監督処分</a:t>
                      </a:r>
                    </a:p>
                  </a:txBody>
                  <a:tcPr>
                    <a:solidFill>
                      <a:srgbClr val="002060"/>
                    </a:solidFill>
                  </a:tcPr>
                </a:tc>
                <a:tc>
                  <a:txBody>
                    <a:bodyPr/>
                    <a:lstStyle/>
                    <a:p>
                      <a:pPr algn="ctr"/>
                      <a:r>
                        <a:rPr kumimoji="1" lang="ja-JP" altLang="en-US" sz="3200" dirty="0"/>
                        <a:t>対象となる行為等</a:t>
                      </a:r>
                    </a:p>
                  </a:txBody>
                  <a:tcPr>
                    <a:solidFill>
                      <a:srgbClr val="002060"/>
                    </a:solidFill>
                  </a:tcPr>
                </a:tc>
                <a:tc>
                  <a:txBody>
                    <a:bodyPr/>
                    <a:lstStyle/>
                    <a:p>
                      <a:pPr algn="ctr"/>
                      <a:r>
                        <a:rPr kumimoji="1" lang="ja-JP" altLang="en-US" sz="3200" dirty="0"/>
                        <a:t>処分を受ける者</a:t>
                      </a:r>
                    </a:p>
                  </a:txBody>
                  <a:tcPr>
                    <a:solidFill>
                      <a:srgbClr val="002060"/>
                    </a:solidFill>
                  </a:tcPr>
                </a:tc>
                <a:extLst>
                  <a:ext uri="{0D108BD9-81ED-4DB2-BD59-A6C34878D82A}">
                    <a16:rowId xmlns:a16="http://schemas.microsoft.com/office/drawing/2014/main" val="163320322"/>
                  </a:ext>
                </a:extLst>
              </a:tr>
              <a:tr h="370840">
                <a:tc>
                  <a:txBody>
                    <a:bodyPr/>
                    <a:lstStyle/>
                    <a:p>
                      <a:pPr algn="ctr"/>
                      <a:r>
                        <a:rPr kumimoji="1" lang="ja-JP" altLang="en-US" sz="2800" dirty="0">
                          <a:solidFill>
                            <a:schemeClr val="bg1"/>
                          </a:solidFill>
                        </a:rPr>
                        <a:t>　許可取消</a:t>
                      </a:r>
                      <a:endParaRPr kumimoji="1" lang="en-US" altLang="ja-JP" sz="2800" dirty="0">
                        <a:solidFill>
                          <a:schemeClr val="bg1"/>
                        </a:solidFill>
                      </a:endParaRPr>
                    </a:p>
                    <a:p>
                      <a:pPr algn="ctr"/>
                      <a:r>
                        <a:rPr kumimoji="1" lang="ja-JP" altLang="en-US" sz="2800" dirty="0">
                          <a:solidFill>
                            <a:schemeClr val="bg1"/>
                          </a:solidFill>
                        </a:rPr>
                        <a:t>　</a:t>
                      </a:r>
                      <a:r>
                        <a:rPr kumimoji="1" lang="en-US" altLang="ja-JP" sz="2800" dirty="0">
                          <a:solidFill>
                            <a:schemeClr val="bg1"/>
                          </a:solidFill>
                        </a:rPr>
                        <a:t>(</a:t>
                      </a:r>
                      <a:r>
                        <a:rPr kumimoji="1" lang="ja-JP" altLang="en-US" sz="2800" dirty="0">
                          <a:solidFill>
                            <a:schemeClr val="bg1"/>
                          </a:solidFill>
                        </a:rPr>
                        <a:t>いつでも</a:t>
                      </a:r>
                      <a:r>
                        <a:rPr kumimoji="1" lang="en-US" altLang="ja-JP" sz="2800" dirty="0">
                          <a:solidFill>
                            <a:schemeClr val="bg1"/>
                          </a:solidFill>
                        </a:rPr>
                        <a:t>)</a:t>
                      </a:r>
                      <a:endParaRPr kumimoji="1" lang="ja-JP" altLang="en-US" sz="2800" dirty="0">
                        <a:solidFill>
                          <a:schemeClr val="bg1"/>
                        </a:solidFill>
                      </a:endParaRPr>
                    </a:p>
                  </a:txBody>
                  <a:tcPr>
                    <a:solidFill>
                      <a:schemeClr val="accent6">
                        <a:lumMod val="50000"/>
                      </a:schemeClr>
                    </a:solidFill>
                  </a:tcPr>
                </a:tc>
                <a:tc>
                  <a:txBody>
                    <a:bodyPr/>
                    <a:lstStyle/>
                    <a:p>
                      <a:r>
                        <a:rPr kumimoji="1" lang="ja-JP" altLang="en-US" sz="2400" dirty="0"/>
                        <a:t>❶</a:t>
                      </a:r>
                      <a:r>
                        <a:rPr kumimoji="1" lang="ja-JP" altLang="en-US" sz="2400" dirty="0">
                          <a:highlight>
                            <a:srgbClr val="FFFF00"/>
                          </a:highlight>
                        </a:rPr>
                        <a:t>不正手段</a:t>
                      </a:r>
                      <a:r>
                        <a:rPr kumimoji="1" lang="ja-JP" altLang="en-US" sz="2400" dirty="0"/>
                        <a:t>により許可を得た</a:t>
                      </a:r>
                    </a:p>
                    <a:p>
                      <a:r>
                        <a:rPr kumimoji="1" lang="ja-JP" altLang="en-US" sz="2400" dirty="0"/>
                        <a:t>❷</a:t>
                      </a:r>
                      <a:r>
                        <a:rPr kumimoji="1" lang="ja-JP" altLang="en-US" sz="2400" dirty="0">
                          <a:highlight>
                            <a:srgbClr val="FFFF00"/>
                          </a:highlight>
                        </a:rPr>
                        <a:t>条件に違反</a:t>
                      </a:r>
                    </a:p>
                  </a:txBody>
                  <a:tcPr/>
                </a:tc>
                <a:tc>
                  <a:txBody>
                    <a:bodyPr/>
                    <a:lstStyle/>
                    <a:p>
                      <a:r>
                        <a:rPr kumimoji="1" lang="ja-JP" altLang="en-US" sz="2400" dirty="0"/>
                        <a:t>許可を受けた者</a:t>
                      </a:r>
                      <a:endParaRPr kumimoji="1" lang="en-US" altLang="ja-JP" sz="2400" dirty="0"/>
                    </a:p>
                    <a:p>
                      <a:r>
                        <a:rPr kumimoji="1" lang="en-US" altLang="ja-JP" sz="2400" dirty="0"/>
                        <a:t>(</a:t>
                      </a:r>
                      <a:r>
                        <a:rPr kumimoji="1" lang="ja-JP" altLang="en-US" sz="2400" dirty="0"/>
                        <a:t>工事主</a:t>
                      </a:r>
                      <a:r>
                        <a:rPr kumimoji="1" lang="en-US" altLang="ja-JP" sz="2400" dirty="0"/>
                        <a:t>)</a:t>
                      </a:r>
                      <a:endParaRPr kumimoji="1" lang="ja-JP" altLang="en-US" sz="2400" dirty="0"/>
                    </a:p>
                  </a:txBody>
                  <a:tcPr/>
                </a:tc>
                <a:extLst>
                  <a:ext uri="{0D108BD9-81ED-4DB2-BD59-A6C34878D82A}">
                    <a16:rowId xmlns:a16="http://schemas.microsoft.com/office/drawing/2014/main" val="496027644"/>
                  </a:ext>
                </a:extLst>
              </a:tr>
              <a:tr h="370840">
                <a:tc>
                  <a:txBody>
                    <a:bodyPr/>
                    <a:lstStyle/>
                    <a:p>
                      <a:pPr algn="ctr"/>
                      <a:r>
                        <a:rPr kumimoji="1" lang="ja-JP" altLang="en-US" sz="2800" dirty="0">
                          <a:solidFill>
                            <a:schemeClr val="bg1"/>
                          </a:solidFill>
                        </a:rPr>
                        <a:t>　施行停止命令等</a:t>
                      </a:r>
                      <a:endParaRPr kumimoji="1" lang="en-US" altLang="ja-JP" sz="2800" dirty="0">
                        <a:solidFill>
                          <a:schemeClr val="bg1"/>
                        </a:solidFill>
                      </a:endParaRPr>
                    </a:p>
                    <a:p>
                      <a:pPr algn="ctr"/>
                      <a:r>
                        <a:rPr kumimoji="1" lang="en-US" altLang="ja-JP" sz="2800" dirty="0">
                          <a:solidFill>
                            <a:schemeClr val="bg1"/>
                          </a:solidFill>
                        </a:rPr>
                        <a:t>(</a:t>
                      </a:r>
                      <a:r>
                        <a:rPr kumimoji="1" lang="ja-JP" altLang="en-US" sz="2800" dirty="0">
                          <a:solidFill>
                            <a:schemeClr val="bg1"/>
                          </a:solidFill>
                        </a:rPr>
                        <a:t>工事中</a:t>
                      </a:r>
                      <a:r>
                        <a:rPr kumimoji="1" lang="en-US" altLang="ja-JP" sz="2800" dirty="0">
                          <a:solidFill>
                            <a:schemeClr val="bg1"/>
                          </a:solidFill>
                        </a:rPr>
                        <a:t>)</a:t>
                      </a:r>
                      <a:endParaRPr kumimoji="1" lang="ja-JP" altLang="en-US" sz="2800" dirty="0">
                        <a:solidFill>
                          <a:schemeClr val="bg1"/>
                        </a:solidFill>
                      </a:endParaRPr>
                    </a:p>
                  </a:txBody>
                  <a:tcPr>
                    <a:solidFill>
                      <a:schemeClr val="accent6">
                        <a:lumMod val="50000"/>
                      </a:schemeClr>
                    </a:solidFill>
                  </a:tcPr>
                </a:tc>
                <a:tc>
                  <a:txBody>
                    <a:bodyPr/>
                    <a:lstStyle/>
                    <a:p>
                      <a:r>
                        <a:rPr kumimoji="1" lang="ja-JP" altLang="en-US" sz="2400" dirty="0"/>
                        <a:t>❶無許可工事</a:t>
                      </a:r>
                    </a:p>
                    <a:p>
                      <a:r>
                        <a:rPr kumimoji="1" lang="ja-JP" altLang="en-US" sz="2400" dirty="0"/>
                        <a:t>❷条件違反</a:t>
                      </a:r>
                    </a:p>
                    <a:p>
                      <a:r>
                        <a:rPr kumimoji="1" lang="ja-JP" altLang="en-US" sz="2400" dirty="0"/>
                        <a:t>❸技術的基準に適合しない</a:t>
                      </a:r>
                      <a:endParaRPr kumimoji="1" lang="en-US" altLang="ja-JP" sz="2400" dirty="0"/>
                    </a:p>
                    <a:p>
                      <a:r>
                        <a:rPr kumimoji="1" lang="ja-JP" altLang="en-US" sz="2400" dirty="0"/>
                        <a:t>❹検査の申請をしないで工事</a:t>
                      </a:r>
                    </a:p>
                  </a:txBody>
                  <a:tcPr>
                    <a:solidFill>
                      <a:schemeClr val="accent6">
                        <a:lumMod val="40000"/>
                        <a:lumOff val="60000"/>
                      </a:schemeClr>
                    </a:solidFill>
                  </a:tcPr>
                </a:tc>
                <a:tc>
                  <a:txBody>
                    <a:bodyPr/>
                    <a:lstStyle/>
                    <a:p>
                      <a:r>
                        <a:rPr kumimoji="1" lang="ja-JP" altLang="en-US" sz="2400" dirty="0"/>
                        <a:t>工事主・請負人・</a:t>
                      </a:r>
                      <a:endParaRPr kumimoji="1" lang="en-US" altLang="ja-JP" sz="2400" dirty="0"/>
                    </a:p>
                    <a:p>
                      <a:r>
                        <a:rPr kumimoji="1" lang="ja-JP" altLang="en-US" sz="2400" dirty="0"/>
                        <a:t>現場管理者</a:t>
                      </a:r>
                    </a:p>
                  </a:txBody>
                  <a:tcPr>
                    <a:solidFill>
                      <a:schemeClr val="accent6">
                        <a:lumMod val="40000"/>
                        <a:lumOff val="60000"/>
                      </a:schemeClr>
                    </a:solidFill>
                  </a:tcPr>
                </a:tc>
                <a:extLst>
                  <a:ext uri="{0D108BD9-81ED-4DB2-BD59-A6C34878D82A}">
                    <a16:rowId xmlns:a16="http://schemas.microsoft.com/office/drawing/2014/main" val="1450229089"/>
                  </a:ext>
                </a:extLst>
              </a:tr>
              <a:tr h="370840">
                <a:tc>
                  <a:txBody>
                    <a:bodyPr/>
                    <a:lstStyle/>
                    <a:p>
                      <a:pPr algn="ctr"/>
                      <a:r>
                        <a:rPr kumimoji="1" lang="ja-JP" altLang="en-US" sz="2800" dirty="0">
                          <a:solidFill>
                            <a:schemeClr val="bg1"/>
                          </a:solidFill>
                        </a:rPr>
                        <a:t>使用禁止・</a:t>
                      </a:r>
                      <a:endParaRPr kumimoji="1" lang="en-US" altLang="ja-JP" sz="2800" dirty="0">
                        <a:solidFill>
                          <a:schemeClr val="bg1"/>
                        </a:solidFill>
                      </a:endParaRPr>
                    </a:p>
                    <a:p>
                      <a:pPr algn="ctr"/>
                      <a:r>
                        <a:rPr kumimoji="1" lang="ja-JP" altLang="en-US" sz="2800" dirty="0">
                          <a:solidFill>
                            <a:schemeClr val="bg1"/>
                          </a:solidFill>
                        </a:rPr>
                        <a:t>使用制限命令等</a:t>
                      </a:r>
                      <a:endParaRPr kumimoji="1" lang="en-US" altLang="ja-JP" sz="2800" dirty="0">
                        <a:solidFill>
                          <a:schemeClr val="bg1"/>
                        </a:solidFill>
                      </a:endParaRPr>
                    </a:p>
                    <a:p>
                      <a:pPr algn="ctr"/>
                      <a:r>
                        <a:rPr kumimoji="1" lang="en-US" altLang="ja-JP" sz="2800" dirty="0">
                          <a:solidFill>
                            <a:schemeClr val="bg1"/>
                          </a:solidFill>
                        </a:rPr>
                        <a:t>(</a:t>
                      </a:r>
                      <a:r>
                        <a:rPr kumimoji="1" lang="ja-JP" altLang="en-US" sz="2800" dirty="0">
                          <a:solidFill>
                            <a:schemeClr val="bg1"/>
                          </a:solidFill>
                        </a:rPr>
                        <a:t>工事後</a:t>
                      </a:r>
                      <a:r>
                        <a:rPr kumimoji="1" lang="en-US" altLang="ja-JP" sz="2800" dirty="0">
                          <a:solidFill>
                            <a:schemeClr val="bg1"/>
                          </a:solidFill>
                        </a:rPr>
                        <a:t>)</a:t>
                      </a:r>
                      <a:endParaRPr kumimoji="1" lang="ja-JP" altLang="en-US" sz="2800" dirty="0">
                        <a:solidFill>
                          <a:schemeClr val="bg1"/>
                        </a:solidFill>
                      </a:endParaRPr>
                    </a:p>
                  </a:txBody>
                  <a:tcPr>
                    <a:solidFill>
                      <a:schemeClr val="accent6">
                        <a:lumMod val="50000"/>
                      </a:schemeClr>
                    </a:solidFill>
                  </a:tcPr>
                </a:tc>
                <a:tc>
                  <a:txBody>
                    <a:bodyPr/>
                    <a:lstStyle/>
                    <a:p>
                      <a:r>
                        <a:rPr kumimoji="1" lang="ja-JP" altLang="en-US" sz="2400" dirty="0"/>
                        <a:t>❶無許可工事</a:t>
                      </a:r>
                    </a:p>
                    <a:p>
                      <a:r>
                        <a:rPr kumimoji="1" lang="ja-JP" altLang="en-US" sz="2400" dirty="0"/>
                        <a:t>❷造成工事の中間検査・完了検</a:t>
                      </a:r>
                    </a:p>
                    <a:p>
                      <a:r>
                        <a:rPr kumimoji="1" lang="ja-JP" altLang="en-US" sz="2400" dirty="0"/>
                        <a:t>　査を受けない</a:t>
                      </a:r>
                    </a:p>
                    <a:p>
                      <a:r>
                        <a:rPr kumimoji="1" lang="ja-JP" altLang="en-US" sz="2400" dirty="0"/>
                        <a:t>❸検査の結果技術的基準に適合</a:t>
                      </a:r>
                      <a:endParaRPr kumimoji="1" lang="en-US" altLang="ja-JP" sz="2400" dirty="0"/>
                    </a:p>
                    <a:p>
                      <a:r>
                        <a:rPr kumimoji="1" lang="ja-JP" altLang="en-US" sz="2400" dirty="0"/>
                        <a:t>　しない</a:t>
                      </a:r>
                    </a:p>
                  </a:txBody>
                  <a:tcPr/>
                </a:tc>
                <a:tc>
                  <a:txBody>
                    <a:bodyPr/>
                    <a:lstStyle/>
                    <a:p>
                      <a:r>
                        <a:rPr kumimoji="1" lang="ja-JP" altLang="en-US" sz="2400" dirty="0"/>
                        <a:t>工事主・所有者・</a:t>
                      </a:r>
                      <a:endParaRPr kumimoji="1" lang="en-US" altLang="ja-JP" sz="2400" dirty="0"/>
                    </a:p>
                    <a:p>
                      <a:r>
                        <a:rPr kumimoji="1" lang="ja-JP" altLang="en-US" sz="2400" dirty="0"/>
                        <a:t>管理者・占有者</a:t>
                      </a:r>
                    </a:p>
                  </a:txBody>
                  <a:tcPr/>
                </a:tc>
                <a:extLst>
                  <a:ext uri="{0D108BD9-81ED-4DB2-BD59-A6C34878D82A}">
                    <a16:rowId xmlns:a16="http://schemas.microsoft.com/office/drawing/2014/main" val="2522327157"/>
                  </a:ext>
                </a:extLst>
              </a:tr>
            </a:tbl>
          </a:graphicData>
        </a:graphic>
      </p:graphicFrame>
    </p:spTree>
    <p:extLst>
      <p:ext uri="{BB962C8B-B14F-4D97-AF65-F5344CB8AC3E}">
        <p14:creationId xmlns:p14="http://schemas.microsoft.com/office/powerpoint/2010/main" val="1894062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1CBC6F-A963-4898-A25B-08AB6595707B}"/>
              </a:ext>
            </a:extLst>
          </p:cNvPr>
          <p:cNvSpPr>
            <a:spLocks noGrp="1"/>
          </p:cNvSpPr>
          <p:nvPr>
            <p:ph type="title"/>
          </p:nvPr>
        </p:nvSpPr>
        <p:spPr>
          <a:xfrm>
            <a:off x="521207" y="448056"/>
            <a:ext cx="11015119" cy="640080"/>
          </a:xfrm>
          <a:solidFill>
            <a:schemeClr val="accent6">
              <a:lumMod val="50000"/>
            </a:schemeClr>
          </a:solidFill>
        </p:spPr>
        <p:txBody>
          <a:bodyPr/>
          <a:lstStyle/>
          <a:p>
            <a:r>
              <a:rPr kumimoji="1" lang="ja-JP" altLang="en-US" dirty="0"/>
              <a:t>　</a:t>
            </a:r>
            <a:r>
              <a:rPr kumimoji="1" lang="ja-JP" altLang="en-US" sz="3200" b="1" dirty="0">
                <a:solidFill>
                  <a:schemeClr val="bg1"/>
                </a:solidFill>
              </a:rPr>
              <a:t>宅地の保全義務</a:t>
            </a:r>
          </a:p>
        </p:txBody>
      </p:sp>
      <p:graphicFrame>
        <p:nvGraphicFramePr>
          <p:cNvPr id="4" name="コンテンツ プレースホルダー 3">
            <a:extLst>
              <a:ext uri="{FF2B5EF4-FFF2-40B4-BE49-F238E27FC236}">
                <a16:creationId xmlns:a16="http://schemas.microsoft.com/office/drawing/2014/main" id="{9ACC9ECE-81ED-49EA-98BA-C45953EAF616}"/>
              </a:ext>
            </a:extLst>
          </p:cNvPr>
          <p:cNvGraphicFramePr>
            <a:graphicFrameLocks noGrp="1"/>
          </p:cNvGraphicFramePr>
          <p:nvPr>
            <p:ph sz="quarter" idx="10"/>
          </p:nvPr>
        </p:nvGraphicFramePr>
        <p:xfrm>
          <a:off x="521207" y="1096430"/>
          <a:ext cx="10996576" cy="4893259"/>
        </p:xfrm>
        <a:graphic>
          <a:graphicData uri="http://schemas.openxmlformats.org/drawingml/2006/table">
            <a:tbl>
              <a:tblPr firstRow="1" bandRow="1">
                <a:tableStyleId>{5C22544A-7EE6-4342-B048-85BDC9FD1C3A}</a:tableStyleId>
              </a:tblPr>
              <a:tblGrid>
                <a:gridCol w="2309776">
                  <a:extLst>
                    <a:ext uri="{9D8B030D-6E8A-4147-A177-3AD203B41FA5}">
                      <a16:colId xmlns:a16="http://schemas.microsoft.com/office/drawing/2014/main" val="3957779754"/>
                    </a:ext>
                  </a:extLst>
                </a:gridCol>
                <a:gridCol w="8686800">
                  <a:extLst>
                    <a:ext uri="{9D8B030D-6E8A-4147-A177-3AD203B41FA5}">
                      <a16:colId xmlns:a16="http://schemas.microsoft.com/office/drawing/2014/main" val="2002175530"/>
                    </a:ext>
                  </a:extLst>
                </a:gridCol>
              </a:tblGrid>
              <a:tr h="556163">
                <a:tc>
                  <a:txBody>
                    <a:bodyPr/>
                    <a:lstStyle/>
                    <a:p>
                      <a:pPr algn="ctr"/>
                      <a:r>
                        <a:rPr kumimoji="1" lang="ja-JP" altLang="en-US" sz="2000" dirty="0"/>
                        <a:t>種　類</a:t>
                      </a:r>
                    </a:p>
                  </a:txBody>
                  <a:tcPr>
                    <a:solidFill>
                      <a:schemeClr val="accent5">
                        <a:lumMod val="50000"/>
                      </a:schemeClr>
                    </a:solidFill>
                  </a:tcPr>
                </a:tc>
                <a:tc>
                  <a:txBody>
                    <a:bodyPr/>
                    <a:lstStyle/>
                    <a:p>
                      <a:pPr algn="ctr"/>
                      <a:r>
                        <a:rPr kumimoji="1" lang="ja-JP" altLang="en-US" sz="2000" dirty="0"/>
                        <a:t>内　容</a:t>
                      </a:r>
                    </a:p>
                  </a:txBody>
                  <a:tcPr>
                    <a:solidFill>
                      <a:schemeClr val="accent5">
                        <a:lumMod val="50000"/>
                      </a:schemeClr>
                    </a:solidFill>
                  </a:tcPr>
                </a:tc>
                <a:extLst>
                  <a:ext uri="{0D108BD9-81ED-4DB2-BD59-A6C34878D82A}">
                    <a16:rowId xmlns:a16="http://schemas.microsoft.com/office/drawing/2014/main" val="836632243"/>
                  </a:ext>
                </a:extLst>
              </a:tr>
              <a:tr h="1045449">
                <a:tc>
                  <a:txBody>
                    <a:bodyPr/>
                    <a:lstStyle/>
                    <a:p>
                      <a:pPr>
                        <a:lnSpc>
                          <a:spcPct val="150000"/>
                        </a:lnSpc>
                      </a:pPr>
                      <a:r>
                        <a:rPr kumimoji="1" lang="ja-JP" altLang="en-US" sz="2000" b="1" dirty="0">
                          <a:solidFill>
                            <a:schemeClr val="bg1"/>
                          </a:solidFill>
                          <a:latin typeface="BIZ UDPゴシック" panose="020B0400000000000000" pitchFamily="50" charset="-128"/>
                          <a:ea typeface="BIZ UDPゴシック" panose="020B0400000000000000" pitchFamily="50" charset="-128"/>
                        </a:rPr>
                        <a:t>① 保全努力義務</a:t>
                      </a:r>
                    </a:p>
                  </a:txBody>
                  <a:tcPr>
                    <a:solidFill>
                      <a:schemeClr val="accent5">
                        <a:lumMod val="75000"/>
                      </a:schemeClr>
                    </a:solidFill>
                  </a:tcPr>
                </a:tc>
                <a:tc>
                  <a:txBody>
                    <a:bodyPr/>
                    <a:lstStyle/>
                    <a:p>
                      <a:r>
                        <a:rPr kumimoji="1" lang="ja-JP" altLang="en-US" sz="2000" dirty="0">
                          <a:latin typeface="HGS創英角ｺﾞｼｯｸUB" panose="020B0900000000000000" pitchFamily="50" charset="-128"/>
                          <a:ea typeface="HGS創英角ｺﾞｼｯｸUB" panose="020B0900000000000000" pitchFamily="50" charset="-128"/>
                        </a:rPr>
                        <a:t>宅地の</a:t>
                      </a:r>
                      <a:r>
                        <a:rPr kumimoji="1" lang="ja-JP" altLang="en-US" sz="2000" dirty="0">
                          <a:solidFill>
                            <a:schemeClr val="tx1"/>
                          </a:solidFill>
                          <a:latin typeface="HGS創英角ｺﾞｼｯｸUB" panose="020B0900000000000000" pitchFamily="50" charset="-128"/>
                          <a:ea typeface="HGS創英角ｺﾞｼｯｸUB" panose="020B0900000000000000" pitchFamily="50" charset="-128"/>
                        </a:rPr>
                        <a:t>所有者等</a:t>
                      </a:r>
                      <a:r>
                        <a:rPr kumimoji="1" lang="en-US" altLang="ja-JP" sz="2000" dirty="0">
                          <a:latin typeface="HGS創英角ｺﾞｼｯｸUB" panose="020B0900000000000000" pitchFamily="50" charset="-128"/>
                          <a:ea typeface="HGS創英角ｺﾞｼｯｸUB" panose="020B0900000000000000" pitchFamily="50" charset="-128"/>
                        </a:rPr>
                        <a:t>(</a:t>
                      </a:r>
                      <a:r>
                        <a:rPr kumimoji="1" lang="ja-JP" altLang="en-US" sz="2000" dirty="0">
                          <a:latin typeface="HGS創英角ｺﾞｼｯｸUB" panose="020B0900000000000000" pitchFamily="50" charset="-128"/>
                          <a:ea typeface="HGS創英角ｺﾞｼｯｸUB" panose="020B0900000000000000" pitchFamily="50" charset="-128"/>
                        </a:rPr>
                        <a:t>所有者・</a:t>
                      </a:r>
                      <a:r>
                        <a:rPr kumimoji="1" lang="ja-JP" altLang="en-US" sz="2000" dirty="0">
                          <a:highlight>
                            <a:srgbClr val="FFFF00"/>
                          </a:highlight>
                          <a:latin typeface="HGS創英角ｺﾞｼｯｸUB" panose="020B0900000000000000" pitchFamily="50" charset="-128"/>
                          <a:ea typeface="HGS創英角ｺﾞｼｯｸUB" panose="020B0900000000000000" pitchFamily="50" charset="-128"/>
                        </a:rPr>
                        <a:t>管理者や占有者等</a:t>
                      </a:r>
                      <a:r>
                        <a:rPr kumimoji="1" lang="en-US" altLang="ja-JP" sz="2000" dirty="0">
                          <a:latin typeface="HGS創英角ｺﾞｼｯｸUB" panose="020B0900000000000000" pitchFamily="50" charset="-128"/>
                          <a:ea typeface="HGS創英角ｺﾞｼｯｸUB" panose="020B0900000000000000" pitchFamily="50" charset="-128"/>
                        </a:rPr>
                        <a:t>)</a:t>
                      </a:r>
                      <a:r>
                        <a:rPr kumimoji="1" lang="ja-JP" altLang="en-US" sz="2000" dirty="0">
                          <a:latin typeface="HGS創英角ｺﾞｼｯｸUB" panose="020B0900000000000000" pitchFamily="50" charset="-128"/>
                          <a:ea typeface="HGS創英角ｺﾞｼｯｸUB" panose="020B0900000000000000" pitchFamily="50" charset="-128"/>
                        </a:rPr>
                        <a:t>に宅地造成等に伴う災害が生じないよう、その宅地を</a:t>
                      </a:r>
                      <a:r>
                        <a:rPr kumimoji="1" lang="ja-JP" altLang="en-US" sz="2000" dirty="0">
                          <a:solidFill>
                            <a:srgbClr val="FF0000"/>
                          </a:solidFill>
                          <a:latin typeface="HGS創英角ｺﾞｼｯｸUB" panose="020B0900000000000000" pitchFamily="50" charset="-128"/>
                          <a:ea typeface="HGS創英角ｺﾞｼｯｸUB" panose="020B0900000000000000" pitchFamily="50" charset="-128"/>
                        </a:rPr>
                        <a:t>常時安全な状態に維持するよう</a:t>
                      </a:r>
                      <a:r>
                        <a:rPr kumimoji="1" lang="ja-JP" altLang="en-US" sz="2000" dirty="0">
                          <a:solidFill>
                            <a:srgbClr val="FF0000"/>
                          </a:solidFill>
                          <a:highlight>
                            <a:srgbClr val="FFFF00"/>
                          </a:highlight>
                          <a:latin typeface="HGS創英角ｺﾞｼｯｸUB" panose="020B0900000000000000" pitchFamily="50" charset="-128"/>
                          <a:ea typeface="HGS創英角ｺﾞｼｯｸUB" panose="020B0900000000000000" pitchFamily="50" charset="-128"/>
                        </a:rPr>
                        <a:t>努めなければならない</a:t>
                      </a:r>
                    </a:p>
                  </a:txBody>
                  <a:tcPr/>
                </a:tc>
                <a:extLst>
                  <a:ext uri="{0D108BD9-81ED-4DB2-BD59-A6C34878D82A}">
                    <a16:rowId xmlns:a16="http://schemas.microsoft.com/office/drawing/2014/main" val="2789116042"/>
                  </a:ext>
                </a:extLst>
              </a:tr>
              <a:tr h="1066607">
                <a:tc>
                  <a:txBody>
                    <a:bodyPr/>
                    <a:lstStyle/>
                    <a:p>
                      <a:pPr>
                        <a:lnSpc>
                          <a:spcPct val="150000"/>
                        </a:lnSpc>
                      </a:pPr>
                      <a:r>
                        <a:rPr kumimoji="1" lang="ja-JP" altLang="en-US" sz="2000" b="1" dirty="0">
                          <a:solidFill>
                            <a:schemeClr val="bg1"/>
                          </a:solidFill>
                          <a:latin typeface="BIZ UDPゴシック" panose="020B0400000000000000" pitchFamily="50" charset="-128"/>
                          <a:ea typeface="BIZ UDPゴシック" panose="020B0400000000000000" pitchFamily="50" charset="-128"/>
                        </a:rPr>
                        <a:t>② 勧　告</a:t>
                      </a:r>
                    </a:p>
                  </a:txBody>
                  <a:tcPr>
                    <a:solidFill>
                      <a:schemeClr val="accent5">
                        <a:lumMod val="75000"/>
                      </a:schemeClr>
                    </a:solidFill>
                  </a:tcPr>
                </a:tc>
                <a:tc>
                  <a:txBody>
                    <a:bodyPr/>
                    <a:lstStyle/>
                    <a:p>
                      <a:r>
                        <a:rPr kumimoji="1" lang="ja-JP" altLang="en-US" sz="2000" dirty="0"/>
                        <a:t>宅地造成に伴う災害の防止のため</a:t>
                      </a:r>
                      <a:r>
                        <a:rPr kumimoji="1" lang="ja-JP" altLang="en-US" sz="2000" b="1" dirty="0">
                          <a:solidFill>
                            <a:srgbClr val="FF0000"/>
                          </a:solidFill>
                          <a:highlight>
                            <a:srgbClr val="FFFF00"/>
                          </a:highlight>
                        </a:rPr>
                        <a:t>必要があると認めた時</a:t>
                      </a:r>
                      <a:r>
                        <a:rPr kumimoji="1" lang="ja-JP" altLang="en-US" sz="2000" dirty="0"/>
                        <a:t>は、</a:t>
                      </a:r>
                      <a:r>
                        <a:rPr kumimoji="1" lang="ja-JP" altLang="en-US" sz="2000" b="1" dirty="0">
                          <a:solidFill>
                            <a:srgbClr val="FF0000"/>
                          </a:solidFill>
                        </a:rPr>
                        <a:t>所有者等</a:t>
                      </a:r>
                      <a:r>
                        <a:rPr kumimoji="1" lang="ja-JP" altLang="en-US" sz="2000" dirty="0"/>
                        <a:t>に対して、</a:t>
                      </a:r>
                      <a:r>
                        <a:rPr kumimoji="1" lang="ja-JP" altLang="en-US" sz="2000" dirty="0">
                          <a:highlight>
                            <a:srgbClr val="FFFF00"/>
                          </a:highlight>
                        </a:rPr>
                        <a:t>擁壁または排水施設</a:t>
                      </a:r>
                      <a:r>
                        <a:rPr kumimoji="1" lang="ja-JP" altLang="en-US" sz="2000" dirty="0"/>
                        <a:t>の設置または改造等の防災上必要な措置を執るように</a:t>
                      </a:r>
                      <a:r>
                        <a:rPr kumimoji="1" lang="ja-JP" altLang="en-US" sz="2000" b="1" dirty="0">
                          <a:solidFill>
                            <a:srgbClr val="FF0000"/>
                          </a:solidFill>
                        </a:rPr>
                        <a:t>勧告</a:t>
                      </a:r>
                      <a:r>
                        <a:rPr kumimoji="1" lang="ja-JP" altLang="en-US" sz="2000" dirty="0"/>
                        <a:t>できる。</a:t>
                      </a:r>
                    </a:p>
                  </a:txBody>
                  <a:tcPr/>
                </a:tc>
                <a:extLst>
                  <a:ext uri="{0D108BD9-81ED-4DB2-BD59-A6C34878D82A}">
                    <a16:rowId xmlns:a16="http://schemas.microsoft.com/office/drawing/2014/main" val="3041389512"/>
                  </a:ext>
                </a:extLst>
              </a:tr>
              <a:tr h="1844120">
                <a:tc>
                  <a:txBody>
                    <a:bodyPr/>
                    <a:lstStyle/>
                    <a:p>
                      <a:pPr>
                        <a:lnSpc>
                          <a:spcPct val="150000"/>
                        </a:lnSpc>
                      </a:pPr>
                      <a:r>
                        <a:rPr kumimoji="1" lang="ja-JP" altLang="en-US" sz="2000" b="1" dirty="0">
                          <a:solidFill>
                            <a:schemeClr val="bg1"/>
                          </a:solidFill>
                          <a:latin typeface="BIZ UDPゴシック" panose="020B0400000000000000" pitchFamily="50" charset="-128"/>
                          <a:ea typeface="BIZ UDPゴシック" panose="020B0400000000000000" pitchFamily="50" charset="-128"/>
                        </a:rPr>
                        <a:t>③ 改善命令</a:t>
                      </a:r>
                    </a:p>
                  </a:txBody>
                  <a:tcPr>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擁壁または排水施設等が設置されていないか、不完全なため災害が</a:t>
                      </a:r>
                      <a:r>
                        <a:rPr kumimoji="1" lang="ja-JP" altLang="en-US" sz="2000" b="1" dirty="0">
                          <a:solidFill>
                            <a:srgbClr val="FF0000"/>
                          </a:solidFill>
                          <a:highlight>
                            <a:srgbClr val="FFFF00"/>
                          </a:highlight>
                        </a:rPr>
                        <a:t>発生するおそれが大きいと認められる</a:t>
                      </a:r>
                      <a:r>
                        <a:rPr kumimoji="1" lang="ja-JP" altLang="en-US" sz="2000" dirty="0"/>
                        <a:t>場合は、</a:t>
                      </a:r>
                      <a:r>
                        <a:rPr kumimoji="1" lang="ja-JP" altLang="en-US" sz="2000" b="1" dirty="0">
                          <a:solidFill>
                            <a:srgbClr val="FF0000"/>
                          </a:solidFill>
                        </a:rPr>
                        <a:t>所有者等</a:t>
                      </a:r>
                      <a:r>
                        <a:rPr kumimoji="1" lang="ja-JP" altLang="en-US" sz="2000" dirty="0"/>
                        <a:t>に対して、相当の猶予期限を付けて、擁壁または排水施設等の設置等を行うよう</a:t>
                      </a:r>
                      <a:r>
                        <a:rPr kumimoji="1" lang="ja-JP" altLang="en-US" sz="2000" b="1" dirty="0">
                          <a:solidFill>
                            <a:srgbClr val="FF0000"/>
                          </a:solidFill>
                        </a:rPr>
                        <a:t>命ずる</a:t>
                      </a:r>
                      <a:r>
                        <a:rPr kumimoji="1" lang="ja-JP" altLang="en-US" sz="2000" dirty="0"/>
                        <a:t>ことができる。</a:t>
                      </a:r>
                      <a:endParaRPr kumimoji="1" lang="en-US" altLang="ja-JP" sz="20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dirty="0"/>
                        <a:t>※</a:t>
                      </a:r>
                      <a:r>
                        <a:rPr kumimoji="1" lang="ja-JP" altLang="en-US" sz="2000" dirty="0"/>
                        <a:t>所有者以外の者であっても、災害の発生のおそれを生じさせた原因となる工事等の行為を行った者に対して、擁壁等の設置等の工事を行うよう命じる事が出来る。</a:t>
                      </a:r>
                      <a:r>
                        <a:rPr kumimoji="1" lang="en-US" altLang="ja-JP" sz="2000" dirty="0"/>
                        <a:t>(</a:t>
                      </a:r>
                      <a:r>
                        <a:rPr kumimoji="1" lang="ja-JP" altLang="en-US" sz="2000" dirty="0"/>
                        <a:t>所有者等の異議がない時に限る</a:t>
                      </a:r>
                      <a:r>
                        <a:rPr kumimoji="1" lang="en-US" altLang="ja-JP" sz="2000" dirty="0"/>
                        <a:t>)</a:t>
                      </a:r>
                      <a:endParaRPr kumimoji="1" lang="ja-JP" altLang="en-US" sz="2000" dirty="0"/>
                    </a:p>
                  </a:txBody>
                  <a:tcPr/>
                </a:tc>
                <a:extLst>
                  <a:ext uri="{0D108BD9-81ED-4DB2-BD59-A6C34878D82A}">
                    <a16:rowId xmlns:a16="http://schemas.microsoft.com/office/drawing/2014/main" val="2484238632"/>
                  </a:ext>
                </a:extLst>
              </a:tr>
            </a:tbl>
          </a:graphicData>
        </a:graphic>
      </p:graphicFrame>
      <p:sp>
        <p:nvSpPr>
          <p:cNvPr id="3" name="四角形: 角を丸くする 2">
            <a:extLst>
              <a:ext uri="{FF2B5EF4-FFF2-40B4-BE49-F238E27FC236}">
                <a16:creationId xmlns:a16="http://schemas.microsoft.com/office/drawing/2014/main" id="{A24B4845-77EC-4CC0-8EA6-628B6DBE3A1D}"/>
              </a:ext>
            </a:extLst>
          </p:cNvPr>
          <p:cNvSpPr/>
          <p:nvPr/>
        </p:nvSpPr>
        <p:spPr>
          <a:xfrm>
            <a:off x="521207" y="5978400"/>
            <a:ext cx="10904148" cy="736319"/>
          </a:xfrm>
          <a:prstGeom prst="roundRect">
            <a:avLst/>
          </a:prstGeom>
          <a:solidFill>
            <a:srgbClr val="FFC0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Segoe UI"/>
                <a:ea typeface="+mn-ea"/>
                <a:cs typeface="+mn-cs"/>
              </a:rPr>
              <a:t>❶ ❸の対象者⇒宅地の</a:t>
            </a:r>
            <a:r>
              <a:rPr kumimoji="1" lang="ja-JP" altLang="en-US" sz="2000" b="0" i="0" u="none" strike="noStrike" kern="1200" cap="none" spc="0" normalizeH="0" baseline="0" noProof="0" dirty="0">
                <a:ln>
                  <a:noFill/>
                </a:ln>
                <a:solidFill>
                  <a:prstClr val="black"/>
                </a:solidFill>
                <a:effectLst/>
                <a:highlight>
                  <a:srgbClr val="FFFF00"/>
                </a:highlight>
                <a:uLnTx/>
                <a:uFillTx/>
                <a:latin typeface="Segoe UI"/>
                <a:ea typeface="+mn-ea"/>
                <a:cs typeface="+mn-cs"/>
              </a:rPr>
              <a:t>所有者・管理者・占有者</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Segoe UI"/>
                <a:ea typeface="+mn-ea"/>
                <a:cs typeface="+mn-cs"/>
              </a:rPr>
              <a:t>❷ の対象者⇒宅地の所有者・管理者・占有者・</a:t>
            </a:r>
            <a:r>
              <a:rPr kumimoji="1" lang="ja-JP" altLang="en-US" sz="2000" b="0" i="0" u="none" strike="noStrike" kern="1200" cap="none" spc="0" normalizeH="0" baseline="0" noProof="0" dirty="0">
                <a:ln>
                  <a:noFill/>
                </a:ln>
                <a:solidFill>
                  <a:prstClr val="black"/>
                </a:solidFill>
                <a:effectLst/>
                <a:highlight>
                  <a:srgbClr val="FFFF00"/>
                </a:highlight>
                <a:uLnTx/>
                <a:uFillTx/>
                <a:latin typeface="Segoe UI"/>
                <a:ea typeface="+mn-ea"/>
                <a:cs typeface="+mn-cs"/>
              </a:rPr>
              <a:t>工事主・工事施行者も含む</a:t>
            </a:r>
          </a:p>
        </p:txBody>
      </p:sp>
    </p:spTree>
    <p:extLst>
      <p:ext uri="{BB962C8B-B14F-4D97-AF65-F5344CB8AC3E}">
        <p14:creationId xmlns:p14="http://schemas.microsoft.com/office/powerpoint/2010/main" val="26201311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297765E9-34A7-4FD7-A486-EDCCC95641B6}"/>
              </a:ext>
            </a:extLst>
          </p:cNvPr>
          <p:cNvSpPr>
            <a:spLocks noGrp="1"/>
          </p:cNvSpPr>
          <p:nvPr>
            <p:ph idx="1"/>
          </p:nvPr>
        </p:nvSpPr>
        <p:spPr/>
        <p:txBody>
          <a:bodyPr/>
          <a:lstStyle/>
          <a:p>
            <a:pPr marL="0" indent="0">
              <a:buNone/>
            </a:pPr>
            <a:r>
              <a:rPr lang="ja-JP" altLang="en-US" sz="2800" dirty="0">
                <a:solidFill>
                  <a:schemeClr val="bg1"/>
                </a:solidFill>
                <a:highlight>
                  <a:srgbClr val="FF0000"/>
                </a:highlight>
              </a:rPr>
              <a:t>注意</a:t>
            </a:r>
            <a:r>
              <a:rPr lang="ja-JP" altLang="en-US" sz="2800" dirty="0"/>
              <a:t>　</a:t>
            </a:r>
            <a:r>
              <a:rPr lang="ja-JP" altLang="en-US" sz="2800" dirty="0">
                <a:highlight>
                  <a:srgbClr val="FFFF00"/>
                </a:highlight>
              </a:rPr>
              <a:t>自然</a:t>
            </a:r>
            <a:r>
              <a:rPr lang="ja-JP" altLang="en-US" sz="2800" dirty="0"/>
              <a:t>で出来た崖等は対象にはならない。</a:t>
            </a:r>
          </a:p>
          <a:p>
            <a:pPr marL="0" indent="0">
              <a:buNone/>
            </a:pPr>
            <a:r>
              <a:rPr lang="ja-JP" altLang="en-US" sz="2800" dirty="0">
                <a:solidFill>
                  <a:schemeClr val="bg1"/>
                </a:solidFill>
                <a:highlight>
                  <a:srgbClr val="0000FF"/>
                </a:highlight>
              </a:rPr>
              <a:t>疑問１</a:t>
            </a:r>
            <a:r>
              <a:rPr lang="ja-JP" altLang="en-US" sz="2800" dirty="0"/>
              <a:t>　規制区域の</a:t>
            </a:r>
            <a:r>
              <a:rPr lang="ja-JP" altLang="en-US" sz="2800" dirty="0">
                <a:highlight>
                  <a:srgbClr val="FFFF00"/>
                </a:highlight>
              </a:rPr>
              <a:t>指定以前</a:t>
            </a:r>
            <a:r>
              <a:rPr lang="ja-JP" altLang="en-US" sz="2800" dirty="0"/>
              <a:t>に造成された宅地は、勧告・改善命令の対</a:t>
            </a:r>
            <a:endParaRPr lang="en-US" altLang="ja-JP" sz="2800" dirty="0"/>
          </a:p>
          <a:p>
            <a:pPr marL="0" indent="0">
              <a:buNone/>
            </a:pPr>
            <a:r>
              <a:rPr lang="ja-JP" altLang="en-US" sz="2800" dirty="0"/>
              <a:t>　　　　　象となるか？</a:t>
            </a:r>
          </a:p>
          <a:p>
            <a:pPr marL="0" indent="0">
              <a:buNone/>
            </a:pPr>
            <a:r>
              <a:rPr lang="ja-JP" altLang="en-US" sz="2800" dirty="0">
                <a:solidFill>
                  <a:schemeClr val="bg1"/>
                </a:solidFill>
                <a:highlight>
                  <a:srgbClr val="008080"/>
                </a:highlight>
              </a:rPr>
              <a:t>解答＆解説</a:t>
            </a:r>
            <a:r>
              <a:rPr lang="ja-JP" altLang="en-US" sz="2800" dirty="0"/>
              <a:t>　危険な状態を防止・避難する措置だから、対象となる。</a:t>
            </a:r>
          </a:p>
          <a:p>
            <a:pPr marL="0" indent="0">
              <a:buNone/>
            </a:pPr>
            <a:r>
              <a:rPr lang="ja-JP" altLang="en-US" sz="2800" dirty="0">
                <a:solidFill>
                  <a:schemeClr val="bg1"/>
                </a:solidFill>
                <a:highlight>
                  <a:srgbClr val="0000FF"/>
                </a:highlight>
              </a:rPr>
              <a:t>疑問２</a:t>
            </a:r>
            <a:r>
              <a:rPr lang="ja-JP" altLang="en-US" sz="2800" dirty="0"/>
              <a:t>　</a:t>
            </a:r>
            <a:r>
              <a:rPr lang="ja-JP" altLang="en-US" sz="2800" dirty="0">
                <a:highlight>
                  <a:srgbClr val="FFFF00"/>
                </a:highlight>
              </a:rPr>
              <a:t>許可を要しない規模</a:t>
            </a:r>
            <a:r>
              <a:rPr lang="ja-JP" altLang="en-US" sz="2800" dirty="0"/>
              <a:t>の造成工事の宅地について、勧告・改善命</a:t>
            </a:r>
          </a:p>
          <a:p>
            <a:pPr marL="0" indent="0">
              <a:buNone/>
            </a:pPr>
            <a:r>
              <a:rPr lang="ja-JP" altLang="en-US" sz="2800" dirty="0"/>
              <a:t>　　　　　令の対象となるか？</a:t>
            </a:r>
          </a:p>
          <a:p>
            <a:pPr marL="0" indent="0">
              <a:buNone/>
            </a:pPr>
            <a:r>
              <a:rPr lang="ja-JP" altLang="en-US" sz="2800" dirty="0">
                <a:solidFill>
                  <a:schemeClr val="bg1"/>
                </a:solidFill>
                <a:highlight>
                  <a:srgbClr val="008080"/>
                </a:highlight>
              </a:rPr>
              <a:t>解答＆解説</a:t>
            </a:r>
            <a:r>
              <a:rPr lang="ja-JP" altLang="en-US" sz="2800" dirty="0"/>
              <a:t>　危険がある以上、対象となる。</a:t>
            </a:r>
          </a:p>
          <a:p>
            <a:pPr marL="0" indent="0">
              <a:buNone/>
            </a:pPr>
            <a:endParaRPr lang="ja-JP" altLang="en-US" dirty="0"/>
          </a:p>
        </p:txBody>
      </p:sp>
      <p:sp>
        <p:nvSpPr>
          <p:cNvPr id="27650" name="タイトル 1">
            <a:extLst>
              <a:ext uri="{FF2B5EF4-FFF2-40B4-BE49-F238E27FC236}">
                <a16:creationId xmlns:a16="http://schemas.microsoft.com/office/drawing/2014/main" id="{0FB8E6D3-2574-497C-91A5-B23F6FB1EC40}"/>
              </a:ext>
            </a:extLst>
          </p:cNvPr>
          <p:cNvSpPr>
            <a:spLocks noGrp="1"/>
          </p:cNvSpPr>
          <p:nvPr>
            <p:ph type="title"/>
          </p:nvPr>
        </p:nvSpPr>
        <p:spPr>
          <a:solidFill>
            <a:srgbClr val="00B0F0"/>
          </a:solidFill>
          <a:ln w="76200">
            <a:solidFill>
              <a:schemeClr val="tx1"/>
            </a:solidFill>
            <a:miter lim="800000"/>
            <a:headEnd/>
            <a:tailEnd/>
          </a:ln>
        </p:spPr>
        <p:txBody>
          <a:bodyPr/>
          <a:lstStyle/>
          <a:p>
            <a:pPr algn="l"/>
            <a:r>
              <a:rPr lang="ja-JP" altLang="en-US" dirty="0">
                <a:solidFill>
                  <a:schemeClr val="bg1"/>
                </a:solidFill>
              </a:rPr>
              <a:t>　　　　　　　　　　　　注　意</a:t>
            </a:r>
          </a:p>
        </p:txBody>
      </p:sp>
      <p:sp>
        <p:nvSpPr>
          <p:cNvPr id="11" name="二等辺三角形 10">
            <a:extLst>
              <a:ext uri="{FF2B5EF4-FFF2-40B4-BE49-F238E27FC236}">
                <a16:creationId xmlns:a16="http://schemas.microsoft.com/office/drawing/2014/main" id="{BF40FC2A-AD74-4100-BE42-D888F6B236F2}"/>
              </a:ext>
            </a:extLst>
          </p:cNvPr>
          <p:cNvSpPr/>
          <p:nvPr/>
        </p:nvSpPr>
        <p:spPr>
          <a:xfrm rot="5400000">
            <a:off x="523081" y="330113"/>
            <a:ext cx="1174044" cy="100100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96DEEE8-AB75-448E-A0CF-9CC154CA9CC2}"/>
              </a:ext>
            </a:extLst>
          </p:cNvPr>
          <p:cNvSpPr>
            <a:spLocks noGrp="1"/>
          </p:cNvSpPr>
          <p:nvPr>
            <p:ph idx="1"/>
          </p:nvPr>
        </p:nvSpPr>
        <p:spPr/>
        <p:txBody>
          <a:bodyPr/>
          <a:lstStyle/>
          <a:p>
            <a:pPr marL="0" indent="0">
              <a:buNone/>
            </a:pPr>
            <a:r>
              <a:rPr lang="ja-JP" altLang="en-US" sz="2800" dirty="0">
                <a:solidFill>
                  <a:schemeClr val="bg1"/>
                </a:solidFill>
                <a:highlight>
                  <a:srgbClr val="FF0000"/>
                </a:highlight>
              </a:rPr>
              <a:t>注意</a:t>
            </a:r>
            <a:r>
              <a:rPr lang="ja-JP" altLang="en-US" sz="2800" dirty="0"/>
              <a:t>　宅地の保全義務・勧告・改善命令はいずれも</a:t>
            </a:r>
            <a:r>
              <a:rPr lang="ja-JP" altLang="en-US" sz="2800" dirty="0">
                <a:highlight>
                  <a:srgbClr val="FFFF00"/>
                </a:highlight>
              </a:rPr>
              <a:t>規制区域指定前</a:t>
            </a:r>
            <a:r>
              <a:rPr lang="ja-JP" altLang="en-US" sz="2800" dirty="0"/>
              <a:t>に</a:t>
            </a:r>
            <a:r>
              <a:rPr lang="ja-JP" altLang="en-US" sz="2800" dirty="0" err="1"/>
              <a:t>お</a:t>
            </a:r>
            <a:r>
              <a:rPr lang="ja-JP" altLang="en-US" sz="2800" dirty="0"/>
              <a:t>　　　</a:t>
            </a:r>
            <a:r>
              <a:rPr lang="ja-JP" altLang="en-US" sz="2800" dirty="0" err="1"/>
              <a:t>こな</a:t>
            </a:r>
            <a:r>
              <a:rPr lang="ja-JP" altLang="en-US" sz="2800" dirty="0"/>
              <a:t>われたものも含む。</a:t>
            </a:r>
          </a:p>
          <a:p>
            <a:pPr marL="0" indent="0">
              <a:buNone/>
            </a:pPr>
            <a:r>
              <a:rPr lang="ja-JP" altLang="en-US" sz="2800" dirty="0">
                <a:solidFill>
                  <a:schemeClr val="bg1"/>
                </a:solidFill>
                <a:highlight>
                  <a:srgbClr val="FF0000"/>
                </a:highlight>
              </a:rPr>
              <a:t>注意</a:t>
            </a:r>
            <a:r>
              <a:rPr lang="ja-JP" altLang="en-US" sz="2800" dirty="0"/>
              <a:t>　宅地造成等工事規制区域が指定される前に宅地造成が行われた宅地であっても、勧告や改善命令を行うことができ、宅地の</a:t>
            </a:r>
            <a:r>
              <a:rPr lang="ja-JP" altLang="en-US" sz="2800" dirty="0">
                <a:highlight>
                  <a:srgbClr val="FFFF00"/>
                </a:highlight>
              </a:rPr>
              <a:t>保全義務</a:t>
            </a:r>
            <a:r>
              <a:rPr lang="ja-JP" altLang="en-US" sz="2800" dirty="0"/>
              <a:t>がある。</a:t>
            </a:r>
          </a:p>
          <a:p>
            <a:pPr marL="0" indent="0">
              <a:buNone/>
            </a:pPr>
            <a:r>
              <a:rPr lang="en-US" altLang="ja-JP" sz="2800" dirty="0"/>
              <a:t>※</a:t>
            </a:r>
            <a:r>
              <a:rPr lang="ja-JP" altLang="en-US" sz="2800" dirty="0"/>
              <a:t>宅地の保全義務は所有者のみならず</a:t>
            </a:r>
            <a:r>
              <a:rPr lang="ja-JP" altLang="en-US" sz="2800" dirty="0">
                <a:highlight>
                  <a:srgbClr val="FFFF00"/>
                </a:highlight>
              </a:rPr>
              <a:t>管理者や占有者</a:t>
            </a:r>
            <a:r>
              <a:rPr lang="en-US" altLang="ja-JP" sz="2800" dirty="0"/>
              <a:t>(</a:t>
            </a:r>
            <a:r>
              <a:rPr lang="ja-JP" altLang="en-US" sz="2800" dirty="0"/>
              <a:t>賃借人等</a:t>
            </a:r>
            <a:r>
              <a:rPr lang="en-US" altLang="ja-JP" sz="2800" dirty="0"/>
              <a:t>)</a:t>
            </a:r>
            <a:r>
              <a:rPr lang="ja-JP" altLang="en-US" sz="2800" dirty="0"/>
              <a:t>もそ　</a:t>
            </a:r>
          </a:p>
          <a:p>
            <a:pPr marL="0" indent="0">
              <a:buNone/>
            </a:pPr>
            <a:r>
              <a:rPr lang="ja-JP" altLang="en-US" sz="2800" dirty="0"/>
              <a:t>　の義務を負う。</a:t>
            </a:r>
          </a:p>
          <a:p>
            <a:pPr marL="0" indent="0">
              <a:buNone/>
            </a:pPr>
            <a:endParaRPr lang="ja-JP" altLang="en-US" dirty="0"/>
          </a:p>
        </p:txBody>
      </p:sp>
      <p:sp>
        <p:nvSpPr>
          <p:cNvPr id="30723" name="タイトル 1">
            <a:extLst>
              <a:ext uri="{FF2B5EF4-FFF2-40B4-BE49-F238E27FC236}">
                <a16:creationId xmlns:a16="http://schemas.microsoft.com/office/drawing/2014/main" id="{EB82DA0F-3EEC-4739-B8DA-6F78B55C5BFF}"/>
              </a:ext>
            </a:extLst>
          </p:cNvPr>
          <p:cNvSpPr>
            <a:spLocks noGrp="1" noChangeArrowheads="1"/>
          </p:cNvSpPr>
          <p:nvPr>
            <p:ph type="title"/>
          </p:nvPr>
        </p:nvSpPr>
        <p:spPr>
          <a:xfrm>
            <a:off x="609600" y="218194"/>
            <a:ext cx="10972800" cy="1050219"/>
          </a:xfrm>
          <a:solidFill>
            <a:srgbClr val="00B0F0"/>
          </a:solidFill>
          <a:ln w="76200">
            <a:solidFill>
              <a:schemeClr val="tx1"/>
            </a:solidFill>
          </a:ln>
        </p:spPr>
        <p:txBody>
          <a:bodyPr/>
          <a:lstStyle/>
          <a:p>
            <a:pPr algn="l"/>
            <a:r>
              <a:rPr lang="ja-JP" altLang="en-US" dirty="0">
                <a:solidFill>
                  <a:schemeClr val="bg1"/>
                </a:solidFill>
              </a:rPr>
              <a:t>　　　　　　　　　　　　注　意</a:t>
            </a:r>
          </a:p>
        </p:txBody>
      </p:sp>
      <p:cxnSp>
        <p:nvCxnSpPr>
          <p:cNvPr id="6" name="直線コネクタ 5">
            <a:extLst>
              <a:ext uri="{FF2B5EF4-FFF2-40B4-BE49-F238E27FC236}">
                <a16:creationId xmlns:a16="http://schemas.microsoft.com/office/drawing/2014/main" id="{CE833CFD-5D40-43A3-9081-D987335B3189}"/>
              </a:ext>
            </a:extLst>
          </p:cNvPr>
          <p:cNvCxnSpPr>
            <a:cxnSpLocks/>
          </p:cNvCxnSpPr>
          <p:nvPr/>
        </p:nvCxnSpPr>
        <p:spPr>
          <a:xfrm>
            <a:off x="8374323" y="2068130"/>
            <a:ext cx="213582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FEB55BD2-D25F-4778-BF17-FF13783ADD52}"/>
              </a:ext>
            </a:extLst>
          </p:cNvPr>
          <p:cNvCxnSpPr>
            <a:cxnSpLocks/>
          </p:cNvCxnSpPr>
          <p:nvPr/>
        </p:nvCxnSpPr>
        <p:spPr>
          <a:xfrm>
            <a:off x="8550519" y="3418890"/>
            <a:ext cx="240456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78D27BA5-8F97-4E02-AB35-22ACBB1BE611}"/>
              </a:ext>
            </a:extLst>
          </p:cNvPr>
          <p:cNvCxnSpPr>
            <a:cxnSpLocks/>
          </p:cNvCxnSpPr>
          <p:nvPr/>
        </p:nvCxnSpPr>
        <p:spPr>
          <a:xfrm>
            <a:off x="6659313" y="4354577"/>
            <a:ext cx="2437244" cy="2840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二等辺三角形 13">
            <a:extLst>
              <a:ext uri="{FF2B5EF4-FFF2-40B4-BE49-F238E27FC236}">
                <a16:creationId xmlns:a16="http://schemas.microsoft.com/office/drawing/2014/main" id="{7DB678D2-41AC-40F2-BC0F-4EAF7A110ED6}"/>
              </a:ext>
            </a:extLst>
          </p:cNvPr>
          <p:cNvSpPr/>
          <p:nvPr/>
        </p:nvSpPr>
        <p:spPr>
          <a:xfrm rot="5400000">
            <a:off x="526257" y="301537"/>
            <a:ext cx="1050219" cy="883534"/>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010EA1C5-B7F6-41F2-8412-0FB93981CABD}"/>
              </a:ext>
            </a:extLst>
          </p:cNvPr>
          <p:cNvSpPr>
            <a:spLocks noGrp="1" noChangeArrowheads="1"/>
          </p:cNvSpPr>
          <p:nvPr>
            <p:ph type="title"/>
          </p:nvPr>
        </p:nvSpPr>
        <p:spPr>
          <a:solidFill>
            <a:srgbClr val="FF0000"/>
          </a:solidFill>
          <a:ln w="76200">
            <a:solidFill>
              <a:schemeClr val="tx1"/>
            </a:solidFill>
            <a:miter lim="800000"/>
            <a:headEnd/>
            <a:tailEnd/>
          </a:ln>
        </p:spPr>
        <p:txBody>
          <a:bodyPr/>
          <a:lstStyle/>
          <a:p>
            <a:pPr algn="l" eaLnBrk="1" hangingPunct="1"/>
            <a:r>
              <a:rPr lang="ja-JP" altLang="en-US" sz="3600" dirty="0">
                <a:solidFill>
                  <a:schemeClr val="bg1"/>
                </a:solidFill>
              </a:rPr>
              <a:t>　　　　Ｐ１３３　　　　　　　例　外</a:t>
            </a:r>
          </a:p>
        </p:txBody>
      </p:sp>
      <p:sp>
        <p:nvSpPr>
          <p:cNvPr id="20483" name="Rectangle 3">
            <a:extLst>
              <a:ext uri="{FF2B5EF4-FFF2-40B4-BE49-F238E27FC236}">
                <a16:creationId xmlns:a16="http://schemas.microsoft.com/office/drawing/2014/main" id="{4A855959-F2CF-447C-A7EF-6EF05119A039}"/>
              </a:ext>
            </a:extLst>
          </p:cNvPr>
          <p:cNvSpPr>
            <a:spLocks noGrp="1" noChangeArrowheads="1"/>
          </p:cNvSpPr>
          <p:nvPr>
            <p:ph type="body" idx="1"/>
          </p:nvPr>
        </p:nvSpPr>
        <p:spPr>
          <a:xfrm>
            <a:off x="609599" y="1557338"/>
            <a:ext cx="10882489" cy="4895850"/>
          </a:xfrm>
          <a:solidFill>
            <a:srgbClr val="FFFA9F"/>
          </a:solidFill>
          <a:ln w="76200">
            <a:solidFill>
              <a:schemeClr val="tx1"/>
            </a:solidFill>
            <a:miter lim="800000"/>
            <a:headEnd/>
            <a:tailEnd/>
          </a:ln>
        </p:spPr>
        <p:txBody>
          <a:bodyPr/>
          <a:lstStyle/>
          <a:p>
            <a:pPr eaLnBrk="1" hangingPunct="1">
              <a:lnSpc>
                <a:spcPct val="80000"/>
              </a:lnSpc>
              <a:buFontTx/>
              <a:buNone/>
              <a:defRPr/>
            </a:pPr>
            <a:endParaRPr lang="ja-JP" altLang="en-US" sz="1050" dirty="0"/>
          </a:p>
          <a:p>
            <a:pPr eaLnBrk="1" hangingPunct="1">
              <a:lnSpc>
                <a:spcPct val="80000"/>
              </a:lnSpc>
              <a:buFontTx/>
              <a:buNone/>
              <a:defRPr/>
            </a:pPr>
            <a:r>
              <a:rPr lang="en-US" altLang="ja-JP" sz="2400" dirty="0"/>
              <a:t>①</a:t>
            </a:r>
            <a:r>
              <a:rPr lang="ja-JP" altLang="en-US" sz="2400" dirty="0"/>
              <a:t>延べ床面積</a:t>
            </a:r>
            <a:r>
              <a:rPr lang="en-US" altLang="ja-JP" sz="2400" dirty="0">
                <a:highlight>
                  <a:srgbClr val="00FF00"/>
                </a:highlight>
              </a:rPr>
              <a:t>50㎡</a:t>
            </a:r>
            <a:r>
              <a:rPr lang="ja-JP" altLang="en-US" sz="2400" dirty="0">
                <a:highlight>
                  <a:srgbClr val="00FF00"/>
                </a:highlight>
              </a:rPr>
              <a:t>以内の平屋建</a:t>
            </a:r>
            <a:r>
              <a:rPr lang="ja-JP" altLang="en-US" sz="2400" dirty="0"/>
              <a:t>ての</a:t>
            </a:r>
            <a:r>
              <a:rPr lang="ja-JP" altLang="en-US" sz="2400" dirty="0">
                <a:highlight>
                  <a:srgbClr val="00FF00"/>
                </a:highlight>
              </a:rPr>
              <a:t>付属建築物</a:t>
            </a:r>
            <a:r>
              <a:rPr lang="ja-JP" altLang="en-US" sz="2400" dirty="0"/>
              <a:t>で外壁・軒裏が</a:t>
            </a:r>
            <a:r>
              <a:rPr lang="ja-JP" altLang="en-US" sz="2400" dirty="0">
                <a:highlight>
                  <a:srgbClr val="00FF00"/>
                </a:highlight>
              </a:rPr>
              <a:t>防火構造</a:t>
            </a:r>
          </a:p>
          <a:p>
            <a:pPr eaLnBrk="1" hangingPunct="1">
              <a:lnSpc>
                <a:spcPct val="80000"/>
              </a:lnSpc>
              <a:buFontTx/>
              <a:buNone/>
              <a:defRPr/>
            </a:pPr>
            <a:endParaRPr lang="ja-JP" altLang="en-US" sz="2400" dirty="0"/>
          </a:p>
          <a:p>
            <a:pPr eaLnBrk="1" hangingPunct="1">
              <a:lnSpc>
                <a:spcPct val="80000"/>
              </a:lnSpc>
              <a:buFontTx/>
              <a:buNone/>
              <a:defRPr/>
            </a:pPr>
            <a:r>
              <a:rPr lang="ja-JP" altLang="en-US" sz="2400" dirty="0"/>
              <a:t>②卸売り市場の上屋又は機械製作工場で</a:t>
            </a:r>
            <a:r>
              <a:rPr lang="ja-JP" altLang="en-US" sz="2400" dirty="0">
                <a:highlight>
                  <a:srgbClr val="00FF00"/>
                </a:highlight>
              </a:rPr>
              <a:t>主要構造部が不燃材</a:t>
            </a:r>
            <a:r>
              <a:rPr lang="ja-JP" altLang="en-US" sz="2400" dirty="0"/>
              <a:t>で造られたもの。又はこれらの構造で同等以上もの。</a:t>
            </a:r>
          </a:p>
          <a:p>
            <a:pPr eaLnBrk="1" hangingPunct="1">
              <a:lnSpc>
                <a:spcPct val="80000"/>
              </a:lnSpc>
              <a:buFontTx/>
              <a:buNone/>
              <a:defRPr/>
            </a:pPr>
            <a:endParaRPr lang="ja-JP" altLang="en-US" sz="2400" dirty="0"/>
          </a:p>
          <a:p>
            <a:pPr eaLnBrk="1" hangingPunct="1">
              <a:lnSpc>
                <a:spcPct val="80000"/>
              </a:lnSpc>
              <a:buFontTx/>
              <a:buNone/>
              <a:defRPr/>
            </a:pPr>
            <a:r>
              <a:rPr lang="ja-JP" altLang="en-US" sz="2400" dirty="0"/>
              <a:t>③高さ</a:t>
            </a:r>
            <a:r>
              <a:rPr lang="en-US" altLang="ja-JP" sz="2400" dirty="0">
                <a:highlight>
                  <a:srgbClr val="00FF00"/>
                </a:highlight>
              </a:rPr>
              <a:t>2m</a:t>
            </a:r>
            <a:r>
              <a:rPr lang="ja-JP" altLang="en-US" sz="2400" dirty="0">
                <a:highlight>
                  <a:srgbClr val="00FF00"/>
                </a:highlight>
              </a:rPr>
              <a:t>を越える門・</a:t>
            </a:r>
            <a:r>
              <a:rPr lang="ja-JP" altLang="en-US" sz="2400" dirty="0"/>
              <a:t>塀で</a:t>
            </a:r>
            <a:r>
              <a:rPr lang="ja-JP" altLang="en-US" sz="2400" dirty="0">
                <a:highlight>
                  <a:srgbClr val="00FF00"/>
                </a:highlight>
              </a:rPr>
              <a:t>不燃材</a:t>
            </a:r>
            <a:r>
              <a:rPr lang="ja-JP" altLang="en-US" sz="2400" dirty="0"/>
              <a:t>で造り、又は覆われているもの。</a:t>
            </a:r>
          </a:p>
          <a:p>
            <a:pPr eaLnBrk="1" hangingPunct="1">
              <a:lnSpc>
                <a:spcPct val="80000"/>
              </a:lnSpc>
              <a:buFontTx/>
              <a:buNone/>
              <a:defRPr/>
            </a:pPr>
            <a:endParaRPr lang="ja-JP" altLang="en-US" sz="2400" dirty="0"/>
          </a:p>
          <a:p>
            <a:pPr eaLnBrk="1" hangingPunct="1">
              <a:lnSpc>
                <a:spcPct val="80000"/>
              </a:lnSpc>
              <a:buFontTx/>
              <a:buNone/>
              <a:defRPr/>
            </a:pPr>
            <a:r>
              <a:rPr lang="ja-JP" altLang="en-US" sz="2400" dirty="0"/>
              <a:t>④高さ</a:t>
            </a:r>
            <a:r>
              <a:rPr lang="en-US" altLang="ja-JP" sz="2400" dirty="0"/>
              <a:t>2m</a:t>
            </a:r>
            <a:r>
              <a:rPr lang="ja-JP" altLang="en-US" sz="2400" dirty="0"/>
              <a:t>以下の門又は塀。</a:t>
            </a:r>
          </a:p>
          <a:p>
            <a:pPr eaLnBrk="1" hangingPunct="1">
              <a:lnSpc>
                <a:spcPct val="80000"/>
              </a:lnSpc>
              <a:buFontTx/>
              <a:buNone/>
              <a:defRPr/>
            </a:pPr>
            <a:endParaRPr lang="ja-JP" altLang="en-US" sz="2400" dirty="0"/>
          </a:p>
          <a:p>
            <a:pPr eaLnBrk="1" hangingPunct="1">
              <a:lnSpc>
                <a:spcPct val="80000"/>
              </a:lnSpc>
              <a:buFontTx/>
              <a:buNone/>
              <a:defRPr/>
            </a:pPr>
            <a:r>
              <a:rPr lang="ja-JP" altLang="en-US" sz="2400" dirty="0"/>
              <a:t>❺</a:t>
            </a:r>
            <a:r>
              <a:rPr lang="ja-JP" altLang="en-US" sz="2400" dirty="0">
                <a:highlight>
                  <a:srgbClr val="00FF00"/>
                </a:highlight>
              </a:rPr>
              <a:t>看板、広告塔で屋上</a:t>
            </a:r>
            <a:r>
              <a:rPr lang="ja-JP" altLang="en-US" sz="2400" dirty="0"/>
              <a:t>に設けるもの。</a:t>
            </a:r>
            <a:r>
              <a:rPr lang="ja-JP" altLang="en-US" sz="2400" dirty="0">
                <a:highlight>
                  <a:srgbClr val="00FF00"/>
                </a:highlight>
              </a:rPr>
              <a:t>高さ</a:t>
            </a:r>
            <a:r>
              <a:rPr lang="en-US" altLang="ja-JP" sz="2400" dirty="0">
                <a:highlight>
                  <a:srgbClr val="00FF00"/>
                </a:highlight>
              </a:rPr>
              <a:t>3m</a:t>
            </a:r>
            <a:r>
              <a:rPr lang="ja-JP" altLang="en-US" sz="2400" dirty="0">
                <a:highlight>
                  <a:srgbClr val="00FF00"/>
                </a:highlight>
              </a:rPr>
              <a:t>超える</a:t>
            </a:r>
            <a:r>
              <a:rPr lang="ja-JP" altLang="en-US" sz="2400" dirty="0"/>
              <a:t>もので、主要部分が</a:t>
            </a:r>
            <a:r>
              <a:rPr lang="ja-JP" altLang="en-US" sz="2400" dirty="0">
                <a:highlight>
                  <a:srgbClr val="00FF00"/>
                </a:highlight>
              </a:rPr>
              <a:t>不燃材</a:t>
            </a:r>
            <a:r>
              <a:rPr lang="ja-JP" altLang="en-US" sz="2400" dirty="0"/>
              <a:t>で造り又は覆われているもの</a:t>
            </a:r>
          </a:p>
        </p:txBody>
      </p:sp>
      <p:sp>
        <p:nvSpPr>
          <p:cNvPr id="12" name="二等辺三角形 11">
            <a:extLst>
              <a:ext uri="{FF2B5EF4-FFF2-40B4-BE49-F238E27FC236}">
                <a16:creationId xmlns:a16="http://schemas.microsoft.com/office/drawing/2014/main" id="{0B3AB35B-E44C-47E8-A192-81A20DC19FFB}"/>
              </a:ext>
            </a:extLst>
          </p:cNvPr>
          <p:cNvSpPr/>
          <p:nvPr/>
        </p:nvSpPr>
        <p:spPr>
          <a:xfrm rot="5400000">
            <a:off x="462844" y="421394"/>
            <a:ext cx="1174045" cy="880533"/>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2" name="フレーム 1">
            <a:extLst>
              <a:ext uri="{FF2B5EF4-FFF2-40B4-BE49-F238E27FC236}">
                <a16:creationId xmlns:a16="http://schemas.microsoft.com/office/drawing/2014/main" id="{CB8EDC96-FCB7-4158-A292-9C1B7DD15554}"/>
              </a:ext>
            </a:extLst>
          </p:cNvPr>
          <p:cNvSpPr/>
          <p:nvPr/>
        </p:nvSpPr>
        <p:spPr>
          <a:xfrm>
            <a:off x="609599" y="4752622"/>
            <a:ext cx="10882489" cy="1004711"/>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タイトル 1">
            <a:extLst>
              <a:ext uri="{FF2B5EF4-FFF2-40B4-BE49-F238E27FC236}">
                <a16:creationId xmlns:a16="http://schemas.microsoft.com/office/drawing/2014/main" id="{34B474F2-0F93-434C-9893-59576576999B}"/>
              </a:ext>
            </a:extLst>
          </p:cNvPr>
          <p:cNvSpPr>
            <a:spLocks noGrp="1" noChangeArrowheads="1"/>
          </p:cNvSpPr>
          <p:nvPr>
            <p:ph type="title"/>
          </p:nvPr>
        </p:nvSpPr>
        <p:spPr/>
        <p:txBody>
          <a:bodyPr/>
          <a:lstStyle/>
          <a:p>
            <a:pPr eaLnBrk="1" hangingPunct="1"/>
            <a:r>
              <a:rPr lang="ja-JP" altLang="en-US" dirty="0"/>
              <a:t>特定盛土等規制区域</a:t>
            </a:r>
          </a:p>
        </p:txBody>
      </p:sp>
      <p:sp>
        <p:nvSpPr>
          <p:cNvPr id="60419" name="コンテンツ プレースホルダー 2">
            <a:extLst>
              <a:ext uri="{FF2B5EF4-FFF2-40B4-BE49-F238E27FC236}">
                <a16:creationId xmlns:a16="http://schemas.microsoft.com/office/drawing/2014/main" id="{27C3A73D-CF0C-4166-908B-86143B40A0F6}"/>
              </a:ext>
            </a:extLst>
          </p:cNvPr>
          <p:cNvSpPr>
            <a:spLocks noGrp="1" noChangeArrowheads="1"/>
          </p:cNvSpPr>
          <p:nvPr>
            <p:ph idx="1"/>
          </p:nvPr>
        </p:nvSpPr>
        <p:spPr/>
        <p:txBody>
          <a:bodyPr/>
          <a:lstStyle/>
          <a:p>
            <a:pPr marL="0" indent="0" eaLnBrk="1" hangingPunct="1">
              <a:buNone/>
            </a:pPr>
            <a:r>
              <a:rPr lang="ja-JP" altLang="en-US" dirty="0"/>
              <a:t>❶特定盛土等規制区域の指定</a:t>
            </a:r>
          </a:p>
          <a:p>
            <a:pPr marL="0" indent="0" eaLnBrk="1" hangingPunct="1">
              <a:buNone/>
            </a:pPr>
            <a:r>
              <a:rPr lang="ja-JP" altLang="en-US" dirty="0"/>
              <a:t>❷特定盛土等または土石の堆積に関する工事の届出</a:t>
            </a:r>
            <a:endParaRPr lang="en-US" altLang="ja-JP" dirty="0"/>
          </a:p>
          <a:p>
            <a:pPr marL="0" indent="0" eaLnBrk="1" hangingPunct="1">
              <a:buNone/>
            </a:pPr>
            <a:r>
              <a:rPr lang="ja-JP" altLang="en-US" dirty="0"/>
              <a:t>❸届出の手続き</a:t>
            </a:r>
          </a:p>
          <a:p>
            <a:pPr marL="0" indent="0" eaLnBrk="1" hangingPunct="1">
              <a:buNone/>
            </a:pPr>
            <a:r>
              <a:rPr lang="ja-JP" altLang="en-US" dirty="0"/>
              <a:t>❸</a:t>
            </a:r>
            <a:r>
              <a:rPr lang="ja-JP" altLang="en-US" dirty="0">
                <a:solidFill>
                  <a:srgbClr val="191B0E"/>
                </a:solidFill>
              </a:rPr>
              <a:t>特定盛土等または土石の堆積に関する工事の許可</a:t>
            </a:r>
            <a:endParaRPr lang="ja-JP" altLang="en-US" dirty="0"/>
          </a:p>
        </p:txBody>
      </p:sp>
    </p:spTree>
    <p:extLst>
      <p:ext uri="{BB962C8B-B14F-4D97-AF65-F5344CB8AC3E}">
        <p14:creationId xmlns:p14="http://schemas.microsoft.com/office/powerpoint/2010/main" val="1460580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96DEEE8-AB75-448E-A0CF-9CC154CA9CC2}"/>
              </a:ext>
            </a:extLst>
          </p:cNvPr>
          <p:cNvSpPr>
            <a:spLocks noGrp="1"/>
          </p:cNvSpPr>
          <p:nvPr>
            <p:ph idx="1"/>
          </p:nvPr>
        </p:nvSpPr>
        <p:spPr/>
        <p:txBody>
          <a:bodyPr/>
          <a:lstStyle/>
          <a:p>
            <a:pPr marL="0" indent="0">
              <a:buNone/>
            </a:pPr>
            <a:r>
              <a:rPr lang="ja-JP" altLang="en-US" sz="2400" dirty="0">
                <a:latin typeface="HGPｺﾞｼｯｸM" panose="020B0600000000000000" pitchFamily="50" charset="-128"/>
                <a:ea typeface="HGPｺﾞｼｯｸM" panose="020B0600000000000000" pitchFamily="50" charset="-128"/>
              </a:rPr>
              <a:t>　特定盛土等規制区域とは、土地の傾斜度、渓流の位置その他の自然的条件およびその周辺地域における土地利用の状況その他の社会的状況からみて、当該区域内の土地おいて</a:t>
            </a:r>
            <a:r>
              <a:rPr lang="ja-JP" altLang="en-US" sz="2400" b="1" dirty="0">
                <a:solidFill>
                  <a:srgbClr val="FF0000"/>
                </a:solidFill>
                <a:latin typeface="HGPｺﾞｼｯｸM" panose="020B0600000000000000" pitchFamily="50" charset="-128"/>
                <a:ea typeface="HGPｺﾞｼｯｸM" panose="020B0600000000000000" pitchFamily="50" charset="-128"/>
              </a:rPr>
              <a:t>特定盛土</a:t>
            </a:r>
            <a:r>
              <a:rPr lang="ja-JP" altLang="en-US" sz="2400" b="1" dirty="0">
                <a:latin typeface="HGPｺﾞｼｯｸM" panose="020B0600000000000000" pitchFamily="50" charset="-128"/>
                <a:ea typeface="HGPｺﾞｼｯｸM" panose="020B0600000000000000" pitchFamily="50" charset="-128"/>
              </a:rPr>
              <a:t>等</a:t>
            </a:r>
            <a:r>
              <a:rPr lang="ja-JP" altLang="en-US" sz="2400" dirty="0">
                <a:latin typeface="HGPｺﾞｼｯｸM" panose="020B0600000000000000" pitchFamily="50" charset="-128"/>
                <a:ea typeface="HGPｺﾞｼｯｸM" panose="020B0600000000000000" pitchFamily="50" charset="-128"/>
              </a:rPr>
              <a:t>または</a:t>
            </a:r>
            <a:r>
              <a:rPr lang="ja-JP" altLang="en-US" sz="2400" b="1" dirty="0">
                <a:solidFill>
                  <a:srgbClr val="FF0000"/>
                </a:solidFill>
                <a:latin typeface="HGPｺﾞｼｯｸM" panose="020B0600000000000000" pitchFamily="50" charset="-128"/>
                <a:ea typeface="HGPｺﾞｼｯｸM" panose="020B0600000000000000" pitchFamily="50" charset="-128"/>
              </a:rPr>
              <a:t>土石の堆積</a:t>
            </a:r>
            <a:r>
              <a:rPr lang="ja-JP" altLang="en-US" sz="2400" dirty="0">
                <a:latin typeface="HGPｺﾞｼｯｸM" panose="020B0600000000000000" pitchFamily="50" charset="-128"/>
                <a:ea typeface="HGPｺﾞｼｯｸM" panose="020B0600000000000000" pitchFamily="50" charset="-128"/>
              </a:rPr>
              <a:t>が行われて場合には、</a:t>
            </a:r>
            <a:r>
              <a:rPr lang="ja-JP" altLang="en-US" sz="2400" b="1" dirty="0">
                <a:solidFill>
                  <a:srgbClr val="FF0000"/>
                </a:solidFill>
                <a:latin typeface="HGPｺﾞｼｯｸM" panose="020B0600000000000000" pitchFamily="50" charset="-128"/>
                <a:ea typeface="HGPｺﾞｼｯｸM" panose="020B0600000000000000" pitchFamily="50" charset="-128"/>
              </a:rPr>
              <a:t>これに伴う災害</a:t>
            </a:r>
            <a:r>
              <a:rPr lang="ja-JP" altLang="en-US" sz="2400" dirty="0">
                <a:latin typeface="HGPｺﾞｼｯｸM" panose="020B0600000000000000" pitchFamily="50" charset="-128"/>
                <a:ea typeface="HGPｺﾞｼｯｸM" panose="020B0600000000000000" pitchFamily="50" charset="-128"/>
              </a:rPr>
              <a:t>により市街地等区域その他の</a:t>
            </a:r>
            <a:r>
              <a:rPr lang="ja-JP" altLang="en-US" sz="2400" dirty="0">
                <a:solidFill>
                  <a:srgbClr val="FF0000"/>
                </a:solidFill>
                <a:latin typeface="HGPｺﾞｼｯｸM" panose="020B0600000000000000" pitchFamily="50" charset="-128"/>
                <a:ea typeface="HGPｺﾞｼｯｸM" panose="020B0600000000000000" pitchFamily="50" charset="-128"/>
              </a:rPr>
              <a:t>区域の</a:t>
            </a:r>
            <a:r>
              <a:rPr lang="ja-JP" altLang="en-US" sz="2400" b="1" dirty="0">
                <a:solidFill>
                  <a:srgbClr val="FF0000"/>
                </a:solidFill>
                <a:latin typeface="HGPｺﾞｼｯｸM" panose="020B0600000000000000" pitchFamily="50" charset="-128"/>
                <a:ea typeface="HGPｺﾞｼｯｸM" panose="020B0600000000000000" pitchFamily="50" charset="-128"/>
              </a:rPr>
              <a:t>居住者等の生命</a:t>
            </a:r>
            <a:r>
              <a:rPr lang="ja-JP" altLang="en-US" sz="2400" dirty="0">
                <a:latin typeface="HGPｺﾞｼｯｸM" panose="020B0600000000000000" pitchFamily="50" charset="-128"/>
                <a:ea typeface="HGPｺﾞｼｯｸM" panose="020B0600000000000000" pitchFamily="50" charset="-128"/>
              </a:rPr>
              <a:t>または</a:t>
            </a:r>
            <a:r>
              <a:rPr lang="ja-JP" altLang="en-US" sz="2400" b="1" dirty="0">
                <a:solidFill>
                  <a:srgbClr val="FF0000"/>
                </a:solidFill>
                <a:latin typeface="HGPｺﾞｼｯｸM" panose="020B0600000000000000" pitchFamily="50" charset="-128"/>
                <a:ea typeface="HGPｺﾞｼｯｸM" panose="020B0600000000000000" pitchFamily="50" charset="-128"/>
              </a:rPr>
              <a:t>身体に危害を生じる恐れが特に大きいと認められる</a:t>
            </a:r>
            <a:r>
              <a:rPr lang="ja-JP" altLang="en-US" sz="2400" dirty="0">
                <a:solidFill>
                  <a:srgbClr val="FF0000"/>
                </a:solidFill>
                <a:latin typeface="HGPｺﾞｼｯｸM" panose="020B0600000000000000" pitchFamily="50" charset="-128"/>
                <a:ea typeface="HGPｺﾞｼｯｸM" panose="020B0600000000000000" pitchFamily="50" charset="-128"/>
              </a:rPr>
              <a:t>区域をいう</a:t>
            </a:r>
          </a:p>
        </p:txBody>
      </p:sp>
      <p:sp>
        <p:nvSpPr>
          <p:cNvPr id="30723" name="タイトル 1">
            <a:extLst>
              <a:ext uri="{FF2B5EF4-FFF2-40B4-BE49-F238E27FC236}">
                <a16:creationId xmlns:a16="http://schemas.microsoft.com/office/drawing/2014/main" id="{EB82DA0F-3EEC-4739-B8DA-6F78B55C5BFF}"/>
              </a:ext>
            </a:extLst>
          </p:cNvPr>
          <p:cNvSpPr>
            <a:spLocks noGrp="1" noChangeArrowheads="1"/>
          </p:cNvSpPr>
          <p:nvPr>
            <p:ph type="title"/>
          </p:nvPr>
        </p:nvSpPr>
        <p:spPr>
          <a:xfrm>
            <a:off x="609600" y="161750"/>
            <a:ext cx="10972800" cy="1050219"/>
          </a:xfrm>
          <a:solidFill>
            <a:srgbClr val="00B0F0"/>
          </a:solidFill>
          <a:ln w="76200">
            <a:solidFill>
              <a:schemeClr val="tx1"/>
            </a:solidFill>
          </a:ln>
        </p:spPr>
        <p:txBody>
          <a:bodyPr/>
          <a:lstStyle/>
          <a:p>
            <a:pPr algn="l"/>
            <a:r>
              <a:rPr lang="ja-JP" altLang="en-US" dirty="0">
                <a:solidFill>
                  <a:schemeClr val="bg1"/>
                </a:solidFill>
              </a:rPr>
              <a:t>　　　　　　　特定盛土等の規制区域</a:t>
            </a:r>
          </a:p>
        </p:txBody>
      </p:sp>
      <p:cxnSp>
        <p:nvCxnSpPr>
          <p:cNvPr id="6" name="直線コネクタ 5">
            <a:extLst>
              <a:ext uri="{FF2B5EF4-FFF2-40B4-BE49-F238E27FC236}">
                <a16:creationId xmlns:a16="http://schemas.microsoft.com/office/drawing/2014/main" id="{CE833CFD-5D40-43A3-9081-D987335B3189}"/>
              </a:ext>
            </a:extLst>
          </p:cNvPr>
          <p:cNvCxnSpPr>
            <a:cxnSpLocks/>
          </p:cNvCxnSpPr>
          <p:nvPr/>
        </p:nvCxnSpPr>
        <p:spPr>
          <a:xfrm>
            <a:off x="2059408" y="2756752"/>
            <a:ext cx="381081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FEB55BD2-D25F-4778-BF17-FF13783ADD52}"/>
              </a:ext>
            </a:extLst>
          </p:cNvPr>
          <p:cNvCxnSpPr>
            <a:cxnSpLocks/>
          </p:cNvCxnSpPr>
          <p:nvPr/>
        </p:nvCxnSpPr>
        <p:spPr>
          <a:xfrm>
            <a:off x="3594698" y="3114090"/>
            <a:ext cx="735552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78D27BA5-8F97-4E02-AB35-22ACBB1BE611}"/>
              </a:ext>
            </a:extLst>
          </p:cNvPr>
          <p:cNvCxnSpPr>
            <a:cxnSpLocks/>
          </p:cNvCxnSpPr>
          <p:nvPr/>
        </p:nvCxnSpPr>
        <p:spPr>
          <a:xfrm>
            <a:off x="8623580" y="2756752"/>
            <a:ext cx="211215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二等辺三角形 13">
            <a:extLst>
              <a:ext uri="{FF2B5EF4-FFF2-40B4-BE49-F238E27FC236}">
                <a16:creationId xmlns:a16="http://schemas.microsoft.com/office/drawing/2014/main" id="{7DB678D2-41AC-40F2-BC0F-4EAF7A110ED6}"/>
              </a:ext>
            </a:extLst>
          </p:cNvPr>
          <p:cNvSpPr/>
          <p:nvPr/>
        </p:nvSpPr>
        <p:spPr>
          <a:xfrm rot="5400000">
            <a:off x="526257" y="301537"/>
            <a:ext cx="1050219" cy="883534"/>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cxnSp>
        <p:nvCxnSpPr>
          <p:cNvPr id="11" name="直線コネクタ 10">
            <a:extLst>
              <a:ext uri="{FF2B5EF4-FFF2-40B4-BE49-F238E27FC236}">
                <a16:creationId xmlns:a16="http://schemas.microsoft.com/office/drawing/2014/main" id="{0217FF0A-2B36-408A-9E05-D2B4AA37E773}"/>
              </a:ext>
            </a:extLst>
          </p:cNvPr>
          <p:cNvCxnSpPr>
            <a:cxnSpLocks/>
          </p:cNvCxnSpPr>
          <p:nvPr/>
        </p:nvCxnSpPr>
        <p:spPr>
          <a:xfrm>
            <a:off x="741292" y="3462867"/>
            <a:ext cx="285340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37358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96DEEE8-AB75-448E-A0CF-9CC154CA9CC2}"/>
              </a:ext>
            </a:extLst>
          </p:cNvPr>
          <p:cNvSpPr>
            <a:spLocks noGrp="1"/>
          </p:cNvSpPr>
          <p:nvPr>
            <p:ph idx="1"/>
          </p:nvPr>
        </p:nvSpPr>
        <p:spPr/>
        <p:txBody>
          <a:bodyPr/>
          <a:lstStyle/>
          <a:p>
            <a:pPr marL="0" indent="0">
              <a:buNone/>
            </a:pPr>
            <a:r>
              <a:rPr lang="ja-JP" altLang="en-US" sz="2400" dirty="0">
                <a:latin typeface="HGPｺﾞｼｯｸM" panose="020B0600000000000000" pitchFamily="50" charset="-128"/>
                <a:ea typeface="HGPｺﾞｼｯｸM" panose="020B0600000000000000" pitchFamily="50" charset="-128"/>
              </a:rPr>
              <a:t>　①都道府県知事⇒</a:t>
            </a:r>
            <a:r>
              <a:rPr lang="ja-JP" altLang="en-US" sz="2400" b="1" dirty="0">
                <a:solidFill>
                  <a:srgbClr val="FF0000"/>
                </a:solidFill>
                <a:latin typeface="HGPｺﾞｼｯｸM" panose="020B0600000000000000" pitchFamily="50" charset="-128"/>
                <a:ea typeface="HGPｺﾞｼｯｸM" panose="020B0600000000000000" pitchFamily="50" charset="-128"/>
              </a:rPr>
              <a:t>関係市町村の意見</a:t>
            </a:r>
            <a:r>
              <a:rPr lang="ja-JP" altLang="en-US" sz="2400" dirty="0">
                <a:latin typeface="HGPｺﾞｼｯｸM" panose="020B0600000000000000" pitchFamily="50" charset="-128"/>
                <a:ea typeface="HGPｺﾞｼｯｸM" panose="020B0600000000000000" pitchFamily="50" charset="-128"/>
              </a:rPr>
              <a:t>を聞いて、指定する。</a:t>
            </a:r>
          </a:p>
          <a:p>
            <a:pPr marL="0" indent="0">
              <a:buNone/>
            </a:pPr>
            <a:r>
              <a:rPr lang="ja-JP" altLang="en-US" sz="2400" dirty="0">
                <a:latin typeface="HGPｺﾞｼｯｸM" panose="020B0600000000000000" pitchFamily="50" charset="-128"/>
                <a:ea typeface="HGPｺﾞｼｯｸM" panose="020B0600000000000000" pitchFamily="50" charset="-128"/>
              </a:rPr>
              <a:t>　②特定盛土規制区域の指定⇒</a:t>
            </a:r>
            <a:r>
              <a:rPr lang="ja-JP" altLang="en-US" sz="2400" b="1" dirty="0">
                <a:solidFill>
                  <a:srgbClr val="FF0000"/>
                </a:solidFill>
                <a:latin typeface="HGPｺﾞｼｯｸM" panose="020B0600000000000000" pitchFamily="50" charset="-128"/>
                <a:ea typeface="HGPｺﾞｼｯｸM" panose="020B0600000000000000" pitchFamily="50" charset="-128"/>
              </a:rPr>
              <a:t>公示</a:t>
            </a:r>
            <a:r>
              <a:rPr lang="ja-JP" altLang="en-US" sz="2400" dirty="0">
                <a:latin typeface="HGPｺﾞｼｯｸM" panose="020B0600000000000000" pitchFamily="50" charset="-128"/>
                <a:ea typeface="HGPｺﾞｼｯｸM" panose="020B0600000000000000" pitchFamily="50" charset="-128"/>
              </a:rPr>
              <a:t>するとともに</a:t>
            </a:r>
            <a:r>
              <a:rPr lang="ja-JP" altLang="en-US" sz="2400" b="1" dirty="0">
                <a:solidFill>
                  <a:srgbClr val="FF0000"/>
                </a:solidFill>
                <a:latin typeface="HGPｺﾞｼｯｸM" panose="020B0600000000000000" pitchFamily="50" charset="-128"/>
                <a:ea typeface="HGPｺﾞｼｯｸM" panose="020B0600000000000000" pitchFamily="50" charset="-128"/>
              </a:rPr>
              <a:t>市町村長</a:t>
            </a:r>
            <a:r>
              <a:rPr lang="ja-JP" altLang="en-US" sz="2400" dirty="0">
                <a:latin typeface="HGPｺﾞｼｯｸM" panose="020B0600000000000000" pitchFamily="50" charset="-128"/>
                <a:ea typeface="HGPｺﾞｼｯｸM" panose="020B0600000000000000" pitchFamily="50" charset="-128"/>
              </a:rPr>
              <a:t>にその旨を</a:t>
            </a:r>
            <a:r>
              <a:rPr lang="ja-JP" altLang="en-US" sz="2400" b="1" dirty="0">
                <a:solidFill>
                  <a:srgbClr val="FF0000"/>
                </a:solidFill>
                <a:latin typeface="HGPｺﾞｼｯｸM" panose="020B0600000000000000" pitchFamily="50" charset="-128"/>
                <a:ea typeface="HGPｺﾞｼｯｸM" panose="020B0600000000000000" pitchFamily="50" charset="-128"/>
              </a:rPr>
              <a:t>通知</a:t>
            </a:r>
            <a:r>
              <a:rPr lang="ja-JP" altLang="en-US" sz="2400" dirty="0">
                <a:latin typeface="HGPｺﾞｼｯｸM" panose="020B0600000000000000" pitchFamily="50" charset="-128"/>
                <a:ea typeface="HGPｺﾞｼｯｸM" panose="020B0600000000000000" pitchFamily="50" charset="-128"/>
              </a:rPr>
              <a:t>しなければ</a:t>
            </a:r>
          </a:p>
          <a:p>
            <a:pPr marL="0" indent="0">
              <a:buNone/>
            </a:pPr>
            <a:r>
              <a:rPr lang="ja-JP" altLang="en-US" sz="2400" dirty="0">
                <a:latin typeface="HGPｺﾞｼｯｸM" panose="020B0600000000000000" pitchFamily="50" charset="-128"/>
                <a:ea typeface="HGPｺﾞｼｯｸM" panose="020B0600000000000000" pitchFamily="50" charset="-128"/>
              </a:rPr>
              <a:t>　　 ならない。</a:t>
            </a:r>
            <a:endParaRPr lang="en-US" altLang="ja-JP" sz="2400" dirty="0">
              <a:latin typeface="HGPｺﾞｼｯｸM" panose="020B0600000000000000" pitchFamily="50" charset="-128"/>
              <a:ea typeface="HGPｺﾞｼｯｸM" panose="020B0600000000000000" pitchFamily="50" charset="-128"/>
            </a:endParaRPr>
          </a:p>
          <a:p>
            <a:pPr marL="0" indent="0">
              <a:buNone/>
            </a:pPr>
            <a:r>
              <a:rPr lang="ja-JP" altLang="en-US" sz="2400" dirty="0">
                <a:highlight>
                  <a:srgbClr val="FFFF00"/>
                </a:highlight>
                <a:latin typeface="HGPｺﾞｼｯｸM" panose="020B0600000000000000" pitchFamily="50" charset="-128"/>
                <a:ea typeface="HGPｺﾞｼｯｸM" panose="020B0600000000000000" pitchFamily="50" charset="-128"/>
              </a:rPr>
              <a:t>注意</a:t>
            </a:r>
            <a:r>
              <a:rPr lang="ja-JP" altLang="en-US" sz="2400" dirty="0">
                <a:latin typeface="HGPｺﾞｼｯｸM" panose="020B0600000000000000" pitchFamily="50" charset="-128"/>
                <a:ea typeface="HGPｺﾞｼｯｸM" panose="020B0600000000000000" pitchFamily="50" charset="-128"/>
              </a:rPr>
              <a:t>　</a:t>
            </a:r>
            <a:r>
              <a:rPr lang="ja-JP" altLang="en-US" sz="2400" b="1" dirty="0">
                <a:solidFill>
                  <a:srgbClr val="FF0000"/>
                </a:solidFill>
                <a:latin typeface="HGPｺﾞｼｯｸM" panose="020B0600000000000000" pitchFamily="50" charset="-128"/>
                <a:ea typeface="HGPｺﾞｼｯｸM" panose="020B0600000000000000" pitchFamily="50" charset="-128"/>
              </a:rPr>
              <a:t>宅地造成等工事規制区域内</a:t>
            </a:r>
            <a:r>
              <a:rPr lang="ja-JP" altLang="en-US" sz="2400" dirty="0">
                <a:latin typeface="HGPｺﾞｼｯｸM" panose="020B0600000000000000" pitchFamily="50" charset="-128"/>
                <a:ea typeface="HGPｺﾞｼｯｸM" panose="020B0600000000000000" pitchFamily="50" charset="-128"/>
              </a:rPr>
              <a:t>では、指定でない。</a:t>
            </a:r>
          </a:p>
          <a:p>
            <a:pPr marL="0" indent="0">
              <a:buNone/>
            </a:pPr>
            <a:endParaRPr lang="ja-JP" altLang="en-US" sz="2400" dirty="0">
              <a:solidFill>
                <a:srgbClr val="FF0000"/>
              </a:solidFill>
              <a:latin typeface="HGPｺﾞｼｯｸM" panose="020B0600000000000000" pitchFamily="50" charset="-128"/>
              <a:ea typeface="HGPｺﾞｼｯｸM" panose="020B0600000000000000" pitchFamily="50" charset="-128"/>
            </a:endParaRPr>
          </a:p>
        </p:txBody>
      </p:sp>
      <p:sp>
        <p:nvSpPr>
          <p:cNvPr id="30723" name="タイトル 1">
            <a:extLst>
              <a:ext uri="{FF2B5EF4-FFF2-40B4-BE49-F238E27FC236}">
                <a16:creationId xmlns:a16="http://schemas.microsoft.com/office/drawing/2014/main" id="{EB82DA0F-3EEC-4739-B8DA-6F78B55C5BFF}"/>
              </a:ext>
            </a:extLst>
          </p:cNvPr>
          <p:cNvSpPr>
            <a:spLocks noGrp="1" noChangeArrowheads="1"/>
          </p:cNvSpPr>
          <p:nvPr>
            <p:ph type="title"/>
          </p:nvPr>
        </p:nvSpPr>
        <p:spPr>
          <a:xfrm>
            <a:off x="609600" y="161750"/>
            <a:ext cx="10972800" cy="1050219"/>
          </a:xfrm>
          <a:solidFill>
            <a:srgbClr val="00B0F0"/>
          </a:solidFill>
          <a:ln w="76200">
            <a:solidFill>
              <a:schemeClr val="tx1"/>
            </a:solidFill>
          </a:ln>
        </p:spPr>
        <p:txBody>
          <a:bodyPr/>
          <a:lstStyle/>
          <a:p>
            <a:pPr algn="l"/>
            <a:r>
              <a:rPr lang="ja-JP" altLang="en-US" dirty="0">
                <a:solidFill>
                  <a:schemeClr val="bg1"/>
                </a:solidFill>
              </a:rPr>
              <a:t>　　　　　　特定盛土等規制区域の指定</a:t>
            </a:r>
          </a:p>
        </p:txBody>
      </p:sp>
      <p:cxnSp>
        <p:nvCxnSpPr>
          <p:cNvPr id="6" name="直線コネクタ 5">
            <a:extLst>
              <a:ext uri="{FF2B5EF4-FFF2-40B4-BE49-F238E27FC236}">
                <a16:creationId xmlns:a16="http://schemas.microsoft.com/office/drawing/2014/main" id="{CE833CFD-5D40-43A3-9081-D987335B3189}"/>
              </a:ext>
            </a:extLst>
          </p:cNvPr>
          <p:cNvCxnSpPr>
            <a:cxnSpLocks/>
          </p:cNvCxnSpPr>
          <p:nvPr/>
        </p:nvCxnSpPr>
        <p:spPr>
          <a:xfrm>
            <a:off x="3391497" y="2022974"/>
            <a:ext cx="235454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FEB55BD2-D25F-4778-BF17-FF13783ADD52}"/>
              </a:ext>
            </a:extLst>
          </p:cNvPr>
          <p:cNvCxnSpPr>
            <a:cxnSpLocks/>
          </p:cNvCxnSpPr>
          <p:nvPr/>
        </p:nvCxnSpPr>
        <p:spPr>
          <a:xfrm>
            <a:off x="1596564" y="3317291"/>
            <a:ext cx="589925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78D27BA5-8F97-4E02-AB35-22ACBB1BE611}"/>
              </a:ext>
            </a:extLst>
          </p:cNvPr>
          <p:cNvCxnSpPr>
            <a:cxnSpLocks/>
          </p:cNvCxnSpPr>
          <p:nvPr/>
        </p:nvCxnSpPr>
        <p:spPr>
          <a:xfrm>
            <a:off x="4819224" y="2463241"/>
            <a:ext cx="66717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二等辺三角形 13">
            <a:extLst>
              <a:ext uri="{FF2B5EF4-FFF2-40B4-BE49-F238E27FC236}">
                <a16:creationId xmlns:a16="http://schemas.microsoft.com/office/drawing/2014/main" id="{7DB678D2-41AC-40F2-BC0F-4EAF7A110ED6}"/>
              </a:ext>
            </a:extLst>
          </p:cNvPr>
          <p:cNvSpPr/>
          <p:nvPr/>
        </p:nvSpPr>
        <p:spPr>
          <a:xfrm rot="5400000">
            <a:off x="526257" y="301537"/>
            <a:ext cx="1050219" cy="883534"/>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cxnSp>
        <p:nvCxnSpPr>
          <p:cNvPr id="11" name="直線コネクタ 10">
            <a:extLst>
              <a:ext uri="{FF2B5EF4-FFF2-40B4-BE49-F238E27FC236}">
                <a16:creationId xmlns:a16="http://schemas.microsoft.com/office/drawing/2014/main" id="{0217FF0A-2B36-408A-9E05-D2B4AA37E773}"/>
              </a:ext>
            </a:extLst>
          </p:cNvPr>
          <p:cNvCxnSpPr>
            <a:cxnSpLocks/>
          </p:cNvCxnSpPr>
          <p:nvPr/>
        </p:nvCxnSpPr>
        <p:spPr>
          <a:xfrm>
            <a:off x="6950181" y="2463241"/>
            <a:ext cx="31533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7805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96DEEE8-AB75-448E-A0CF-9CC154CA9CC2}"/>
              </a:ext>
            </a:extLst>
          </p:cNvPr>
          <p:cNvSpPr>
            <a:spLocks noGrp="1"/>
          </p:cNvSpPr>
          <p:nvPr>
            <p:ph idx="1"/>
          </p:nvPr>
        </p:nvSpPr>
        <p:spPr/>
        <p:txBody>
          <a:bodyPr/>
          <a:lstStyle/>
          <a:p>
            <a:pPr marL="0" indent="0">
              <a:buNone/>
            </a:pPr>
            <a:r>
              <a:rPr lang="ja-JP" altLang="en-US" sz="2400" dirty="0">
                <a:latin typeface="HGPｺﾞｼｯｸM" panose="020B0600000000000000" pitchFamily="50" charset="-128"/>
                <a:ea typeface="HGPｺﾞｼｯｸM" panose="020B0600000000000000" pitchFamily="50" charset="-128"/>
              </a:rPr>
              <a:t>　</a:t>
            </a:r>
            <a:endParaRPr lang="ja-JP" altLang="en-US" sz="2400" dirty="0">
              <a:solidFill>
                <a:srgbClr val="FF0000"/>
              </a:solidFill>
              <a:latin typeface="HGPｺﾞｼｯｸM" panose="020B0600000000000000" pitchFamily="50" charset="-128"/>
              <a:ea typeface="HGPｺﾞｼｯｸM" panose="020B0600000000000000" pitchFamily="50" charset="-128"/>
            </a:endParaRPr>
          </a:p>
        </p:txBody>
      </p:sp>
      <p:sp>
        <p:nvSpPr>
          <p:cNvPr id="30723" name="タイトル 1">
            <a:extLst>
              <a:ext uri="{FF2B5EF4-FFF2-40B4-BE49-F238E27FC236}">
                <a16:creationId xmlns:a16="http://schemas.microsoft.com/office/drawing/2014/main" id="{EB82DA0F-3EEC-4739-B8DA-6F78B55C5BFF}"/>
              </a:ext>
            </a:extLst>
          </p:cNvPr>
          <p:cNvSpPr>
            <a:spLocks noGrp="1" noChangeArrowheads="1"/>
          </p:cNvSpPr>
          <p:nvPr>
            <p:ph type="title"/>
          </p:nvPr>
        </p:nvSpPr>
        <p:spPr>
          <a:xfrm>
            <a:off x="609600" y="161750"/>
            <a:ext cx="10972800" cy="1050219"/>
          </a:xfrm>
          <a:solidFill>
            <a:srgbClr val="00B0F0"/>
          </a:solidFill>
          <a:ln w="76200">
            <a:solidFill>
              <a:schemeClr val="tx1"/>
            </a:solidFill>
          </a:ln>
        </p:spPr>
        <p:txBody>
          <a:bodyPr/>
          <a:lstStyle/>
          <a:p>
            <a:pPr algn="l"/>
            <a:r>
              <a:rPr lang="ja-JP" altLang="en-US" dirty="0">
                <a:solidFill>
                  <a:schemeClr val="bg1"/>
                </a:solidFill>
              </a:rPr>
              <a:t>　　　</a:t>
            </a:r>
            <a:r>
              <a:rPr lang="ja-JP" altLang="en-US" sz="3600" dirty="0">
                <a:solidFill>
                  <a:schemeClr val="bg1"/>
                </a:solidFill>
              </a:rPr>
              <a:t>特定盛土等又は土石の堆積に関する届出</a:t>
            </a:r>
          </a:p>
        </p:txBody>
      </p:sp>
      <p:sp>
        <p:nvSpPr>
          <p:cNvPr id="14" name="二等辺三角形 13">
            <a:extLst>
              <a:ext uri="{FF2B5EF4-FFF2-40B4-BE49-F238E27FC236}">
                <a16:creationId xmlns:a16="http://schemas.microsoft.com/office/drawing/2014/main" id="{7DB678D2-41AC-40F2-BC0F-4EAF7A110ED6}"/>
              </a:ext>
            </a:extLst>
          </p:cNvPr>
          <p:cNvSpPr/>
          <p:nvPr/>
        </p:nvSpPr>
        <p:spPr>
          <a:xfrm rot="5400000">
            <a:off x="526257" y="301537"/>
            <a:ext cx="1050219" cy="883534"/>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graphicFrame>
        <p:nvGraphicFramePr>
          <p:cNvPr id="9" name="表 8">
            <a:extLst>
              <a:ext uri="{FF2B5EF4-FFF2-40B4-BE49-F238E27FC236}">
                <a16:creationId xmlns:a16="http://schemas.microsoft.com/office/drawing/2014/main" id="{142B5EB5-A7EF-4355-9EFF-8371BB7E36F9}"/>
              </a:ext>
            </a:extLst>
          </p:cNvPr>
          <p:cNvGraphicFramePr>
            <a:graphicFrameLocks noGrp="1"/>
          </p:cNvGraphicFramePr>
          <p:nvPr/>
        </p:nvGraphicFramePr>
        <p:xfrm>
          <a:off x="609598" y="2143001"/>
          <a:ext cx="10792047" cy="2926080"/>
        </p:xfrm>
        <a:graphic>
          <a:graphicData uri="http://schemas.openxmlformats.org/drawingml/2006/table">
            <a:tbl>
              <a:tblPr firstRow="1" bandRow="1"/>
              <a:tblGrid>
                <a:gridCol w="2083736">
                  <a:extLst>
                    <a:ext uri="{9D8B030D-6E8A-4147-A177-3AD203B41FA5}">
                      <a16:colId xmlns:a16="http://schemas.microsoft.com/office/drawing/2014/main" val="3856981509"/>
                    </a:ext>
                  </a:extLst>
                </a:gridCol>
                <a:gridCol w="8708311">
                  <a:extLst>
                    <a:ext uri="{9D8B030D-6E8A-4147-A177-3AD203B41FA5}">
                      <a16:colId xmlns:a16="http://schemas.microsoft.com/office/drawing/2014/main" val="3734327885"/>
                    </a:ext>
                  </a:extLst>
                </a:gridCol>
              </a:tblGrid>
              <a:tr h="1882858">
                <a:tc>
                  <a:txBody>
                    <a:bodyPr/>
                    <a:lstStyle>
                      <a:lvl1pPr marL="0" algn="l" defTabSz="914400" rtl="0" eaLnBrk="1" latinLnBrk="0" hangingPunct="1">
                        <a:defRPr kumimoji="1" sz="1800" b="1" kern="1200">
                          <a:solidFill>
                            <a:schemeClr val="lt1"/>
                          </a:solidFill>
                          <a:latin typeface="Segoe UI"/>
                        </a:defRPr>
                      </a:lvl1pPr>
                      <a:lvl2pPr marL="457200" algn="l" defTabSz="914400" rtl="0" eaLnBrk="1" latinLnBrk="0" hangingPunct="1">
                        <a:defRPr kumimoji="1" sz="1800" b="1" kern="1200">
                          <a:solidFill>
                            <a:schemeClr val="lt1"/>
                          </a:solidFill>
                          <a:latin typeface="Segoe UI"/>
                        </a:defRPr>
                      </a:lvl2pPr>
                      <a:lvl3pPr marL="914400" algn="l" defTabSz="914400" rtl="0" eaLnBrk="1" latinLnBrk="0" hangingPunct="1">
                        <a:defRPr kumimoji="1" sz="1800" b="1" kern="1200">
                          <a:solidFill>
                            <a:schemeClr val="lt1"/>
                          </a:solidFill>
                          <a:latin typeface="Segoe UI"/>
                        </a:defRPr>
                      </a:lvl3pPr>
                      <a:lvl4pPr marL="1371600" algn="l" defTabSz="914400" rtl="0" eaLnBrk="1" latinLnBrk="0" hangingPunct="1">
                        <a:defRPr kumimoji="1" sz="1800" b="1" kern="1200">
                          <a:solidFill>
                            <a:schemeClr val="lt1"/>
                          </a:solidFill>
                          <a:latin typeface="Segoe UI"/>
                        </a:defRPr>
                      </a:lvl4pPr>
                      <a:lvl5pPr marL="1828800" algn="l" defTabSz="914400" rtl="0" eaLnBrk="1" latinLnBrk="0" hangingPunct="1">
                        <a:defRPr kumimoji="1" sz="1800" b="1" kern="1200">
                          <a:solidFill>
                            <a:schemeClr val="lt1"/>
                          </a:solidFill>
                          <a:latin typeface="Segoe UI"/>
                        </a:defRPr>
                      </a:lvl5pPr>
                      <a:lvl6pPr marL="2286000" algn="l" defTabSz="914400" rtl="0" eaLnBrk="1" latinLnBrk="0" hangingPunct="1">
                        <a:defRPr kumimoji="1" sz="1800" b="1" kern="1200">
                          <a:solidFill>
                            <a:schemeClr val="lt1"/>
                          </a:solidFill>
                          <a:latin typeface="Segoe UI"/>
                        </a:defRPr>
                      </a:lvl6pPr>
                      <a:lvl7pPr marL="2743200" algn="l" defTabSz="914400" rtl="0" eaLnBrk="1" latinLnBrk="0" hangingPunct="1">
                        <a:defRPr kumimoji="1" sz="1800" b="1" kern="1200">
                          <a:solidFill>
                            <a:schemeClr val="lt1"/>
                          </a:solidFill>
                          <a:latin typeface="Segoe UI"/>
                        </a:defRPr>
                      </a:lvl7pPr>
                      <a:lvl8pPr marL="3200400" algn="l" defTabSz="914400" rtl="0" eaLnBrk="1" latinLnBrk="0" hangingPunct="1">
                        <a:defRPr kumimoji="1" sz="1800" b="1" kern="1200">
                          <a:solidFill>
                            <a:schemeClr val="lt1"/>
                          </a:solidFill>
                          <a:latin typeface="Segoe UI"/>
                        </a:defRPr>
                      </a:lvl8pPr>
                      <a:lvl9pPr marL="3657600" algn="l" defTabSz="914400" rtl="0" eaLnBrk="1" latinLnBrk="0" hangingPunct="1">
                        <a:defRPr kumimoji="1" sz="1800" b="1" kern="1200">
                          <a:solidFill>
                            <a:schemeClr val="lt1"/>
                          </a:solidFill>
                          <a:latin typeface="Segoe UI"/>
                        </a:defRPr>
                      </a:lvl9pPr>
                    </a:lstStyle>
                    <a:p>
                      <a:endParaRPr kumimoji="1" lang="en-US" altLang="ja-JP" sz="1800" b="1" dirty="0">
                        <a:solidFill>
                          <a:schemeClr val="bg1"/>
                        </a:solidFill>
                      </a:endParaRPr>
                    </a:p>
                    <a:p>
                      <a:r>
                        <a:rPr kumimoji="1" lang="ja-JP" altLang="en-US" sz="1800" b="1" dirty="0">
                          <a:solidFill>
                            <a:schemeClr val="bg1"/>
                          </a:solidFill>
                        </a:rPr>
                        <a:t>宅地造成等の土地の形質の変更</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50000"/>
                      </a:srgbClr>
                    </a:solidFill>
                  </a:tcPr>
                </a:tc>
                <a:tc>
                  <a:txBody>
                    <a:bodyPr/>
                    <a:lstStyle>
                      <a:lvl1pPr marL="0" algn="l" defTabSz="914400" rtl="0" eaLnBrk="1" latinLnBrk="0" hangingPunct="1">
                        <a:defRPr kumimoji="1" sz="1800" b="1" kern="1200">
                          <a:solidFill>
                            <a:schemeClr val="lt1"/>
                          </a:solidFill>
                          <a:latin typeface="Segoe UI"/>
                        </a:defRPr>
                      </a:lvl1pPr>
                      <a:lvl2pPr marL="457200" algn="l" defTabSz="914400" rtl="0" eaLnBrk="1" latinLnBrk="0" hangingPunct="1">
                        <a:defRPr kumimoji="1" sz="1800" b="1" kern="1200">
                          <a:solidFill>
                            <a:schemeClr val="lt1"/>
                          </a:solidFill>
                          <a:latin typeface="Segoe UI"/>
                        </a:defRPr>
                      </a:lvl2pPr>
                      <a:lvl3pPr marL="914400" algn="l" defTabSz="914400" rtl="0" eaLnBrk="1" latinLnBrk="0" hangingPunct="1">
                        <a:defRPr kumimoji="1" sz="1800" b="1" kern="1200">
                          <a:solidFill>
                            <a:schemeClr val="lt1"/>
                          </a:solidFill>
                          <a:latin typeface="Segoe UI"/>
                        </a:defRPr>
                      </a:lvl3pPr>
                      <a:lvl4pPr marL="1371600" algn="l" defTabSz="914400" rtl="0" eaLnBrk="1" latinLnBrk="0" hangingPunct="1">
                        <a:defRPr kumimoji="1" sz="1800" b="1" kern="1200">
                          <a:solidFill>
                            <a:schemeClr val="lt1"/>
                          </a:solidFill>
                          <a:latin typeface="Segoe UI"/>
                        </a:defRPr>
                      </a:lvl4pPr>
                      <a:lvl5pPr marL="1828800" algn="l" defTabSz="914400" rtl="0" eaLnBrk="1" latinLnBrk="0" hangingPunct="1">
                        <a:defRPr kumimoji="1" sz="1800" b="1" kern="1200">
                          <a:solidFill>
                            <a:schemeClr val="lt1"/>
                          </a:solidFill>
                          <a:latin typeface="Segoe UI"/>
                        </a:defRPr>
                      </a:lvl5pPr>
                      <a:lvl6pPr marL="2286000" algn="l" defTabSz="914400" rtl="0" eaLnBrk="1" latinLnBrk="0" hangingPunct="1">
                        <a:defRPr kumimoji="1" sz="1800" b="1" kern="1200">
                          <a:solidFill>
                            <a:schemeClr val="lt1"/>
                          </a:solidFill>
                          <a:latin typeface="Segoe UI"/>
                        </a:defRPr>
                      </a:lvl6pPr>
                      <a:lvl7pPr marL="2743200" algn="l" defTabSz="914400" rtl="0" eaLnBrk="1" latinLnBrk="0" hangingPunct="1">
                        <a:defRPr kumimoji="1" sz="1800" b="1" kern="1200">
                          <a:solidFill>
                            <a:schemeClr val="lt1"/>
                          </a:solidFill>
                          <a:latin typeface="Segoe UI"/>
                        </a:defRPr>
                      </a:lvl7pPr>
                      <a:lvl8pPr marL="3200400" algn="l" defTabSz="914400" rtl="0" eaLnBrk="1" latinLnBrk="0" hangingPunct="1">
                        <a:defRPr kumimoji="1" sz="1800" b="1" kern="1200">
                          <a:solidFill>
                            <a:schemeClr val="lt1"/>
                          </a:solidFill>
                          <a:latin typeface="Segoe UI"/>
                        </a:defRPr>
                      </a:lvl8pPr>
                      <a:lvl9pPr marL="3657600" algn="l" defTabSz="914400" rtl="0" eaLnBrk="1" latinLnBrk="0" hangingPunct="1">
                        <a:defRPr kumimoji="1" sz="1800" b="1" kern="1200">
                          <a:solidFill>
                            <a:schemeClr val="lt1"/>
                          </a:solidFill>
                          <a:latin typeface="Segoe UI"/>
                        </a:defRPr>
                      </a:lvl9pPr>
                    </a:lstStyle>
                    <a:p>
                      <a:r>
                        <a:rPr kumimoji="1" lang="ja-JP" altLang="en-US" sz="1800" dirty="0">
                          <a:solidFill>
                            <a:schemeClr val="tx1"/>
                          </a:solidFill>
                        </a:rPr>
                        <a:t>①　高さ</a:t>
                      </a:r>
                      <a:r>
                        <a:rPr kumimoji="1" lang="en-US" altLang="ja-JP" sz="1800" dirty="0">
                          <a:solidFill>
                            <a:schemeClr val="tx1"/>
                          </a:solidFill>
                          <a:highlight>
                            <a:srgbClr val="FFFF00"/>
                          </a:highlight>
                        </a:rPr>
                        <a:t>2m</a:t>
                      </a:r>
                      <a:r>
                        <a:rPr kumimoji="1" lang="ja-JP" altLang="en-US" sz="1800" dirty="0">
                          <a:solidFill>
                            <a:schemeClr val="tx1"/>
                          </a:solidFill>
                          <a:highlight>
                            <a:srgbClr val="FFFF00"/>
                          </a:highlight>
                        </a:rPr>
                        <a:t>を超える</a:t>
                      </a:r>
                      <a:r>
                        <a:rPr kumimoji="1" lang="ja-JP" altLang="en-US" sz="1800" dirty="0">
                          <a:solidFill>
                            <a:schemeClr val="tx1"/>
                          </a:solidFill>
                        </a:rPr>
                        <a:t>崖が生じる</a:t>
                      </a:r>
                      <a:r>
                        <a:rPr kumimoji="1" lang="ja-JP" altLang="en-US" sz="1800" dirty="0">
                          <a:solidFill>
                            <a:schemeClr val="tx1"/>
                          </a:solidFill>
                          <a:highlight>
                            <a:srgbClr val="FFFF00"/>
                          </a:highlight>
                        </a:rPr>
                        <a:t>切土</a:t>
                      </a:r>
                    </a:p>
                    <a:p>
                      <a:r>
                        <a:rPr kumimoji="1" lang="ja-JP" altLang="en-US" sz="1800" dirty="0">
                          <a:solidFill>
                            <a:schemeClr val="tx1"/>
                          </a:solidFill>
                        </a:rPr>
                        <a:t>②　高さ</a:t>
                      </a:r>
                      <a:r>
                        <a:rPr kumimoji="1" lang="en-US" altLang="ja-JP" sz="1800" dirty="0">
                          <a:solidFill>
                            <a:schemeClr val="tx1"/>
                          </a:solidFill>
                          <a:highlight>
                            <a:srgbClr val="FFFF00"/>
                          </a:highlight>
                        </a:rPr>
                        <a:t>1m</a:t>
                      </a:r>
                      <a:r>
                        <a:rPr kumimoji="1" lang="ja-JP" altLang="en-US" sz="1800" dirty="0">
                          <a:solidFill>
                            <a:schemeClr val="tx1"/>
                          </a:solidFill>
                          <a:highlight>
                            <a:srgbClr val="FFFF00"/>
                          </a:highlight>
                        </a:rPr>
                        <a:t>を超える</a:t>
                      </a:r>
                      <a:r>
                        <a:rPr kumimoji="1" lang="ja-JP" altLang="en-US" sz="1800" dirty="0">
                          <a:solidFill>
                            <a:schemeClr val="tx1"/>
                          </a:solidFill>
                        </a:rPr>
                        <a:t>崖が生じる</a:t>
                      </a:r>
                      <a:r>
                        <a:rPr kumimoji="1" lang="ja-JP" altLang="en-US" sz="1800" dirty="0">
                          <a:solidFill>
                            <a:schemeClr val="tx1"/>
                          </a:solidFill>
                          <a:highlight>
                            <a:srgbClr val="FFFF00"/>
                          </a:highlight>
                        </a:rPr>
                        <a:t>盛土</a:t>
                      </a:r>
                    </a:p>
                    <a:p>
                      <a:r>
                        <a:rPr kumimoji="1" lang="ja-JP" altLang="en-US" sz="1800" dirty="0">
                          <a:solidFill>
                            <a:schemeClr val="tx1"/>
                          </a:solidFill>
                        </a:rPr>
                        <a:t>③　</a:t>
                      </a:r>
                      <a:r>
                        <a:rPr kumimoji="1" lang="ja-JP" altLang="en-US" sz="1800" dirty="0">
                          <a:solidFill>
                            <a:schemeClr val="tx1"/>
                          </a:solidFill>
                          <a:highlight>
                            <a:srgbClr val="FFFF00"/>
                          </a:highlight>
                        </a:rPr>
                        <a:t>盛土と切土を合わせる</a:t>
                      </a:r>
                      <a:r>
                        <a:rPr kumimoji="1" lang="ja-JP" altLang="en-US" sz="1800" dirty="0">
                          <a:solidFill>
                            <a:schemeClr val="tx1"/>
                          </a:solidFill>
                        </a:rPr>
                        <a:t>場合に、合計して</a:t>
                      </a:r>
                      <a:r>
                        <a:rPr kumimoji="1" lang="en-US" altLang="ja-JP" sz="1800" dirty="0">
                          <a:solidFill>
                            <a:schemeClr val="tx1"/>
                          </a:solidFill>
                          <a:highlight>
                            <a:srgbClr val="FFFF00"/>
                          </a:highlight>
                        </a:rPr>
                        <a:t>2m</a:t>
                      </a:r>
                      <a:r>
                        <a:rPr kumimoji="1" lang="ja-JP" altLang="en-US" sz="1800" dirty="0">
                          <a:solidFill>
                            <a:schemeClr val="tx1"/>
                          </a:solidFill>
                          <a:highlight>
                            <a:srgbClr val="FFFF00"/>
                          </a:highlight>
                        </a:rPr>
                        <a:t>を超える</a:t>
                      </a:r>
                      <a:r>
                        <a:rPr kumimoji="1" lang="ja-JP" altLang="en-US" sz="1800" dirty="0">
                          <a:solidFill>
                            <a:schemeClr val="tx1"/>
                          </a:solidFill>
                        </a:rPr>
                        <a:t>崖が</a:t>
                      </a:r>
                    </a:p>
                    <a:p>
                      <a:r>
                        <a:rPr kumimoji="1" lang="ja-JP" altLang="en-US" sz="1800" dirty="0">
                          <a:solidFill>
                            <a:schemeClr val="tx1"/>
                          </a:solidFill>
                        </a:rPr>
                        <a:t>　　生じる場合</a:t>
                      </a:r>
                      <a:endParaRPr kumimoji="1" lang="en-US" altLang="ja-JP" sz="1800" dirty="0">
                        <a:solidFill>
                          <a:schemeClr val="tx1"/>
                        </a:solidFill>
                      </a:endParaRPr>
                    </a:p>
                    <a:p>
                      <a:r>
                        <a:rPr kumimoji="1" lang="ja-JP" altLang="en-US" sz="1800" dirty="0">
                          <a:solidFill>
                            <a:schemeClr val="tx1"/>
                          </a:solidFill>
                        </a:rPr>
                        <a:t>④　</a:t>
                      </a:r>
                      <a:r>
                        <a:rPr kumimoji="1" lang="ja-JP" altLang="en-US" sz="1800" dirty="0">
                          <a:solidFill>
                            <a:schemeClr val="tx1"/>
                          </a:solidFill>
                          <a:highlight>
                            <a:srgbClr val="FFFF00"/>
                          </a:highlight>
                        </a:rPr>
                        <a:t>崖を生じない</a:t>
                      </a:r>
                      <a:r>
                        <a:rPr kumimoji="1" lang="ja-JP" altLang="en-US" sz="1800" dirty="0">
                          <a:solidFill>
                            <a:schemeClr val="tx1"/>
                          </a:solidFill>
                        </a:rPr>
                        <a:t>もので、</a:t>
                      </a:r>
                      <a:r>
                        <a:rPr kumimoji="1" lang="en-US" altLang="ja-JP" sz="1800" dirty="0">
                          <a:solidFill>
                            <a:schemeClr val="tx1"/>
                          </a:solidFill>
                          <a:highlight>
                            <a:srgbClr val="FFFF00"/>
                          </a:highlight>
                        </a:rPr>
                        <a:t>2m</a:t>
                      </a:r>
                      <a:r>
                        <a:rPr kumimoji="1" lang="ja-JP" altLang="en-US" sz="1800" dirty="0">
                          <a:solidFill>
                            <a:schemeClr val="tx1"/>
                          </a:solidFill>
                          <a:highlight>
                            <a:srgbClr val="FFFF00"/>
                          </a:highlight>
                        </a:rPr>
                        <a:t>を超</a:t>
                      </a:r>
                      <a:r>
                        <a:rPr kumimoji="1" lang="ja-JP" altLang="en-US" sz="1800" dirty="0">
                          <a:solidFill>
                            <a:schemeClr val="tx1"/>
                          </a:solidFill>
                        </a:rPr>
                        <a:t>える盛土</a:t>
                      </a:r>
                    </a:p>
                    <a:p>
                      <a:r>
                        <a:rPr kumimoji="1" lang="ja-JP" altLang="en-US" sz="1800" dirty="0">
                          <a:solidFill>
                            <a:schemeClr val="tx1"/>
                          </a:solidFill>
                        </a:rPr>
                        <a:t>⑤　盛土、切土をする土地の</a:t>
                      </a:r>
                      <a:r>
                        <a:rPr kumimoji="1" lang="ja-JP" altLang="en-US" sz="1800" dirty="0">
                          <a:solidFill>
                            <a:schemeClr val="tx1"/>
                          </a:solidFill>
                          <a:highlight>
                            <a:srgbClr val="FFFF00"/>
                          </a:highlight>
                        </a:rPr>
                        <a:t>面積</a:t>
                      </a:r>
                      <a:r>
                        <a:rPr kumimoji="1" lang="ja-JP" altLang="en-US" sz="1800" dirty="0">
                          <a:solidFill>
                            <a:schemeClr val="tx1"/>
                          </a:solidFill>
                        </a:rPr>
                        <a:t>が</a:t>
                      </a:r>
                      <a:r>
                        <a:rPr kumimoji="1" lang="en-US" altLang="ja-JP" sz="1800" dirty="0">
                          <a:solidFill>
                            <a:schemeClr val="tx1"/>
                          </a:solidFill>
                          <a:highlight>
                            <a:srgbClr val="FFFF00"/>
                          </a:highlight>
                        </a:rPr>
                        <a:t>500</a:t>
                      </a:r>
                      <a:r>
                        <a:rPr kumimoji="1" lang="ja-JP" altLang="en-US" sz="1800" dirty="0">
                          <a:solidFill>
                            <a:schemeClr val="tx1"/>
                          </a:solidFill>
                          <a:highlight>
                            <a:srgbClr val="FFFF00"/>
                          </a:highlight>
                        </a:rPr>
                        <a:t>㎡を超える</a:t>
                      </a:r>
                      <a:r>
                        <a:rPr kumimoji="1" lang="ja-JP" altLang="en-US" sz="1800" dirty="0">
                          <a:solidFill>
                            <a:schemeClr val="tx1"/>
                          </a:solidFill>
                        </a:rPr>
                        <a:t>場合</a:t>
                      </a:r>
                    </a:p>
                    <a:p>
                      <a:endParaRPr kumimoji="1" lang="ja-JP" altLang="en-US"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40000"/>
                        <a:lumOff val="60000"/>
                      </a:srgbClr>
                    </a:solidFill>
                  </a:tcPr>
                </a:tc>
                <a:extLst>
                  <a:ext uri="{0D108BD9-81ED-4DB2-BD59-A6C34878D82A}">
                    <a16:rowId xmlns:a16="http://schemas.microsoft.com/office/drawing/2014/main" val="1802809882"/>
                  </a:ext>
                </a:extLst>
              </a:tr>
              <a:tr h="855845">
                <a:tc>
                  <a:txBody>
                    <a:bodyPr/>
                    <a:lstStyle>
                      <a:lvl1pPr marL="0" algn="l" defTabSz="914400" rtl="0" eaLnBrk="1" latinLnBrk="0" hangingPunct="1">
                        <a:defRPr kumimoji="1" sz="1800" kern="1200">
                          <a:solidFill>
                            <a:schemeClr val="dk1"/>
                          </a:solidFill>
                          <a:latin typeface="Segoe UI"/>
                        </a:defRPr>
                      </a:lvl1pPr>
                      <a:lvl2pPr marL="457200" algn="l" defTabSz="914400" rtl="0" eaLnBrk="1" latinLnBrk="0" hangingPunct="1">
                        <a:defRPr kumimoji="1" sz="1800" kern="1200">
                          <a:solidFill>
                            <a:schemeClr val="dk1"/>
                          </a:solidFill>
                          <a:latin typeface="Segoe UI"/>
                        </a:defRPr>
                      </a:lvl2pPr>
                      <a:lvl3pPr marL="914400" algn="l" defTabSz="914400" rtl="0" eaLnBrk="1" latinLnBrk="0" hangingPunct="1">
                        <a:defRPr kumimoji="1" sz="1800" kern="1200">
                          <a:solidFill>
                            <a:schemeClr val="dk1"/>
                          </a:solidFill>
                          <a:latin typeface="Segoe UI"/>
                        </a:defRPr>
                      </a:lvl3pPr>
                      <a:lvl4pPr marL="1371600" algn="l" defTabSz="914400" rtl="0" eaLnBrk="1" latinLnBrk="0" hangingPunct="1">
                        <a:defRPr kumimoji="1" sz="1800" kern="1200">
                          <a:solidFill>
                            <a:schemeClr val="dk1"/>
                          </a:solidFill>
                          <a:latin typeface="Segoe UI"/>
                        </a:defRPr>
                      </a:lvl4pPr>
                      <a:lvl5pPr marL="1828800" algn="l" defTabSz="914400" rtl="0" eaLnBrk="1" latinLnBrk="0" hangingPunct="1">
                        <a:defRPr kumimoji="1" sz="1800" kern="1200">
                          <a:solidFill>
                            <a:schemeClr val="dk1"/>
                          </a:solidFill>
                          <a:latin typeface="Segoe UI"/>
                        </a:defRPr>
                      </a:lvl5pPr>
                      <a:lvl6pPr marL="2286000" algn="l" defTabSz="914400" rtl="0" eaLnBrk="1" latinLnBrk="0" hangingPunct="1">
                        <a:defRPr kumimoji="1" sz="1800" kern="1200">
                          <a:solidFill>
                            <a:schemeClr val="dk1"/>
                          </a:solidFill>
                          <a:latin typeface="Segoe UI"/>
                        </a:defRPr>
                      </a:lvl6pPr>
                      <a:lvl7pPr marL="2743200" algn="l" defTabSz="914400" rtl="0" eaLnBrk="1" latinLnBrk="0" hangingPunct="1">
                        <a:defRPr kumimoji="1" sz="1800" kern="1200">
                          <a:solidFill>
                            <a:schemeClr val="dk1"/>
                          </a:solidFill>
                          <a:latin typeface="Segoe UI"/>
                        </a:defRPr>
                      </a:lvl7pPr>
                      <a:lvl8pPr marL="3200400" algn="l" defTabSz="914400" rtl="0" eaLnBrk="1" latinLnBrk="0" hangingPunct="1">
                        <a:defRPr kumimoji="1" sz="1800" kern="1200">
                          <a:solidFill>
                            <a:schemeClr val="dk1"/>
                          </a:solidFill>
                          <a:latin typeface="Segoe UI"/>
                        </a:defRPr>
                      </a:lvl8pPr>
                      <a:lvl9pPr marL="3657600" algn="l" defTabSz="914400" rtl="0" eaLnBrk="1" latinLnBrk="0" hangingPunct="1">
                        <a:defRPr kumimoji="1" sz="1800" kern="1200">
                          <a:solidFill>
                            <a:schemeClr val="dk1"/>
                          </a:solidFill>
                          <a:latin typeface="Segoe UI"/>
                        </a:defRPr>
                      </a:lvl9pPr>
                    </a:lstStyle>
                    <a:p>
                      <a:pPr>
                        <a:lnSpc>
                          <a:spcPct val="200000"/>
                        </a:lnSpc>
                      </a:pPr>
                      <a:r>
                        <a:rPr kumimoji="1" lang="ja-JP" altLang="en-US" sz="1800" b="1" dirty="0">
                          <a:solidFill>
                            <a:schemeClr val="bg1"/>
                          </a:solidFill>
                        </a:rPr>
                        <a:t>土石の堆積</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50000"/>
                      </a:srgbClr>
                    </a:solidFill>
                  </a:tcPr>
                </a:tc>
                <a:tc>
                  <a:txBody>
                    <a:bodyPr/>
                    <a:lstStyle>
                      <a:lvl1pPr marL="0" algn="l" defTabSz="914400" rtl="0" eaLnBrk="1" latinLnBrk="0" hangingPunct="1">
                        <a:defRPr kumimoji="1" sz="1800" kern="1200">
                          <a:solidFill>
                            <a:schemeClr val="dk1"/>
                          </a:solidFill>
                          <a:latin typeface="Segoe UI"/>
                        </a:defRPr>
                      </a:lvl1pPr>
                      <a:lvl2pPr marL="457200" algn="l" defTabSz="914400" rtl="0" eaLnBrk="1" latinLnBrk="0" hangingPunct="1">
                        <a:defRPr kumimoji="1" sz="1800" kern="1200">
                          <a:solidFill>
                            <a:schemeClr val="dk1"/>
                          </a:solidFill>
                          <a:latin typeface="Segoe UI"/>
                        </a:defRPr>
                      </a:lvl2pPr>
                      <a:lvl3pPr marL="914400" algn="l" defTabSz="914400" rtl="0" eaLnBrk="1" latinLnBrk="0" hangingPunct="1">
                        <a:defRPr kumimoji="1" sz="1800" kern="1200">
                          <a:solidFill>
                            <a:schemeClr val="dk1"/>
                          </a:solidFill>
                          <a:latin typeface="Segoe UI"/>
                        </a:defRPr>
                      </a:lvl3pPr>
                      <a:lvl4pPr marL="1371600" algn="l" defTabSz="914400" rtl="0" eaLnBrk="1" latinLnBrk="0" hangingPunct="1">
                        <a:defRPr kumimoji="1" sz="1800" kern="1200">
                          <a:solidFill>
                            <a:schemeClr val="dk1"/>
                          </a:solidFill>
                          <a:latin typeface="Segoe UI"/>
                        </a:defRPr>
                      </a:lvl4pPr>
                      <a:lvl5pPr marL="1828800" algn="l" defTabSz="914400" rtl="0" eaLnBrk="1" latinLnBrk="0" hangingPunct="1">
                        <a:defRPr kumimoji="1" sz="1800" kern="1200">
                          <a:solidFill>
                            <a:schemeClr val="dk1"/>
                          </a:solidFill>
                          <a:latin typeface="Segoe UI"/>
                        </a:defRPr>
                      </a:lvl5pPr>
                      <a:lvl6pPr marL="2286000" algn="l" defTabSz="914400" rtl="0" eaLnBrk="1" latinLnBrk="0" hangingPunct="1">
                        <a:defRPr kumimoji="1" sz="1800" kern="1200">
                          <a:solidFill>
                            <a:schemeClr val="dk1"/>
                          </a:solidFill>
                          <a:latin typeface="Segoe UI"/>
                        </a:defRPr>
                      </a:lvl6pPr>
                      <a:lvl7pPr marL="2743200" algn="l" defTabSz="914400" rtl="0" eaLnBrk="1" latinLnBrk="0" hangingPunct="1">
                        <a:defRPr kumimoji="1" sz="1800" kern="1200">
                          <a:solidFill>
                            <a:schemeClr val="dk1"/>
                          </a:solidFill>
                          <a:latin typeface="Segoe UI"/>
                        </a:defRPr>
                      </a:lvl7pPr>
                      <a:lvl8pPr marL="3200400" algn="l" defTabSz="914400" rtl="0" eaLnBrk="1" latinLnBrk="0" hangingPunct="1">
                        <a:defRPr kumimoji="1" sz="1800" kern="1200">
                          <a:solidFill>
                            <a:schemeClr val="dk1"/>
                          </a:solidFill>
                          <a:latin typeface="Segoe UI"/>
                        </a:defRPr>
                      </a:lvl8pPr>
                      <a:lvl9pPr marL="3657600" algn="l" defTabSz="914400" rtl="0" eaLnBrk="1" latinLnBrk="0" hangingPunct="1">
                        <a:defRPr kumimoji="1" sz="1800" kern="1200">
                          <a:solidFill>
                            <a:schemeClr val="dk1"/>
                          </a:solidFill>
                          <a:latin typeface="Segoe UI"/>
                        </a:defRPr>
                      </a:lvl9pPr>
                    </a:lstStyle>
                    <a:p>
                      <a:r>
                        <a:rPr kumimoji="1" lang="ja-JP" altLang="en-US" sz="1800" dirty="0">
                          <a:solidFill>
                            <a:schemeClr val="tx1"/>
                          </a:solidFill>
                        </a:rPr>
                        <a:t>・</a:t>
                      </a:r>
                      <a:r>
                        <a:rPr kumimoji="1" lang="ja-JP" altLang="en-US" sz="1800" b="1" dirty="0">
                          <a:solidFill>
                            <a:schemeClr val="tx1"/>
                          </a:solidFill>
                        </a:rPr>
                        <a:t>土石の堆積とは、宅地・農地等において行う土石の堆積</a:t>
                      </a:r>
                    </a:p>
                    <a:p>
                      <a:r>
                        <a:rPr kumimoji="1" lang="ja-JP" altLang="en-US" sz="1800" dirty="0">
                          <a:solidFill>
                            <a:schemeClr val="tx1"/>
                          </a:solidFill>
                        </a:rPr>
                        <a:t>①高さが</a:t>
                      </a:r>
                      <a:r>
                        <a:rPr kumimoji="1" lang="en-US" altLang="ja-JP" sz="1800" dirty="0">
                          <a:solidFill>
                            <a:schemeClr val="tx1"/>
                          </a:solidFill>
                          <a:highlight>
                            <a:srgbClr val="FFFF00"/>
                          </a:highlight>
                        </a:rPr>
                        <a:t>2m</a:t>
                      </a:r>
                      <a:r>
                        <a:rPr kumimoji="1" lang="ja-JP" altLang="en-US" sz="1800" dirty="0">
                          <a:solidFill>
                            <a:schemeClr val="tx1"/>
                          </a:solidFill>
                          <a:highlight>
                            <a:srgbClr val="FFFF00"/>
                          </a:highlight>
                        </a:rPr>
                        <a:t>を超</a:t>
                      </a:r>
                      <a:r>
                        <a:rPr kumimoji="1" lang="ja-JP" altLang="en-US" sz="1800" dirty="0">
                          <a:solidFill>
                            <a:schemeClr val="tx1"/>
                          </a:solidFill>
                        </a:rPr>
                        <a:t>え、かつ</a:t>
                      </a:r>
                      <a:r>
                        <a:rPr kumimoji="1" lang="ja-JP" altLang="en-US" sz="1800" dirty="0">
                          <a:solidFill>
                            <a:schemeClr val="tx1"/>
                          </a:solidFill>
                          <a:highlight>
                            <a:srgbClr val="FFFF00"/>
                          </a:highlight>
                        </a:rPr>
                        <a:t>面積が</a:t>
                      </a:r>
                      <a:r>
                        <a:rPr kumimoji="1" lang="en-US" altLang="ja-JP" sz="1800" dirty="0">
                          <a:solidFill>
                            <a:schemeClr val="tx1"/>
                          </a:solidFill>
                          <a:highlight>
                            <a:srgbClr val="FFFF00"/>
                          </a:highlight>
                        </a:rPr>
                        <a:t>300</a:t>
                      </a:r>
                      <a:r>
                        <a:rPr kumimoji="1" lang="ja-JP" altLang="en-US" sz="1800" dirty="0">
                          <a:solidFill>
                            <a:schemeClr val="tx1"/>
                          </a:solidFill>
                          <a:highlight>
                            <a:srgbClr val="FFFF00"/>
                          </a:highlight>
                        </a:rPr>
                        <a:t>㎡</a:t>
                      </a:r>
                      <a:r>
                        <a:rPr kumimoji="1" lang="ja-JP" altLang="en-US" sz="1800" dirty="0">
                          <a:solidFill>
                            <a:schemeClr val="tx1"/>
                          </a:solidFill>
                        </a:rPr>
                        <a:t>を超える堆積</a:t>
                      </a:r>
                    </a:p>
                    <a:p>
                      <a:r>
                        <a:rPr kumimoji="1" lang="ja-JP" altLang="en-US" sz="1800" dirty="0">
                          <a:solidFill>
                            <a:schemeClr val="tx1"/>
                          </a:solidFill>
                        </a:rPr>
                        <a:t>②面積が</a:t>
                      </a:r>
                      <a:r>
                        <a:rPr kumimoji="1" lang="en-US" altLang="ja-JP" sz="1800" dirty="0">
                          <a:solidFill>
                            <a:schemeClr val="tx1"/>
                          </a:solidFill>
                          <a:highlight>
                            <a:srgbClr val="FFFF00"/>
                          </a:highlight>
                        </a:rPr>
                        <a:t>500</a:t>
                      </a:r>
                      <a:r>
                        <a:rPr kumimoji="1" lang="ja-JP" altLang="en-US" sz="1800" dirty="0">
                          <a:solidFill>
                            <a:schemeClr val="tx1"/>
                          </a:solidFill>
                          <a:highlight>
                            <a:srgbClr val="FFFF00"/>
                          </a:highlight>
                        </a:rPr>
                        <a:t>㎡</a:t>
                      </a:r>
                      <a:r>
                        <a:rPr kumimoji="1" lang="ja-JP" altLang="en-US" sz="1800" dirty="0">
                          <a:solidFill>
                            <a:schemeClr val="tx1"/>
                          </a:solidFill>
                        </a:rPr>
                        <a:t>を超える堆積</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40000"/>
                        <a:lumOff val="60000"/>
                      </a:srgbClr>
                    </a:solidFill>
                  </a:tcPr>
                </a:tc>
                <a:extLst>
                  <a:ext uri="{0D108BD9-81ED-4DB2-BD59-A6C34878D82A}">
                    <a16:rowId xmlns:a16="http://schemas.microsoft.com/office/drawing/2014/main" val="1295427385"/>
                  </a:ext>
                </a:extLst>
              </a:tr>
            </a:tbl>
          </a:graphicData>
        </a:graphic>
      </p:graphicFrame>
      <p:sp>
        <p:nvSpPr>
          <p:cNvPr id="2" name="正方形/長方形 1">
            <a:extLst>
              <a:ext uri="{FF2B5EF4-FFF2-40B4-BE49-F238E27FC236}">
                <a16:creationId xmlns:a16="http://schemas.microsoft.com/office/drawing/2014/main" id="{3E7A1AE6-A058-43A1-BAB4-F571A607053B}"/>
              </a:ext>
            </a:extLst>
          </p:cNvPr>
          <p:cNvSpPr/>
          <p:nvPr/>
        </p:nvSpPr>
        <p:spPr>
          <a:xfrm>
            <a:off x="571772" y="1387823"/>
            <a:ext cx="10792046" cy="6991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Arial"/>
                <a:ea typeface="ＭＳ Ｐゴシック"/>
                <a:cs typeface="+mn-cs"/>
              </a:rPr>
              <a:t>宅地・農地等において行う盛土その他の土地の形質の変更で、①～⑤に該当するもの</a:t>
            </a:r>
            <a:endParaRPr kumimoji="1" lang="en-US" altLang="ja-JP" sz="2000" b="1"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 name="正方形/長方形 3">
            <a:extLst>
              <a:ext uri="{FF2B5EF4-FFF2-40B4-BE49-F238E27FC236}">
                <a16:creationId xmlns:a16="http://schemas.microsoft.com/office/drawing/2014/main" id="{08ABA8F1-2829-4944-AFC3-F9481FAF70E1}"/>
              </a:ext>
            </a:extLst>
          </p:cNvPr>
          <p:cNvSpPr/>
          <p:nvPr/>
        </p:nvSpPr>
        <p:spPr>
          <a:xfrm>
            <a:off x="571772" y="5138585"/>
            <a:ext cx="10716395" cy="707886"/>
          </a:xfrm>
          <a:prstGeom prst="rect">
            <a:avLst/>
          </a:prstGeom>
          <a:noFill/>
          <a:ln w="57150">
            <a:solidFill>
              <a:schemeClr val="tx1"/>
            </a:solidFill>
          </a:ln>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40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highlight>
                  <a:srgbClr val="00FF00"/>
                </a:highlight>
                <a:uLnTx/>
                <a:uFillTx/>
                <a:latin typeface="Arial"/>
                <a:ea typeface="ＭＳ Ｐゴシック"/>
                <a:cs typeface="+mn-cs"/>
              </a:rPr>
              <a:t>宅地造成等工事規制区域内の許可の内容と同じ</a:t>
            </a:r>
          </a:p>
        </p:txBody>
      </p:sp>
    </p:spTree>
    <p:extLst>
      <p:ext uri="{BB962C8B-B14F-4D97-AF65-F5344CB8AC3E}">
        <p14:creationId xmlns:p14="http://schemas.microsoft.com/office/powerpoint/2010/main" val="906921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40505A-2DFF-44A7-BCE0-5F1419462137}"/>
              </a:ext>
            </a:extLst>
          </p:cNvPr>
          <p:cNvSpPr>
            <a:spLocks noGrp="1"/>
          </p:cNvSpPr>
          <p:nvPr>
            <p:ph type="title"/>
          </p:nvPr>
        </p:nvSpPr>
        <p:spPr>
          <a:xfrm>
            <a:off x="521207" y="448056"/>
            <a:ext cx="10940691" cy="640080"/>
          </a:xfrm>
          <a:solidFill>
            <a:schemeClr val="accent6">
              <a:lumMod val="50000"/>
            </a:schemeClr>
          </a:solidFill>
        </p:spPr>
        <p:txBody>
          <a:bodyPr>
            <a:normAutofit fontScale="90000"/>
          </a:bodyPr>
          <a:lstStyle/>
          <a:p>
            <a:br>
              <a:rPr lang="ja-JP" altLang="en-US" dirty="0">
                <a:solidFill>
                  <a:prstClr val="white"/>
                </a:solidFill>
                <a:latin typeface="HGPｺﾞｼｯｸE" panose="020B0900000000000000" pitchFamily="50" charset="-128"/>
                <a:ea typeface="HGPｺﾞｼｯｸE" panose="020B0900000000000000" pitchFamily="50" charset="-128"/>
              </a:rPr>
            </a:br>
            <a:r>
              <a:rPr lang="ja-JP" altLang="en-US" dirty="0">
                <a:solidFill>
                  <a:prstClr val="white"/>
                </a:solidFill>
                <a:latin typeface="HGPｺﾞｼｯｸE" panose="020B0900000000000000" pitchFamily="50" charset="-128"/>
                <a:ea typeface="HGPｺﾞｼｯｸE" panose="020B0900000000000000" pitchFamily="50" charset="-128"/>
              </a:rPr>
              <a:t>   </a:t>
            </a:r>
            <a:br>
              <a:rPr lang="en-US" altLang="ja-JP" dirty="0">
                <a:solidFill>
                  <a:prstClr val="white"/>
                </a:solidFill>
                <a:latin typeface="HGPｺﾞｼｯｸE" panose="020B0900000000000000" pitchFamily="50" charset="-128"/>
                <a:ea typeface="HGPｺﾞｼｯｸE" panose="020B0900000000000000" pitchFamily="50" charset="-128"/>
              </a:rPr>
            </a:br>
            <a:br>
              <a:rPr lang="ja-JP" altLang="en-US" sz="3600" b="1" dirty="0">
                <a:solidFill>
                  <a:srgbClr val="383838"/>
                </a:solidFill>
                <a:latin typeface="游ゴシック" panose="020B0400000000000000" pitchFamily="50" charset="-128"/>
                <a:ea typeface="游ゴシック" panose="020B0400000000000000" pitchFamily="50" charset="-128"/>
              </a:rPr>
            </a:br>
            <a:r>
              <a:rPr lang="ja-JP" altLang="en-US" sz="3600" b="1" dirty="0">
                <a:solidFill>
                  <a:schemeClr val="bg1"/>
                </a:solidFill>
                <a:latin typeface="游ゴシック" panose="020B0400000000000000" pitchFamily="50" charset="-128"/>
                <a:ea typeface="游ゴシック" panose="020B0400000000000000" pitchFamily="50" charset="-128"/>
              </a:rPr>
              <a:t>特定盛土等の届出が必要な規模</a:t>
            </a:r>
            <a:endParaRPr kumimoji="1" lang="ja-JP" altLang="en-US" sz="3600" dirty="0">
              <a:solidFill>
                <a:schemeClr val="bg1"/>
              </a:solidFill>
              <a:latin typeface="HGS創英角ｺﾞｼｯｸUB" panose="020B0900000000000000" pitchFamily="50" charset="-128"/>
              <a:ea typeface="HGS創英角ｺﾞｼｯｸUB" panose="020B0900000000000000" pitchFamily="50" charset="-128"/>
            </a:endParaRPr>
          </a:p>
        </p:txBody>
      </p:sp>
      <p:pic>
        <p:nvPicPr>
          <p:cNvPr id="8" name="図 7">
            <a:extLst>
              <a:ext uri="{FF2B5EF4-FFF2-40B4-BE49-F238E27FC236}">
                <a16:creationId xmlns:a16="http://schemas.microsoft.com/office/drawing/2014/main" id="{19FBE780-8096-49D9-BE4C-5E1A404439C4}"/>
              </a:ext>
            </a:extLst>
          </p:cNvPr>
          <p:cNvPicPr>
            <a:picLocks noChangeAspect="1"/>
          </p:cNvPicPr>
          <p:nvPr/>
        </p:nvPicPr>
        <p:blipFill>
          <a:blip r:embed="rId3"/>
          <a:stretch>
            <a:fillRect/>
          </a:stretch>
        </p:blipFill>
        <p:spPr>
          <a:xfrm>
            <a:off x="616182" y="1324102"/>
            <a:ext cx="10650352" cy="5085842"/>
          </a:xfrm>
          <a:prstGeom prst="rect">
            <a:avLst/>
          </a:prstGeom>
        </p:spPr>
      </p:pic>
    </p:spTree>
    <p:extLst>
      <p:ext uri="{BB962C8B-B14F-4D97-AF65-F5344CB8AC3E}">
        <p14:creationId xmlns:p14="http://schemas.microsoft.com/office/powerpoint/2010/main" val="2603372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0CB43C1-918A-4771-BD71-57263BCF8EAB}"/>
              </a:ext>
            </a:extLst>
          </p:cNvPr>
          <p:cNvSpPr/>
          <p:nvPr/>
        </p:nvSpPr>
        <p:spPr>
          <a:xfrm>
            <a:off x="3149600" y="1806222"/>
            <a:ext cx="191910" cy="2935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2" name="タイトル 1">
            <a:extLst>
              <a:ext uri="{FF2B5EF4-FFF2-40B4-BE49-F238E27FC236}">
                <a16:creationId xmlns:a16="http://schemas.microsoft.com/office/drawing/2014/main" id="{9B40505A-2DFF-44A7-BCE0-5F1419462137}"/>
              </a:ext>
            </a:extLst>
          </p:cNvPr>
          <p:cNvSpPr>
            <a:spLocks noGrp="1"/>
          </p:cNvSpPr>
          <p:nvPr>
            <p:ph type="title"/>
          </p:nvPr>
        </p:nvSpPr>
        <p:spPr>
          <a:xfrm>
            <a:off x="521207" y="448056"/>
            <a:ext cx="10940691" cy="640080"/>
          </a:xfrm>
          <a:solidFill>
            <a:schemeClr val="accent6">
              <a:lumMod val="50000"/>
            </a:schemeClr>
          </a:solidFill>
        </p:spPr>
        <p:txBody>
          <a:bodyPr>
            <a:normAutofit fontScale="90000"/>
          </a:bodyPr>
          <a:lstStyle/>
          <a:p>
            <a:br>
              <a:rPr lang="ja-JP" altLang="en-US" dirty="0">
                <a:solidFill>
                  <a:prstClr val="white"/>
                </a:solidFill>
                <a:latin typeface="HGPｺﾞｼｯｸE" panose="020B0900000000000000" pitchFamily="50" charset="-128"/>
                <a:ea typeface="HGPｺﾞｼｯｸE" panose="020B0900000000000000" pitchFamily="50" charset="-128"/>
              </a:rPr>
            </a:br>
            <a:r>
              <a:rPr lang="ja-JP" altLang="en-US" dirty="0">
                <a:solidFill>
                  <a:prstClr val="white"/>
                </a:solidFill>
                <a:latin typeface="HGPｺﾞｼｯｸE" panose="020B0900000000000000" pitchFamily="50" charset="-128"/>
                <a:ea typeface="HGPｺﾞｼｯｸE" panose="020B0900000000000000" pitchFamily="50" charset="-128"/>
              </a:rPr>
              <a:t>  </a:t>
            </a:r>
            <a:r>
              <a:rPr lang="ja-JP" altLang="en-US" sz="3600" b="1" dirty="0">
                <a:solidFill>
                  <a:srgbClr val="FFFFFF"/>
                </a:solidFill>
                <a:latin typeface="游ゴシック" panose="020B0400000000000000" pitchFamily="50" charset="-128"/>
                <a:ea typeface="游ゴシック" panose="020B0400000000000000" pitchFamily="50" charset="-128"/>
              </a:rPr>
              <a:t>土石の堆積の届出が必要な規模</a:t>
            </a:r>
            <a:endParaRPr kumimoji="1" lang="ja-JP" altLang="en-US" sz="3600" dirty="0">
              <a:solidFill>
                <a:schemeClr val="bg1"/>
              </a:solidFill>
              <a:latin typeface="HGS創英角ｺﾞｼｯｸUB" panose="020B0900000000000000" pitchFamily="50" charset="-128"/>
              <a:ea typeface="HGS創英角ｺﾞｼｯｸUB" panose="020B0900000000000000" pitchFamily="50" charset="-128"/>
            </a:endParaRPr>
          </a:p>
        </p:txBody>
      </p:sp>
      <p:pic>
        <p:nvPicPr>
          <p:cNvPr id="5" name="図 4">
            <a:extLst>
              <a:ext uri="{FF2B5EF4-FFF2-40B4-BE49-F238E27FC236}">
                <a16:creationId xmlns:a16="http://schemas.microsoft.com/office/drawing/2014/main" id="{D7E18320-9CF7-41E2-8424-B05E5877E452}"/>
              </a:ext>
            </a:extLst>
          </p:cNvPr>
          <p:cNvPicPr>
            <a:picLocks noChangeAspect="1"/>
          </p:cNvPicPr>
          <p:nvPr/>
        </p:nvPicPr>
        <p:blipFill>
          <a:blip r:embed="rId3"/>
          <a:stretch>
            <a:fillRect/>
          </a:stretch>
        </p:blipFill>
        <p:spPr>
          <a:xfrm>
            <a:off x="521207" y="1427811"/>
            <a:ext cx="10735996" cy="4158207"/>
          </a:xfrm>
          <a:prstGeom prst="rect">
            <a:avLst/>
          </a:prstGeom>
        </p:spPr>
      </p:pic>
      <p:sp>
        <p:nvSpPr>
          <p:cNvPr id="6" name="正方形/長方形 5">
            <a:extLst>
              <a:ext uri="{FF2B5EF4-FFF2-40B4-BE49-F238E27FC236}">
                <a16:creationId xmlns:a16="http://schemas.microsoft.com/office/drawing/2014/main" id="{DB62DBEF-B4B2-4376-BE8B-0B3FC4122ED4}"/>
              </a:ext>
            </a:extLst>
          </p:cNvPr>
          <p:cNvSpPr/>
          <p:nvPr/>
        </p:nvSpPr>
        <p:spPr>
          <a:xfrm>
            <a:off x="711200" y="1682044"/>
            <a:ext cx="4673600" cy="13659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7" name="正方形/長方形 6">
            <a:extLst>
              <a:ext uri="{FF2B5EF4-FFF2-40B4-BE49-F238E27FC236}">
                <a16:creationId xmlns:a16="http://schemas.microsoft.com/office/drawing/2014/main" id="{256CDF2E-C295-48BE-A892-3463CF34C74D}"/>
              </a:ext>
            </a:extLst>
          </p:cNvPr>
          <p:cNvSpPr/>
          <p:nvPr/>
        </p:nvSpPr>
        <p:spPr>
          <a:xfrm>
            <a:off x="5889205" y="1766711"/>
            <a:ext cx="4673600" cy="13659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8" name="四角形: 角を丸くする 7">
            <a:extLst>
              <a:ext uri="{FF2B5EF4-FFF2-40B4-BE49-F238E27FC236}">
                <a16:creationId xmlns:a16="http://schemas.microsoft.com/office/drawing/2014/main" id="{A79D637E-4EC0-413A-81CC-4E7C7363D98D}"/>
              </a:ext>
            </a:extLst>
          </p:cNvPr>
          <p:cNvSpPr/>
          <p:nvPr/>
        </p:nvSpPr>
        <p:spPr>
          <a:xfrm>
            <a:off x="711200" y="1458114"/>
            <a:ext cx="10735996" cy="989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Arial"/>
                <a:ea typeface="ＭＳ Ｐゴシック"/>
                <a:cs typeface="+mn-cs"/>
              </a:rPr>
              <a:t>許可が必要となる土石の堆積とは宅地・農地等において行う</a:t>
            </a:r>
            <a:endParaRPr kumimoji="1" lang="en-US" altLang="ja-JP" sz="28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Arial"/>
                <a:ea typeface="ＭＳ Ｐゴシック"/>
                <a:cs typeface="+mn-cs"/>
              </a:rPr>
              <a:t>土石の堆積で以下のものをいう</a:t>
            </a:r>
          </a:p>
        </p:txBody>
      </p:sp>
      <p:sp>
        <p:nvSpPr>
          <p:cNvPr id="9" name="正方形/長方形 8">
            <a:extLst>
              <a:ext uri="{FF2B5EF4-FFF2-40B4-BE49-F238E27FC236}">
                <a16:creationId xmlns:a16="http://schemas.microsoft.com/office/drawing/2014/main" id="{3BBFB975-F9BB-4BE2-BABE-14B910AE7CFD}"/>
              </a:ext>
            </a:extLst>
          </p:cNvPr>
          <p:cNvSpPr/>
          <p:nvPr/>
        </p:nvSpPr>
        <p:spPr>
          <a:xfrm>
            <a:off x="1296443" y="3810001"/>
            <a:ext cx="1064715" cy="52322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2800" b="1" i="0" u="none" strike="noStrike" kern="1200" cap="none" spc="0" normalizeH="0" baseline="0" noProof="0" dirty="0">
                <a:ln w="0"/>
                <a:solidFill>
                  <a:srgbClr val="FF0000"/>
                </a:solidFill>
                <a:effectLst>
                  <a:outerShdw blurRad="38100" dist="19050" dir="2700000" algn="tl" rotWithShape="0">
                    <a:srgbClr val="000000">
                      <a:alpha val="40000"/>
                    </a:srgbClr>
                  </a:outerShdw>
                </a:effectLst>
                <a:uLnTx/>
                <a:uFillTx/>
                <a:latin typeface="Arial"/>
                <a:ea typeface="ＭＳ Ｐゴシック"/>
                <a:cs typeface="+mn-cs"/>
              </a:rPr>
              <a:t>2m</a:t>
            </a:r>
            <a:r>
              <a:rPr kumimoji="0" lang="ja-JP" altLang="en-US" sz="2800" b="1" i="0" u="none" strike="noStrike" kern="1200" cap="none" spc="0" normalizeH="0" baseline="0" noProof="0" dirty="0">
                <a:ln w="0"/>
                <a:solidFill>
                  <a:srgbClr val="FF0000"/>
                </a:solidFill>
                <a:effectLst>
                  <a:outerShdw blurRad="38100" dist="19050" dir="2700000" algn="tl" rotWithShape="0">
                    <a:srgbClr val="000000">
                      <a:alpha val="40000"/>
                    </a:srgbClr>
                  </a:outerShdw>
                </a:effectLst>
                <a:uLnTx/>
                <a:uFillTx/>
                <a:latin typeface="Arial"/>
                <a:ea typeface="ＭＳ Ｐゴシック"/>
                <a:cs typeface="+mn-cs"/>
              </a:rPr>
              <a:t>超</a:t>
            </a:r>
          </a:p>
        </p:txBody>
      </p:sp>
      <p:sp>
        <p:nvSpPr>
          <p:cNvPr id="10" name="正方形/長方形 9">
            <a:extLst>
              <a:ext uri="{FF2B5EF4-FFF2-40B4-BE49-F238E27FC236}">
                <a16:creationId xmlns:a16="http://schemas.microsoft.com/office/drawing/2014/main" id="{D82A4FD0-C32F-444E-AA6C-5F4B121D388A}"/>
              </a:ext>
            </a:extLst>
          </p:cNvPr>
          <p:cNvSpPr/>
          <p:nvPr/>
        </p:nvSpPr>
        <p:spPr>
          <a:xfrm>
            <a:off x="2120707" y="5466779"/>
            <a:ext cx="1503938" cy="52322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2800" b="1" i="0" u="none" strike="noStrike" kern="1200" cap="none" spc="0" normalizeH="0" baseline="0" noProof="0" dirty="0">
                <a:ln w="0"/>
                <a:solidFill>
                  <a:srgbClr val="FF0000"/>
                </a:solidFill>
                <a:effectLst>
                  <a:outerShdw blurRad="38100" dist="19050" dir="2700000" algn="tl" rotWithShape="0">
                    <a:srgbClr val="000000">
                      <a:alpha val="40000"/>
                    </a:srgbClr>
                  </a:outerShdw>
                </a:effectLst>
                <a:uLnTx/>
                <a:uFillTx/>
                <a:latin typeface="Arial"/>
                <a:ea typeface="ＭＳ Ｐゴシック"/>
                <a:cs typeface="+mn-cs"/>
              </a:rPr>
              <a:t>300</a:t>
            </a:r>
            <a:r>
              <a:rPr kumimoji="0" lang="ja-JP" altLang="en-US" sz="2800" b="1" i="0" u="none" strike="noStrike" kern="1200" cap="none" spc="0" normalizeH="0" baseline="0" noProof="0" dirty="0">
                <a:ln w="0"/>
                <a:solidFill>
                  <a:srgbClr val="FF0000"/>
                </a:solidFill>
                <a:effectLst>
                  <a:outerShdw blurRad="38100" dist="19050" dir="2700000" algn="tl" rotWithShape="0">
                    <a:srgbClr val="000000">
                      <a:alpha val="40000"/>
                    </a:srgbClr>
                  </a:outerShdw>
                </a:effectLst>
                <a:uLnTx/>
                <a:uFillTx/>
                <a:latin typeface="Arial"/>
                <a:ea typeface="ＭＳ Ｐゴシック"/>
                <a:cs typeface="+mn-cs"/>
              </a:rPr>
              <a:t>㎡超</a:t>
            </a:r>
          </a:p>
        </p:txBody>
      </p:sp>
      <p:sp>
        <p:nvSpPr>
          <p:cNvPr id="11" name="正方形/長方形 10">
            <a:extLst>
              <a:ext uri="{FF2B5EF4-FFF2-40B4-BE49-F238E27FC236}">
                <a16:creationId xmlns:a16="http://schemas.microsoft.com/office/drawing/2014/main" id="{1BC25350-C45C-4D46-B4AD-9D5A5B08F6E4}"/>
              </a:ext>
            </a:extLst>
          </p:cNvPr>
          <p:cNvSpPr/>
          <p:nvPr/>
        </p:nvSpPr>
        <p:spPr>
          <a:xfrm>
            <a:off x="7590174" y="5398036"/>
            <a:ext cx="1503938" cy="52322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2800" b="1" i="0" u="none" strike="noStrike" kern="1200" cap="none" spc="0" normalizeH="0" baseline="0" noProof="0" dirty="0">
                <a:ln w="0"/>
                <a:solidFill>
                  <a:srgbClr val="FF0000"/>
                </a:solidFill>
                <a:effectLst>
                  <a:outerShdw blurRad="38100" dist="19050" dir="2700000" algn="tl" rotWithShape="0">
                    <a:srgbClr val="000000">
                      <a:alpha val="40000"/>
                    </a:srgbClr>
                  </a:outerShdw>
                </a:effectLst>
                <a:uLnTx/>
                <a:uFillTx/>
                <a:latin typeface="Arial"/>
                <a:ea typeface="ＭＳ Ｐゴシック"/>
                <a:cs typeface="+mn-cs"/>
              </a:rPr>
              <a:t>500</a:t>
            </a:r>
            <a:r>
              <a:rPr kumimoji="0" lang="ja-JP" altLang="en-US" sz="2800" b="1" i="0" u="none" strike="noStrike" kern="1200" cap="none" spc="0" normalizeH="0" baseline="0" noProof="0" dirty="0">
                <a:ln w="0"/>
                <a:solidFill>
                  <a:srgbClr val="FF0000"/>
                </a:solidFill>
                <a:effectLst>
                  <a:outerShdw blurRad="38100" dist="19050" dir="2700000" algn="tl" rotWithShape="0">
                    <a:srgbClr val="000000">
                      <a:alpha val="40000"/>
                    </a:srgbClr>
                  </a:outerShdw>
                </a:effectLst>
                <a:uLnTx/>
                <a:uFillTx/>
                <a:latin typeface="Arial"/>
                <a:ea typeface="ＭＳ Ｐゴシック"/>
                <a:cs typeface="+mn-cs"/>
              </a:rPr>
              <a:t>㎡超</a:t>
            </a:r>
          </a:p>
        </p:txBody>
      </p:sp>
      <p:sp>
        <p:nvSpPr>
          <p:cNvPr id="12" name="正方形/長方形 11">
            <a:extLst>
              <a:ext uri="{FF2B5EF4-FFF2-40B4-BE49-F238E27FC236}">
                <a16:creationId xmlns:a16="http://schemas.microsoft.com/office/drawing/2014/main" id="{84239673-4A01-4CE4-9012-4D84E3DB79D2}"/>
              </a:ext>
            </a:extLst>
          </p:cNvPr>
          <p:cNvSpPr/>
          <p:nvPr/>
        </p:nvSpPr>
        <p:spPr>
          <a:xfrm>
            <a:off x="7061986" y="3852199"/>
            <a:ext cx="2560316" cy="52322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a:ea typeface="ＭＳ Ｐゴシック"/>
                <a:cs typeface="+mn-cs"/>
              </a:rPr>
              <a:t>高さは問わない</a:t>
            </a:r>
            <a:endParaRPr kumimoji="0" lang="en-US" altLang="ja-JP" sz="28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a:ea typeface="ＭＳ Ｐゴシック"/>
              <a:cs typeface="+mn-cs"/>
            </a:endParaRPr>
          </a:p>
        </p:txBody>
      </p:sp>
    </p:spTree>
    <p:extLst>
      <p:ext uri="{BB962C8B-B14F-4D97-AF65-F5344CB8AC3E}">
        <p14:creationId xmlns:p14="http://schemas.microsoft.com/office/powerpoint/2010/main" val="2184965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E85487BE-B8AF-4F5D-B84D-B7DA9E23C031}"/>
              </a:ext>
            </a:extLst>
          </p:cNvPr>
          <p:cNvSpPr>
            <a:spLocks noGrp="1" noChangeArrowheads="1"/>
          </p:cNvSpPr>
          <p:nvPr>
            <p:ph type="title"/>
          </p:nvPr>
        </p:nvSpPr>
        <p:spPr>
          <a:solidFill>
            <a:srgbClr val="00B0F0"/>
          </a:solidFill>
          <a:ln w="76200">
            <a:solidFill>
              <a:schemeClr val="tx1"/>
            </a:solidFill>
            <a:miter lim="800000"/>
            <a:headEnd/>
            <a:tailEnd/>
          </a:ln>
        </p:spPr>
        <p:txBody>
          <a:bodyPr/>
          <a:lstStyle/>
          <a:p>
            <a:pPr algn="l" eaLnBrk="1" hangingPunct="1"/>
            <a:r>
              <a:rPr lang="ja-JP" altLang="en-US" sz="3600" dirty="0">
                <a:solidFill>
                  <a:schemeClr val="bg1"/>
                </a:solidFill>
              </a:rPr>
              <a:t>　　　届出の手続きの全体の流れ</a:t>
            </a:r>
          </a:p>
        </p:txBody>
      </p:sp>
      <p:sp>
        <p:nvSpPr>
          <p:cNvPr id="96259" name="Rectangle 3">
            <a:extLst>
              <a:ext uri="{FF2B5EF4-FFF2-40B4-BE49-F238E27FC236}">
                <a16:creationId xmlns:a16="http://schemas.microsoft.com/office/drawing/2014/main" id="{732DDC1E-699C-45F5-8219-20274424A49C}"/>
              </a:ext>
            </a:extLst>
          </p:cNvPr>
          <p:cNvSpPr>
            <a:spLocks noGrp="1" noChangeArrowheads="1"/>
          </p:cNvSpPr>
          <p:nvPr>
            <p:ph type="body" idx="1"/>
          </p:nvPr>
        </p:nvSpPr>
        <p:spPr>
          <a:xfrm>
            <a:off x="609600" y="1634066"/>
            <a:ext cx="10769600" cy="4525963"/>
          </a:xfrm>
        </p:spPr>
        <p:txBody>
          <a:bodyPr/>
          <a:lstStyle/>
          <a:p>
            <a:pPr eaLnBrk="1" hangingPunct="1">
              <a:buFontTx/>
              <a:buNone/>
            </a:pPr>
            <a:r>
              <a:rPr lang="ja-JP" altLang="en-US" sz="2000" dirty="0"/>
              <a:t>❶</a:t>
            </a:r>
            <a:r>
              <a:rPr lang="ja-JP" altLang="en-US" sz="2000" b="1" dirty="0">
                <a:highlight>
                  <a:srgbClr val="00FFFF"/>
                </a:highlight>
              </a:rPr>
              <a:t>届出申請</a:t>
            </a:r>
            <a:r>
              <a:rPr lang="ja-JP" altLang="en-US" sz="2000" dirty="0"/>
              <a:t>⇒工事着手の</a:t>
            </a:r>
            <a:r>
              <a:rPr lang="en-US" altLang="ja-JP" sz="2000" dirty="0">
                <a:solidFill>
                  <a:srgbClr val="FF0000"/>
                </a:solidFill>
              </a:rPr>
              <a:t>30</a:t>
            </a:r>
            <a:r>
              <a:rPr lang="ja-JP" altLang="en-US" sz="2000" dirty="0">
                <a:solidFill>
                  <a:srgbClr val="FF0000"/>
                </a:solidFill>
              </a:rPr>
              <a:t>日前</a:t>
            </a:r>
            <a:r>
              <a:rPr lang="ja-JP" altLang="en-US" sz="2000" dirty="0"/>
              <a:t>までに</a:t>
            </a:r>
            <a:r>
              <a:rPr lang="ja-JP" altLang="en-US" sz="2000" dirty="0">
                <a:solidFill>
                  <a:srgbClr val="FF0000"/>
                </a:solidFill>
              </a:rPr>
              <a:t>都道府県知事に届出</a:t>
            </a:r>
            <a:r>
              <a:rPr lang="ja-JP" altLang="en-US" sz="2000" dirty="0"/>
              <a:t>なければならない。</a:t>
            </a:r>
          </a:p>
          <a:p>
            <a:pPr eaLnBrk="1" hangingPunct="1">
              <a:buFontTx/>
              <a:buNone/>
            </a:pPr>
            <a:r>
              <a:rPr lang="ja-JP" altLang="en-US" sz="2000" dirty="0"/>
              <a:t>   </a:t>
            </a:r>
            <a:r>
              <a:rPr lang="ja-JP" altLang="en-US" sz="2000" dirty="0">
                <a:solidFill>
                  <a:srgbClr val="FF0000"/>
                </a:solidFill>
              </a:rPr>
              <a:t>工事の変更</a:t>
            </a:r>
            <a:r>
              <a:rPr lang="ja-JP" altLang="en-US" sz="2000" dirty="0"/>
              <a:t>⇒</a:t>
            </a:r>
            <a:r>
              <a:rPr lang="ja-JP" altLang="en-US" sz="2000" dirty="0">
                <a:solidFill>
                  <a:srgbClr val="FF0000"/>
                </a:solidFill>
              </a:rPr>
              <a:t>工事着手の</a:t>
            </a:r>
            <a:r>
              <a:rPr lang="en-US" altLang="ja-JP" sz="2000" dirty="0">
                <a:solidFill>
                  <a:srgbClr val="FF0000"/>
                </a:solidFill>
              </a:rPr>
              <a:t>30</a:t>
            </a:r>
            <a:r>
              <a:rPr lang="ja-JP" altLang="en-US" sz="2000" dirty="0">
                <a:solidFill>
                  <a:srgbClr val="FF0000"/>
                </a:solidFill>
              </a:rPr>
              <a:t>日前</a:t>
            </a:r>
            <a:r>
              <a:rPr lang="ja-JP" altLang="en-US" sz="2000" dirty="0"/>
              <a:t>までに都道府県知事に</a:t>
            </a:r>
            <a:r>
              <a:rPr lang="ja-JP" altLang="en-US" sz="2000" dirty="0">
                <a:solidFill>
                  <a:srgbClr val="FF0000"/>
                </a:solidFill>
              </a:rPr>
              <a:t>届出</a:t>
            </a:r>
            <a:r>
              <a:rPr lang="ja-JP" altLang="en-US" sz="2000" dirty="0"/>
              <a:t>なければならない。但し、</a:t>
            </a:r>
            <a:r>
              <a:rPr lang="ja-JP" altLang="en-US" sz="2000" dirty="0">
                <a:solidFill>
                  <a:srgbClr val="FF0000"/>
                </a:solidFill>
              </a:rPr>
              <a:t>軽微な変更は届出する必要はない。</a:t>
            </a:r>
          </a:p>
          <a:p>
            <a:pPr eaLnBrk="1" hangingPunct="1">
              <a:buFontTx/>
              <a:buNone/>
            </a:pPr>
            <a:r>
              <a:rPr lang="ja-JP" altLang="en-US" sz="2000" dirty="0">
                <a:highlight>
                  <a:srgbClr val="00FF00"/>
                </a:highlight>
              </a:rPr>
              <a:t>❷公表・通知</a:t>
            </a:r>
          </a:p>
          <a:p>
            <a:pPr eaLnBrk="1" hangingPunct="1">
              <a:buFontTx/>
              <a:buNone/>
            </a:pPr>
            <a:r>
              <a:rPr lang="ja-JP" altLang="en-US" sz="2000" dirty="0"/>
              <a:t>⇒届出を受理した都道府県知事は、工事が施行される土地の所在地などの一定の事項を</a:t>
            </a:r>
            <a:r>
              <a:rPr lang="ja-JP" altLang="en-US" sz="2000" dirty="0">
                <a:solidFill>
                  <a:srgbClr val="FF0000"/>
                </a:solidFill>
              </a:rPr>
              <a:t>公表</a:t>
            </a:r>
            <a:r>
              <a:rPr lang="ja-JP" altLang="en-US" sz="2000" dirty="0"/>
              <a:t>するとともに</a:t>
            </a:r>
            <a:r>
              <a:rPr lang="ja-JP" altLang="en-US" sz="2000" dirty="0">
                <a:solidFill>
                  <a:srgbClr val="FF0000"/>
                </a:solidFill>
              </a:rPr>
              <a:t>関係市町村長に通知</a:t>
            </a:r>
            <a:r>
              <a:rPr lang="ja-JP" altLang="en-US" sz="2000" dirty="0"/>
              <a:t>しなければならない。</a:t>
            </a:r>
          </a:p>
          <a:p>
            <a:pPr eaLnBrk="1" hangingPunct="1">
              <a:buFontTx/>
              <a:buNone/>
            </a:pPr>
            <a:r>
              <a:rPr lang="ja-JP" altLang="en-US" sz="2000" dirty="0">
                <a:highlight>
                  <a:srgbClr val="00FFFF"/>
                </a:highlight>
              </a:rPr>
              <a:t>❸勧告</a:t>
            </a:r>
          </a:p>
          <a:p>
            <a:pPr eaLnBrk="1" hangingPunct="1">
              <a:buFontTx/>
              <a:buNone/>
            </a:pPr>
            <a:r>
              <a:rPr lang="ja-JP" altLang="en-US" sz="2000" dirty="0"/>
              <a:t>⇒都道府県知事は、災害防止のために</a:t>
            </a:r>
            <a:r>
              <a:rPr lang="ja-JP" altLang="en-US" sz="2000" dirty="0">
                <a:solidFill>
                  <a:srgbClr val="FF0000"/>
                </a:solidFill>
              </a:rPr>
              <a:t>必要があると認める</a:t>
            </a:r>
            <a:r>
              <a:rPr lang="ja-JP" altLang="en-US" sz="2000" dirty="0"/>
              <a:t>時は、届出を</a:t>
            </a:r>
            <a:r>
              <a:rPr lang="ja-JP" altLang="en-US" sz="2000" dirty="0">
                <a:solidFill>
                  <a:srgbClr val="FF0000"/>
                </a:solidFill>
              </a:rPr>
              <a:t>受理した日から</a:t>
            </a:r>
            <a:r>
              <a:rPr lang="en-US" altLang="ja-JP" sz="2000" dirty="0">
                <a:solidFill>
                  <a:srgbClr val="FF0000"/>
                </a:solidFill>
              </a:rPr>
              <a:t>30</a:t>
            </a:r>
            <a:r>
              <a:rPr lang="ja-JP" altLang="en-US" sz="2000" dirty="0">
                <a:solidFill>
                  <a:srgbClr val="FF0000"/>
                </a:solidFill>
              </a:rPr>
              <a:t>日以内</a:t>
            </a:r>
            <a:r>
              <a:rPr lang="ja-JP" altLang="en-US" sz="2000" dirty="0"/>
              <a:t>に限り、届出した者に対し、工事の計画の変更その他必要な措置をとるべきことを</a:t>
            </a:r>
            <a:r>
              <a:rPr lang="ja-JP" altLang="en-US" sz="2000" dirty="0">
                <a:solidFill>
                  <a:srgbClr val="FF0000"/>
                </a:solidFill>
              </a:rPr>
              <a:t>勧告</a:t>
            </a:r>
            <a:r>
              <a:rPr lang="ja-JP" altLang="en-US" sz="2000" dirty="0"/>
              <a:t>できる。</a:t>
            </a:r>
          </a:p>
          <a:p>
            <a:pPr eaLnBrk="1" hangingPunct="1">
              <a:buFontTx/>
              <a:buNone/>
            </a:pPr>
            <a:r>
              <a:rPr lang="ja-JP" altLang="en-US" sz="2000" dirty="0">
                <a:highlight>
                  <a:srgbClr val="00FF00"/>
                </a:highlight>
              </a:rPr>
              <a:t>❹命令</a:t>
            </a:r>
          </a:p>
          <a:p>
            <a:pPr eaLnBrk="1" hangingPunct="1">
              <a:buFontTx/>
              <a:buNone/>
            </a:pPr>
            <a:r>
              <a:rPr lang="ja-JP" altLang="en-US" sz="2000" dirty="0"/>
              <a:t>⇒勧告を受けた者が、</a:t>
            </a:r>
            <a:r>
              <a:rPr lang="ja-JP" altLang="en-US" sz="2000" dirty="0">
                <a:solidFill>
                  <a:srgbClr val="FF0000"/>
                </a:solidFill>
              </a:rPr>
              <a:t>正当な理由なくて当該勧告に係る</a:t>
            </a:r>
            <a:r>
              <a:rPr lang="ja-JP" altLang="en-US" sz="2000" dirty="0"/>
              <a:t>措置をとらなかったときは、相当の期間を定めて、勧告に係る措置をとるべきことを</a:t>
            </a:r>
            <a:r>
              <a:rPr lang="ja-JP" altLang="en-US" sz="2000" dirty="0">
                <a:solidFill>
                  <a:srgbClr val="FF0000"/>
                </a:solidFill>
              </a:rPr>
              <a:t>命じることができる</a:t>
            </a:r>
            <a:r>
              <a:rPr lang="ja-JP" altLang="en-US" sz="2000" dirty="0"/>
              <a:t>。</a:t>
            </a:r>
          </a:p>
        </p:txBody>
      </p:sp>
      <p:sp>
        <p:nvSpPr>
          <p:cNvPr id="5" name="二等辺三角形 4">
            <a:extLst>
              <a:ext uri="{FF2B5EF4-FFF2-40B4-BE49-F238E27FC236}">
                <a16:creationId xmlns:a16="http://schemas.microsoft.com/office/drawing/2014/main" id="{445880D0-38EB-4663-826E-7250D331F4CD}"/>
              </a:ext>
            </a:extLst>
          </p:cNvPr>
          <p:cNvSpPr/>
          <p:nvPr/>
        </p:nvSpPr>
        <p:spPr>
          <a:xfrm rot="5400000">
            <a:off x="517877" y="381005"/>
            <a:ext cx="1143002" cy="95955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Tree>
    <p:extLst>
      <p:ext uri="{BB962C8B-B14F-4D97-AF65-F5344CB8AC3E}">
        <p14:creationId xmlns:p14="http://schemas.microsoft.com/office/powerpoint/2010/main" val="2808633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96DEEE8-AB75-448E-A0CF-9CC154CA9CC2}"/>
              </a:ext>
            </a:extLst>
          </p:cNvPr>
          <p:cNvSpPr>
            <a:spLocks noGrp="1"/>
          </p:cNvSpPr>
          <p:nvPr>
            <p:ph idx="1"/>
          </p:nvPr>
        </p:nvSpPr>
        <p:spPr/>
        <p:txBody>
          <a:bodyPr/>
          <a:lstStyle/>
          <a:p>
            <a:pPr marL="0" indent="0">
              <a:buNone/>
            </a:pPr>
            <a:r>
              <a:rPr lang="ja-JP" altLang="en-US" sz="2400" dirty="0">
                <a:latin typeface="HGPｺﾞｼｯｸM" panose="020B0600000000000000" pitchFamily="50" charset="-128"/>
                <a:ea typeface="HGPｺﾞｼｯｸM" panose="020B0600000000000000" pitchFamily="50" charset="-128"/>
              </a:rPr>
              <a:t>　</a:t>
            </a:r>
            <a:endParaRPr lang="ja-JP" altLang="en-US" sz="2400" dirty="0">
              <a:solidFill>
                <a:srgbClr val="FF0000"/>
              </a:solidFill>
              <a:latin typeface="HGPｺﾞｼｯｸM" panose="020B0600000000000000" pitchFamily="50" charset="-128"/>
              <a:ea typeface="HGPｺﾞｼｯｸM" panose="020B0600000000000000" pitchFamily="50" charset="-128"/>
            </a:endParaRPr>
          </a:p>
        </p:txBody>
      </p:sp>
      <p:sp>
        <p:nvSpPr>
          <p:cNvPr id="30723" name="タイトル 1">
            <a:extLst>
              <a:ext uri="{FF2B5EF4-FFF2-40B4-BE49-F238E27FC236}">
                <a16:creationId xmlns:a16="http://schemas.microsoft.com/office/drawing/2014/main" id="{EB82DA0F-3EEC-4739-B8DA-6F78B55C5BFF}"/>
              </a:ext>
            </a:extLst>
          </p:cNvPr>
          <p:cNvSpPr>
            <a:spLocks noGrp="1" noChangeArrowheads="1"/>
          </p:cNvSpPr>
          <p:nvPr>
            <p:ph type="title"/>
          </p:nvPr>
        </p:nvSpPr>
        <p:spPr>
          <a:xfrm>
            <a:off x="609600" y="161750"/>
            <a:ext cx="10972800" cy="1050219"/>
          </a:xfrm>
          <a:solidFill>
            <a:srgbClr val="00B0F0"/>
          </a:solidFill>
          <a:ln w="76200">
            <a:solidFill>
              <a:schemeClr val="tx1"/>
            </a:solidFill>
          </a:ln>
        </p:spPr>
        <p:txBody>
          <a:bodyPr/>
          <a:lstStyle/>
          <a:p>
            <a:pPr algn="l"/>
            <a:r>
              <a:rPr lang="ja-JP" altLang="en-US" dirty="0">
                <a:solidFill>
                  <a:schemeClr val="bg1"/>
                </a:solidFill>
              </a:rPr>
              <a:t>　　　　</a:t>
            </a:r>
            <a:r>
              <a:rPr lang="ja-JP" altLang="en-US" sz="3600" dirty="0">
                <a:solidFill>
                  <a:schemeClr val="bg1"/>
                </a:solidFill>
              </a:rPr>
              <a:t>特定盛土等又は土石の堆積に関する許可</a:t>
            </a:r>
          </a:p>
        </p:txBody>
      </p:sp>
      <p:sp>
        <p:nvSpPr>
          <p:cNvPr id="14" name="二等辺三角形 13">
            <a:extLst>
              <a:ext uri="{FF2B5EF4-FFF2-40B4-BE49-F238E27FC236}">
                <a16:creationId xmlns:a16="http://schemas.microsoft.com/office/drawing/2014/main" id="{7DB678D2-41AC-40F2-BC0F-4EAF7A110ED6}"/>
              </a:ext>
            </a:extLst>
          </p:cNvPr>
          <p:cNvSpPr/>
          <p:nvPr/>
        </p:nvSpPr>
        <p:spPr>
          <a:xfrm rot="5400000">
            <a:off x="526257" y="301537"/>
            <a:ext cx="1050219" cy="883534"/>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graphicFrame>
        <p:nvGraphicFramePr>
          <p:cNvPr id="9" name="表 8">
            <a:extLst>
              <a:ext uri="{FF2B5EF4-FFF2-40B4-BE49-F238E27FC236}">
                <a16:creationId xmlns:a16="http://schemas.microsoft.com/office/drawing/2014/main" id="{142B5EB5-A7EF-4355-9EFF-8371BB7E36F9}"/>
              </a:ext>
            </a:extLst>
          </p:cNvPr>
          <p:cNvGraphicFramePr>
            <a:graphicFrameLocks noGrp="1"/>
          </p:cNvGraphicFramePr>
          <p:nvPr/>
        </p:nvGraphicFramePr>
        <p:xfrm>
          <a:off x="609598" y="2143001"/>
          <a:ext cx="10792047" cy="2926080"/>
        </p:xfrm>
        <a:graphic>
          <a:graphicData uri="http://schemas.openxmlformats.org/drawingml/2006/table">
            <a:tbl>
              <a:tblPr firstRow="1" bandRow="1"/>
              <a:tblGrid>
                <a:gridCol w="2083736">
                  <a:extLst>
                    <a:ext uri="{9D8B030D-6E8A-4147-A177-3AD203B41FA5}">
                      <a16:colId xmlns:a16="http://schemas.microsoft.com/office/drawing/2014/main" val="3856981509"/>
                    </a:ext>
                  </a:extLst>
                </a:gridCol>
                <a:gridCol w="8708311">
                  <a:extLst>
                    <a:ext uri="{9D8B030D-6E8A-4147-A177-3AD203B41FA5}">
                      <a16:colId xmlns:a16="http://schemas.microsoft.com/office/drawing/2014/main" val="3734327885"/>
                    </a:ext>
                  </a:extLst>
                </a:gridCol>
              </a:tblGrid>
              <a:tr h="1882858">
                <a:tc>
                  <a:txBody>
                    <a:bodyPr/>
                    <a:lstStyle>
                      <a:lvl1pPr marL="0" algn="l" defTabSz="914400" rtl="0" eaLnBrk="1" latinLnBrk="0" hangingPunct="1">
                        <a:defRPr kumimoji="1" sz="1800" b="1" kern="1200">
                          <a:solidFill>
                            <a:schemeClr val="lt1"/>
                          </a:solidFill>
                          <a:latin typeface="Segoe UI"/>
                        </a:defRPr>
                      </a:lvl1pPr>
                      <a:lvl2pPr marL="457200" algn="l" defTabSz="914400" rtl="0" eaLnBrk="1" latinLnBrk="0" hangingPunct="1">
                        <a:defRPr kumimoji="1" sz="1800" b="1" kern="1200">
                          <a:solidFill>
                            <a:schemeClr val="lt1"/>
                          </a:solidFill>
                          <a:latin typeface="Segoe UI"/>
                        </a:defRPr>
                      </a:lvl2pPr>
                      <a:lvl3pPr marL="914400" algn="l" defTabSz="914400" rtl="0" eaLnBrk="1" latinLnBrk="0" hangingPunct="1">
                        <a:defRPr kumimoji="1" sz="1800" b="1" kern="1200">
                          <a:solidFill>
                            <a:schemeClr val="lt1"/>
                          </a:solidFill>
                          <a:latin typeface="Segoe UI"/>
                        </a:defRPr>
                      </a:lvl3pPr>
                      <a:lvl4pPr marL="1371600" algn="l" defTabSz="914400" rtl="0" eaLnBrk="1" latinLnBrk="0" hangingPunct="1">
                        <a:defRPr kumimoji="1" sz="1800" b="1" kern="1200">
                          <a:solidFill>
                            <a:schemeClr val="lt1"/>
                          </a:solidFill>
                          <a:latin typeface="Segoe UI"/>
                        </a:defRPr>
                      </a:lvl4pPr>
                      <a:lvl5pPr marL="1828800" algn="l" defTabSz="914400" rtl="0" eaLnBrk="1" latinLnBrk="0" hangingPunct="1">
                        <a:defRPr kumimoji="1" sz="1800" b="1" kern="1200">
                          <a:solidFill>
                            <a:schemeClr val="lt1"/>
                          </a:solidFill>
                          <a:latin typeface="Segoe UI"/>
                        </a:defRPr>
                      </a:lvl5pPr>
                      <a:lvl6pPr marL="2286000" algn="l" defTabSz="914400" rtl="0" eaLnBrk="1" latinLnBrk="0" hangingPunct="1">
                        <a:defRPr kumimoji="1" sz="1800" b="1" kern="1200">
                          <a:solidFill>
                            <a:schemeClr val="lt1"/>
                          </a:solidFill>
                          <a:latin typeface="Segoe UI"/>
                        </a:defRPr>
                      </a:lvl6pPr>
                      <a:lvl7pPr marL="2743200" algn="l" defTabSz="914400" rtl="0" eaLnBrk="1" latinLnBrk="0" hangingPunct="1">
                        <a:defRPr kumimoji="1" sz="1800" b="1" kern="1200">
                          <a:solidFill>
                            <a:schemeClr val="lt1"/>
                          </a:solidFill>
                          <a:latin typeface="Segoe UI"/>
                        </a:defRPr>
                      </a:lvl7pPr>
                      <a:lvl8pPr marL="3200400" algn="l" defTabSz="914400" rtl="0" eaLnBrk="1" latinLnBrk="0" hangingPunct="1">
                        <a:defRPr kumimoji="1" sz="1800" b="1" kern="1200">
                          <a:solidFill>
                            <a:schemeClr val="lt1"/>
                          </a:solidFill>
                          <a:latin typeface="Segoe UI"/>
                        </a:defRPr>
                      </a:lvl8pPr>
                      <a:lvl9pPr marL="3657600" algn="l" defTabSz="914400" rtl="0" eaLnBrk="1" latinLnBrk="0" hangingPunct="1">
                        <a:defRPr kumimoji="1" sz="1800" b="1" kern="1200">
                          <a:solidFill>
                            <a:schemeClr val="lt1"/>
                          </a:solidFill>
                          <a:latin typeface="Segoe UI"/>
                        </a:defRPr>
                      </a:lvl9pPr>
                    </a:lstStyle>
                    <a:p>
                      <a:endParaRPr kumimoji="1" lang="en-US" altLang="ja-JP" sz="1800" b="1" dirty="0">
                        <a:solidFill>
                          <a:schemeClr val="bg1"/>
                        </a:solidFill>
                      </a:endParaRPr>
                    </a:p>
                    <a:p>
                      <a:r>
                        <a:rPr kumimoji="1" lang="ja-JP" altLang="en-US" sz="1800" b="1" dirty="0">
                          <a:solidFill>
                            <a:schemeClr val="bg1"/>
                          </a:solidFill>
                        </a:rPr>
                        <a:t>宅地造成等の土地の形質の変更</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50000"/>
                      </a:srgbClr>
                    </a:solidFill>
                  </a:tcPr>
                </a:tc>
                <a:tc>
                  <a:txBody>
                    <a:bodyPr/>
                    <a:lstStyle>
                      <a:lvl1pPr marL="0" algn="l" defTabSz="914400" rtl="0" eaLnBrk="1" latinLnBrk="0" hangingPunct="1">
                        <a:defRPr kumimoji="1" sz="1800" b="1" kern="1200">
                          <a:solidFill>
                            <a:schemeClr val="lt1"/>
                          </a:solidFill>
                          <a:latin typeface="Segoe UI"/>
                        </a:defRPr>
                      </a:lvl1pPr>
                      <a:lvl2pPr marL="457200" algn="l" defTabSz="914400" rtl="0" eaLnBrk="1" latinLnBrk="0" hangingPunct="1">
                        <a:defRPr kumimoji="1" sz="1800" b="1" kern="1200">
                          <a:solidFill>
                            <a:schemeClr val="lt1"/>
                          </a:solidFill>
                          <a:latin typeface="Segoe UI"/>
                        </a:defRPr>
                      </a:lvl2pPr>
                      <a:lvl3pPr marL="914400" algn="l" defTabSz="914400" rtl="0" eaLnBrk="1" latinLnBrk="0" hangingPunct="1">
                        <a:defRPr kumimoji="1" sz="1800" b="1" kern="1200">
                          <a:solidFill>
                            <a:schemeClr val="lt1"/>
                          </a:solidFill>
                          <a:latin typeface="Segoe UI"/>
                        </a:defRPr>
                      </a:lvl3pPr>
                      <a:lvl4pPr marL="1371600" algn="l" defTabSz="914400" rtl="0" eaLnBrk="1" latinLnBrk="0" hangingPunct="1">
                        <a:defRPr kumimoji="1" sz="1800" b="1" kern="1200">
                          <a:solidFill>
                            <a:schemeClr val="lt1"/>
                          </a:solidFill>
                          <a:latin typeface="Segoe UI"/>
                        </a:defRPr>
                      </a:lvl4pPr>
                      <a:lvl5pPr marL="1828800" algn="l" defTabSz="914400" rtl="0" eaLnBrk="1" latinLnBrk="0" hangingPunct="1">
                        <a:defRPr kumimoji="1" sz="1800" b="1" kern="1200">
                          <a:solidFill>
                            <a:schemeClr val="lt1"/>
                          </a:solidFill>
                          <a:latin typeface="Segoe UI"/>
                        </a:defRPr>
                      </a:lvl5pPr>
                      <a:lvl6pPr marL="2286000" algn="l" defTabSz="914400" rtl="0" eaLnBrk="1" latinLnBrk="0" hangingPunct="1">
                        <a:defRPr kumimoji="1" sz="1800" b="1" kern="1200">
                          <a:solidFill>
                            <a:schemeClr val="lt1"/>
                          </a:solidFill>
                          <a:latin typeface="Segoe UI"/>
                        </a:defRPr>
                      </a:lvl6pPr>
                      <a:lvl7pPr marL="2743200" algn="l" defTabSz="914400" rtl="0" eaLnBrk="1" latinLnBrk="0" hangingPunct="1">
                        <a:defRPr kumimoji="1" sz="1800" b="1" kern="1200">
                          <a:solidFill>
                            <a:schemeClr val="lt1"/>
                          </a:solidFill>
                          <a:latin typeface="Segoe UI"/>
                        </a:defRPr>
                      </a:lvl7pPr>
                      <a:lvl8pPr marL="3200400" algn="l" defTabSz="914400" rtl="0" eaLnBrk="1" latinLnBrk="0" hangingPunct="1">
                        <a:defRPr kumimoji="1" sz="1800" b="1" kern="1200">
                          <a:solidFill>
                            <a:schemeClr val="lt1"/>
                          </a:solidFill>
                          <a:latin typeface="Segoe UI"/>
                        </a:defRPr>
                      </a:lvl8pPr>
                      <a:lvl9pPr marL="3657600" algn="l" defTabSz="914400" rtl="0" eaLnBrk="1" latinLnBrk="0" hangingPunct="1">
                        <a:defRPr kumimoji="1" sz="1800" b="1" kern="1200">
                          <a:solidFill>
                            <a:schemeClr val="lt1"/>
                          </a:solidFill>
                          <a:latin typeface="Segoe UI"/>
                        </a:defRPr>
                      </a:lvl9pPr>
                    </a:lstStyle>
                    <a:p>
                      <a:r>
                        <a:rPr kumimoji="1" lang="ja-JP" altLang="en-US" sz="1800" dirty="0">
                          <a:solidFill>
                            <a:schemeClr val="tx1"/>
                          </a:solidFill>
                        </a:rPr>
                        <a:t>①　高ええ</a:t>
                      </a:r>
                      <a:r>
                        <a:rPr kumimoji="1" lang="en-US" altLang="ja-JP" sz="1800" dirty="0">
                          <a:solidFill>
                            <a:schemeClr val="tx1"/>
                          </a:solidFill>
                        </a:rPr>
                        <a:t>5</a:t>
                      </a:r>
                      <a:r>
                        <a:rPr kumimoji="1" lang="en-US" altLang="ja-JP" sz="1800" dirty="0">
                          <a:solidFill>
                            <a:schemeClr val="tx1"/>
                          </a:solidFill>
                          <a:highlight>
                            <a:srgbClr val="FFFF00"/>
                          </a:highlight>
                        </a:rPr>
                        <a:t>m</a:t>
                      </a:r>
                      <a:r>
                        <a:rPr kumimoji="1" lang="ja-JP" altLang="en-US" sz="1800" dirty="0">
                          <a:solidFill>
                            <a:schemeClr val="tx1"/>
                          </a:solidFill>
                          <a:highlight>
                            <a:srgbClr val="FFFF00"/>
                          </a:highlight>
                        </a:rPr>
                        <a:t>を超える</a:t>
                      </a:r>
                      <a:r>
                        <a:rPr kumimoji="1" lang="ja-JP" altLang="en-US" sz="1800" dirty="0">
                          <a:solidFill>
                            <a:schemeClr val="tx1"/>
                          </a:solidFill>
                        </a:rPr>
                        <a:t>崖が生じる</a:t>
                      </a:r>
                      <a:r>
                        <a:rPr kumimoji="1" lang="ja-JP" altLang="en-US" sz="1800" dirty="0">
                          <a:solidFill>
                            <a:schemeClr val="tx1"/>
                          </a:solidFill>
                          <a:highlight>
                            <a:srgbClr val="FFFF00"/>
                          </a:highlight>
                        </a:rPr>
                        <a:t>切土</a:t>
                      </a:r>
                    </a:p>
                    <a:p>
                      <a:r>
                        <a:rPr kumimoji="1" lang="ja-JP" altLang="en-US" sz="1800" dirty="0">
                          <a:solidFill>
                            <a:schemeClr val="tx1"/>
                          </a:solidFill>
                        </a:rPr>
                        <a:t>②　高さ</a:t>
                      </a:r>
                      <a:r>
                        <a:rPr kumimoji="1" lang="en-US" altLang="ja-JP" sz="1800" dirty="0">
                          <a:solidFill>
                            <a:schemeClr val="tx1"/>
                          </a:solidFill>
                          <a:highlight>
                            <a:srgbClr val="FFFF00"/>
                          </a:highlight>
                        </a:rPr>
                        <a:t>2m</a:t>
                      </a:r>
                      <a:r>
                        <a:rPr kumimoji="1" lang="ja-JP" altLang="en-US" sz="1800" dirty="0">
                          <a:solidFill>
                            <a:schemeClr val="tx1"/>
                          </a:solidFill>
                          <a:highlight>
                            <a:srgbClr val="FFFF00"/>
                          </a:highlight>
                        </a:rPr>
                        <a:t>を超える</a:t>
                      </a:r>
                      <a:r>
                        <a:rPr kumimoji="1" lang="ja-JP" altLang="en-US" sz="1800" dirty="0">
                          <a:solidFill>
                            <a:schemeClr val="tx1"/>
                          </a:solidFill>
                        </a:rPr>
                        <a:t>崖が生じる</a:t>
                      </a:r>
                      <a:r>
                        <a:rPr kumimoji="1" lang="ja-JP" altLang="en-US" sz="1800" dirty="0">
                          <a:solidFill>
                            <a:schemeClr val="tx1"/>
                          </a:solidFill>
                          <a:highlight>
                            <a:srgbClr val="FFFF00"/>
                          </a:highlight>
                        </a:rPr>
                        <a:t>盛土</a:t>
                      </a:r>
                    </a:p>
                    <a:p>
                      <a:r>
                        <a:rPr kumimoji="1" lang="ja-JP" altLang="en-US" sz="1800" dirty="0">
                          <a:solidFill>
                            <a:schemeClr val="tx1"/>
                          </a:solidFill>
                        </a:rPr>
                        <a:t>③　</a:t>
                      </a:r>
                      <a:r>
                        <a:rPr kumimoji="1" lang="ja-JP" altLang="en-US" sz="1800" dirty="0">
                          <a:solidFill>
                            <a:schemeClr val="tx1"/>
                          </a:solidFill>
                          <a:highlight>
                            <a:srgbClr val="FFFF00"/>
                          </a:highlight>
                        </a:rPr>
                        <a:t>盛土と切土を合わせる</a:t>
                      </a:r>
                      <a:r>
                        <a:rPr kumimoji="1" lang="ja-JP" altLang="en-US" sz="1800" dirty="0">
                          <a:solidFill>
                            <a:schemeClr val="tx1"/>
                          </a:solidFill>
                        </a:rPr>
                        <a:t>場合に、合計して</a:t>
                      </a:r>
                      <a:r>
                        <a:rPr kumimoji="1" lang="en-US" altLang="ja-JP" sz="1800" dirty="0">
                          <a:solidFill>
                            <a:schemeClr val="tx1"/>
                          </a:solidFill>
                          <a:highlight>
                            <a:srgbClr val="FFFF00"/>
                          </a:highlight>
                        </a:rPr>
                        <a:t>5m</a:t>
                      </a:r>
                      <a:r>
                        <a:rPr kumimoji="1" lang="ja-JP" altLang="en-US" sz="1800" dirty="0">
                          <a:solidFill>
                            <a:schemeClr val="tx1"/>
                          </a:solidFill>
                          <a:highlight>
                            <a:srgbClr val="FFFF00"/>
                          </a:highlight>
                        </a:rPr>
                        <a:t>を超える</a:t>
                      </a:r>
                      <a:r>
                        <a:rPr kumimoji="1" lang="ja-JP" altLang="en-US" sz="1800" dirty="0">
                          <a:solidFill>
                            <a:schemeClr val="tx1"/>
                          </a:solidFill>
                        </a:rPr>
                        <a:t>崖が</a:t>
                      </a:r>
                    </a:p>
                    <a:p>
                      <a:r>
                        <a:rPr kumimoji="1" lang="ja-JP" altLang="en-US" sz="1800" dirty="0">
                          <a:solidFill>
                            <a:schemeClr val="tx1"/>
                          </a:solidFill>
                        </a:rPr>
                        <a:t>　　生じる場合</a:t>
                      </a:r>
                      <a:endParaRPr kumimoji="1" lang="en-US" altLang="ja-JP" sz="1800" dirty="0">
                        <a:solidFill>
                          <a:schemeClr val="tx1"/>
                        </a:solidFill>
                      </a:endParaRPr>
                    </a:p>
                    <a:p>
                      <a:r>
                        <a:rPr kumimoji="1" lang="ja-JP" altLang="en-US" sz="1800" dirty="0">
                          <a:solidFill>
                            <a:schemeClr val="tx1"/>
                          </a:solidFill>
                        </a:rPr>
                        <a:t>④　</a:t>
                      </a:r>
                      <a:r>
                        <a:rPr kumimoji="1" lang="ja-JP" altLang="en-US" sz="1800" dirty="0">
                          <a:solidFill>
                            <a:schemeClr val="tx1"/>
                          </a:solidFill>
                          <a:highlight>
                            <a:srgbClr val="FFFF00"/>
                          </a:highlight>
                        </a:rPr>
                        <a:t>崖を生じない</a:t>
                      </a:r>
                      <a:r>
                        <a:rPr kumimoji="1" lang="ja-JP" altLang="en-US" sz="1800" dirty="0">
                          <a:solidFill>
                            <a:schemeClr val="tx1"/>
                          </a:solidFill>
                        </a:rPr>
                        <a:t>もので、</a:t>
                      </a:r>
                      <a:r>
                        <a:rPr kumimoji="1" lang="en-US" altLang="ja-JP" sz="1800" dirty="0">
                          <a:solidFill>
                            <a:schemeClr val="tx1"/>
                          </a:solidFill>
                          <a:highlight>
                            <a:srgbClr val="FFFF00"/>
                          </a:highlight>
                        </a:rPr>
                        <a:t>5m</a:t>
                      </a:r>
                      <a:r>
                        <a:rPr kumimoji="1" lang="ja-JP" altLang="en-US" sz="1800" dirty="0">
                          <a:solidFill>
                            <a:schemeClr val="tx1"/>
                          </a:solidFill>
                          <a:highlight>
                            <a:srgbClr val="FFFF00"/>
                          </a:highlight>
                        </a:rPr>
                        <a:t>を超</a:t>
                      </a:r>
                      <a:r>
                        <a:rPr kumimoji="1" lang="ja-JP" altLang="en-US" sz="1800" dirty="0">
                          <a:solidFill>
                            <a:schemeClr val="tx1"/>
                          </a:solidFill>
                        </a:rPr>
                        <a:t>える盛土</a:t>
                      </a:r>
                    </a:p>
                    <a:p>
                      <a:r>
                        <a:rPr kumimoji="1" lang="ja-JP" altLang="en-US" sz="1800" dirty="0">
                          <a:solidFill>
                            <a:schemeClr val="tx1"/>
                          </a:solidFill>
                        </a:rPr>
                        <a:t>⑤　盛土、切土をする土地の</a:t>
                      </a:r>
                      <a:r>
                        <a:rPr kumimoji="1" lang="ja-JP" altLang="en-US" sz="1800" dirty="0">
                          <a:solidFill>
                            <a:schemeClr val="tx1"/>
                          </a:solidFill>
                          <a:highlight>
                            <a:srgbClr val="FFFF00"/>
                          </a:highlight>
                        </a:rPr>
                        <a:t>面積</a:t>
                      </a:r>
                      <a:r>
                        <a:rPr kumimoji="1" lang="ja-JP" altLang="en-US" sz="1800" dirty="0">
                          <a:solidFill>
                            <a:schemeClr val="tx1"/>
                          </a:solidFill>
                        </a:rPr>
                        <a:t>が</a:t>
                      </a:r>
                      <a:r>
                        <a:rPr kumimoji="1" lang="en-US" altLang="ja-JP" sz="1800" dirty="0">
                          <a:solidFill>
                            <a:schemeClr val="tx1"/>
                          </a:solidFill>
                          <a:highlight>
                            <a:srgbClr val="FFFF00"/>
                          </a:highlight>
                        </a:rPr>
                        <a:t>3000</a:t>
                      </a:r>
                      <a:r>
                        <a:rPr kumimoji="1" lang="ja-JP" altLang="en-US" sz="1800" dirty="0">
                          <a:solidFill>
                            <a:schemeClr val="tx1"/>
                          </a:solidFill>
                          <a:highlight>
                            <a:srgbClr val="FFFF00"/>
                          </a:highlight>
                        </a:rPr>
                        <a:t>㎡を超える</a:t>
                      </a:r>
                      <a:r>
                        <a:rPr kumimoji="1" lang="ja-JP" altLang="en-US" sz="1800" dirty="0">
                          <a:solidFill>
                            <a:schemeClr val="tx1"/>
                          </a:solidFill>
                        </a:rPr>
                        <a:t>場合</a:t>
                      </a:r>
                    </a:p>
                    <a:p>
                      <a:endParaRPr kumimoji="1" lang="ja-JP" altLang="en-US"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40000"/>
                        <a:lumOff val="60000"/>
                      </a:srgbClr>
                    </a:solidFill>
                  </a:tcPr>
                </a:tc>
                <a:extLst>
                  <a:ext uri="{0D108BD9-81ED-4DB2-BD59-A6C34878D82A}">
                    <a16:rowId xmlns:a16="http://schemas.microsoft.com/office/drawing/2014/main" val="1802809882"/>
                  </a:ext>
                </a:extLst>
              </a:tr>
              <a:tr h="855845">
                <a:tc>
                  <a:txBody>
                    <a:bodyPr/>
                    <a:lstStyle>
                      <a:lvl1pPr marL="0" algn="l" defTabSz="914400" rtl="0" eaLnBrk="1" latinLnBrk="0" hangingPunct="1">
                        <a:defRPr kumimoji="1" sz="1800" kern="1200">
                          <a:solidFill>
                            <a:schemeClr val="dk1"/>
                          </a:solidFill>
                          <a:latin typeface="Segoe UI"/>
                        </a:defRPr>
                      </a:lvl1pPr>
                      <a:lvl2pPr marL="457200" algn="l" defTabSz="914400" rtl="0" eaLnBrk="1" latinLnBrk="0" hangingPunct="1">
                        <a:defRPr kumimoji="1" sz="1800" kern="1200">
                          <a:solidFill>
                            <a:schemeClr val="dk1"/>
                          </a:solidFill>
                          <a:latin typeface="Segoe UI"/>
                        </a:defRPr>
                      </a:lvl2pPr>
                      <a:lvl3pPr marL="914400" algn="l" defTabSz="914400" rtl="0" eaLnBrk="1" latinLnBrk="0" hangingPunct="1">
                        <a:defRPr kumimoji="1" sz="1800" kern="1200">
                          <a:solidFill>
                            <a:schemeClr val="dk1"/>
                          </a:solidFill>
                          <a:latin typeface="Segoe UI"/>
                        </a:defRPr>
                      </a:lvl3pPr>
                      <a:lvl4pPr marL="1371600" algn="l" defTabSz="914400" rtl="0" eaLnBrk="1" latinLnBrk="0" hangingPunct="1">
                        <a:defRPr kumimoji="1" sz="1800" kern="1200">
                          <a:solidFill>
                            <a:schemeClr val="dk1"/>
                          </a:solidFill>
                          <a:latin typeface="Segoe UI"/>
                        </a:defRPr>
                      </a:lvl4pPr>
                      <a:lvl5pPr marL="1828800" algn="l" defTabSz="914400" rtl="0" eaLnBrk="1" latinLnBrk="0" hangingPunct="1">
                        <a:defRPr kumimoji="1" sz="1800" kern="1200">
                          <a:solidFill>
                            <a:schemeClr val="dk1"/>
                          </a:solidFill>
                          <a:latin typeface="Segoe UI"/>
                        </a:defRPr>
                      </a:lvl5pPr>
                      <a:lvl6pPr marL="2286000" algn="l" defTabSz="914400" rtl="0" eaLnBrk="1" latinLnBrk="0" hangingPunct="1">
                        <a:defRPr kumimoji="1" sz="1800" kern="1200">
                          <a:solidFill>
                            <a:schemeClr val="dk1"/>
                          </a:solidFill>
                          <a:latin typeface="Segoe UI"/>
                        </a:defRPr>
                      </a:lvl6pPr>
                      <a:lvl7pPr marL="2743200" algn="l" defTabSz="914400" rtl="0" eaLnBrk="1" latinLnBrk="0" hangingPunct="1">
                        <a:defRPr kumimoji="1" sz="1800" kern="1200">
                          <a:solidFill>
                            <a:schemeClr val="dk1"/>
                          </a:solidFill>
                          <a:latin typeface="Segoe UI"/>
                        </a:defRPr>
                      </a:lvl7pPr>
                      <a:lvl8pPr marL="3200400" algn="l" defTabSz="914400" rtl="0" eaLnBrk="1" latinLnBrk="0" hangingPunct="1">
                        <a:defRPr kumimoji="1" sz="1800" kern="1200">
                          <a:solidFill>
                            <a:schemeClr val="dk1"/>
                          </a:solidFill>
                          <a:latin typeface="Segoe UI"/>
                        </a:defRPr>
                      </a:lvl8pPr>
                      <a:lvl9pPr marL="3657600" algn="l" defTabSz="914400" rtl="0" eaLnBrk="1" latinLnBrk="0" hangingPunct="1">
                        <a:defRPr kumimoji="1" sz="1800" kern="1200">
                          <a:solidFill>
                            <a:schemeClr val="dk1"/>
                          </a:solidFill>
                          <a:latin typeface="Segoe UI"/>
                        </a:defRPr>
                      </a:lvl9pPr>
                    </a:lstStyle>
                    <a:p>
                      <a:pPr>
                        <a:lnSpc>
                          <a:spcPct val="200000"/>
                        </a:lnSpc>
                      </a:pPr>
                      <a:r>
                        <a:rPr kumimoji="1" lang="ja-JP" altLang="en-US" sz="1800" b="1" dirty="0">
                          <a:solidFill>
                            <a:schemeClr val="bg1"/>
                          </a:solidFill>
                        </a:rPr>
                        <a:t>土石の堆積</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50000"/>
                      </a:srgbClr>
                    </a:solidFill>
                  </a:tcPr>
                </a:tc>
                <a:tc>
                  <a:txBody>
                    <a:bodyPr/>
                    <a:lstStyle>
                      <a:lvl1pPr marL="0" algn="l" defTabSz="914400" rtl="0" eaLnBrk="1" latinLnBrk="0" hangingPunct="1">
                        <a:defRPr kumimoji="1" sz="1800" kern="1200">
                          <a:solidFill>
                            <a:schemeClr val="dk1"/>
                          </a:solidFill>
                          <a:latin typeface="Segoe UI"/>
                        </a:defRPr>
                      </a:lvl1pPr>
                      <a:lvl2pPr marL="457200" algn="l" defTabSz="914400" rtl="0" eaLnBrk="1" latinLnBrk="0" hangingPunct="1">
                        <a:defRPr kumimoji="1" sz="1800" kern="1200">
                          <a:solidFill>
                            <a:schemeClr val="dk1"/>
                          </a:solidFill>
                          <a:latin typeface="Segoe UI"/>
                        </a:defRPr>
                      </a:lvl2pPr>
                      <a:lvl3pPr marL="914400" algn="l" defTabSz="914400" rtl="0" eaLnBrk="1" latinLnBrk="0" hangingPunct="1">
                        <a:defRPr kumimoji="1" sz="1800" kern="1200">
                          <a:solidFill>
                            <a:schemeClr val="dk1"/>
                          </a:solidFill>
                          <a:latin typeface="Segoe UI"/>
                        </a:defRPr>
                      </a:lvl3pPr>
                      <a:lvl4pPr marL="1371600" algn="l" defTabSz="914400" rtl="0" eaLnBrk="1" latinLnBrk="0" hangingPunct="1">
                        <a:defRPr kumimoji="1" sz="1800" kern="1200">
                          <a:solidFill>
                            <a:schemeClr val="dk1"/>
                          </a:solidFill>
                          <a:latin typeface="Segoe UI"/>
                        </a:defRPr>
                      </a:lvl4pPr>
                      <a:lvl5pPr marL="1828800" algn="l" defTabSz="914400" rtl="0" eaLnBrk="1" latinLnBrk="0" hangingPunct="1">
                        <a:defRPr kumimoji="1" sz="1800" kern="1200">
                          <a:solidFill>
                            <a:schemeClr val="dk1"/>
                          </a:solidFill>
                          <a:latin typeface="Segoe UI"/>
                        </a:defRPr>
                      </a:lvl5pPr>
                      <a:lvl6pPr marL="2286000" algn="l" defTabSz="914400" rtl="0" eaLnBrk="1" latinLnBrk="0" hangingPunct="1">
                        <a:defRPr kumimoji="1" sz="1800" kern="1200">
                          <a:solidFill>
                            <a:schemeClr val="dk1"/>
                          </a:solidFill>
                          <a:latin typeface="Segoe UI"/>
                        </a:defRPr>
                      </a:lvl6pPr>
                      <a:lvl7pPr marL="2743200" algn="l" defTabSz="914400" rtl="0" eaLnBrk="1" latinLnBrk="0" hangingPunct="1">
                        <a:defRPr kumimoji="1" sz="1800" kern="1200">
                          <a:solidFill>
                            <a:schemeClr val="dk1"/>
                          </a:solidFill>
                          <a:latin typeface="Segoe UI"/>
                        </a:defRPr>
                      </a:lvl7pPr>
                      <a:lvl8pPr marL="3200400" algn="l" defTabSz="914400" rtl="0" eaLnBrk="1" latinLnBrk="0" hangingPunct="1">
                        <a:defRPr kumimoji="1" sz="1800" kern="1200">
                          <a:solidFill>
                            <a:schemeClr val="dk1"/>
                          </a:solidFill>
                          <a:latin typeface="Segoe UI"/>
                        </a:defRPr>
                      </a:lvl8pPr>
                      <a:lvl9pPr marL="3657600" algn="l" defTabSz="914400" rtl="0" eaLnBrk="1" latinLnBrk="0" hangingPunct="1">
                        <a:defRPr kumimoji="1" sz="1800" kern="1200">
                          <a:solidFill>
                            <a:schemeClr val="dk1"/>
                          </a:solidFill>
                          <a:latin typeface="Segoe UI"/>
                        </a:defRPr>
                      </a:lvl9pPr>
                    </a:lstStyle>
                    <a:p>
                      <a:r>
                        <a:rPr kumimoji="1" lang="ja-JP" altLang="en-US" sz="1800" dirty="0">
                          <a:solidFill>
                            <a:schemeClr val="tx1"/>
                          </a:solidFill>
                        </a:rPr>
                        <a:t>・</a:t>
                      </a:r>
                      <a:r>
                        <a:rPr kumimoji="1" lang="ja-JP" altLang="en-US" sz="1800" b="1" dirty="0">
                          <a:solidFill>
                            <a:schemeClr val="tx1"/>
                          </a:solidFill>
                        </a:rPr>
                        <a:t>土石の堆積とは、宅地・農地等において行う土石の堆積</a:t>
                      </a:r>
                    </a:p>
                    <a:p>
                      <a:r>
                        <a:rPr kumimoji="1" lang="ja-JP" altLang="en-US" sz="1800" dirty="0">
                          <a:solidFill>
                            <a:schemeClr val="tx1"/>
                          </a:solidFill>
                        </a:rPr>
                        <a:t>①高さが</a:t>
                      </a:r>
                      <a:r>
                        <a:rPr kumimoji="1" lang="en-US" altLang="ja-JP" sz="1800" b="1" dirty="0">
                          <a:solidFill>
                            <a:schemeClr val="tx1"/>
                          </a:solidFill>
                          <a:highlight>
                            <a:srgbClr val="FFFF00"/>
                          </a:highlight>
                        </a:rPr>
                        <a:t>5m</a:t>
                      </a:r>
                      <a:r>
                        <a:rPr kumimoji="1" lang="ja-JP" altLang="en-US" sz="1800" b="1" dirty="0">
                          <a:solidFill>
                            <a:schemeClr val="tx1"/>
                          </a:solidFill>
                          <a:highlight>
                            <a:srgbClr val="FFFF00"/>
                          </a:highlight>
                        </a:rPr>
                        <a:t>を超</a:t>
                      </a:r>
                      <a:r>
                        <a:rPr kumimoji="1" lang="ja-JP" altLang="en-US" sz="1800" b="1" dirty="0">
                          <a:solidFill>
                            <a:schemeClr val="tx1"/>
                          </a:solidFill>
                        </a:rPr>
                        <a:t>え</a:t>
                      </a:r>
                      <a:r>
                        <a:rPr kumimoji="1" lang="ja-JP" altLang="en-US" sz="1800" dirty="0">
                          <a:solidFill>
                            <a:schemeClr val="tx1"/>
                          </a:solidFill>
                        </a:rPr>
                        <a:t>、かつ</a:t>
                      </a:r>
                      <a:r>
                        <a:rPr kumimoji="1" lang="ja-JP" altLang="en-US" sz="1800" dirty="0">
                          <a:solidFill>
                            <a:schemeClr val="tx1"/>
                          </a:solidFill>
                          <a:highlight>
                            <a:srgbClr val="FFFF00"/>
                          </a:highlight>
                        </a:rPr>
                        <a:t>面積が</a:t>
                      </a:r>
                      <a:r>
                        <a:rPr kumimoji="1" lang="en-US" altLang="ja-JP" sz="1800" b="1" dirty="0">
                          <a:solidFill>
                            <a:schemeClr val="tx1"/>
                          </a:solidFill>
                          <a:highlight>
                            <a:srgbClr val="FFFF00"/>
                          </a:highlight>
                        </a:rPr>
                        <a:t>1500</a:t>
                      </a:r>
                      <a:r>
                        <a:rPr kumimoji="1" lang="ja-JP" altLang="en-US" sz="1800" b="1" dirty="0">
                          <a:solidFill>
                            <a:schemeClr val="tx1"/>
                          </a:solidFill>
                          <a:highlight>
                            <a:srgbClr val="FFFF00"/>
                          </a:highlight>
                        </a:rPr>
                        <a:t>㎡</a:t>
                      </a:r>
                      <a:r>
                        <a:rPr kumimoji="1" lang="ja-JP" altLang="en-US" sz="1800" dirty="0">
                          <a:solidFill>
                            <a:schemeClr val="tx1"/>
                          </a:solidFill>
                        </a:rPr>
                        <a:t>を超える堆積</a:t>
                      </a:r>
                    </a:p>
                    <a:p>
                      <a:r>
                        <a:rPr kumimoji="1" lang="ja-JP" altLang="en-US" sz="1800" dirty="0">
                          <a:solidFill>
                            <a:schemeClr val="tx1"/>
                          </a:solidFill>
                        </a:rPr>
                        <a:t>②面積が</a:t>
                      </a:r>
                      <a:r>
                        <a:rPr kumimoji="1" lang="en-US" altLang="ja-JP" sz="1800" b="1" dirty="0">
                          <a:solidFill>
                            <a:schemeClr val="tx1"/>
                          </a:solidFill>
                          <a:highlight>
                            <a:srgbClr val="FFFF00"/>
                          </a:highlight>
                        </a:rPr>
                        <a:t>3000</a:t>
                      </a:r>
                      <a:r>
                        <a:rPr kumimoji="1" lang="ja-JP" altLang="en-US" sz="1800" b="1" dirty="0">
                          <a:solidFill>
                            <a:schemeClr val="tx1"/>
                          </a:solidFill>
                          <a:highlight>
                            <a:srgbClr val="FFFF00"/>
                          </a:highlight>
                        </a:rPr>
                        <a:t>㎡</a:t>
                      </a:r>
                      <a:r>
                        <a:rPr kumimoji="1" lang="ja-JP" altLang="en-US" sz="1800" dirty="0">
                          <a:solidFill>
                            <a:schemeClr val="tx1"/>
                          </a:solidFill>
                        </a:rPr>
                        <a:t>を超える堆積</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40000"/>
                        <a:lumOff val="60000"/>
                      </a:srgbClr>
                    </a:solidFill>
                  </a:tcPr>
                </a:tc>
                <a:extLst>
                  <a:ext uri="{0D108BD9-81ED-4DB2-BD59-A6C34878D82A}">
                    <a16:rowId xmlns:a16="http://schemas.microsoft.com/office/drawing/2014/main" val="1295427385"/>
                  </a:ext>
                </a:extLst>
              </a:tr>
            </a:tbl>
          </a:graphicData>
        </a:graphic>
      </p:graphicFrame>
      <p:sp>
        <p:nvSpPr>
          <p:cNvPr id="2" name="正方形/長方形 1">
            <a:extLst>
              <a:ext uri="{FF2B5EF4-FFF2-40B4-BE49-F238E27FC236}">
                <a16:creationId xmlns:a16="http://schemas.microsoft.com/office/drawing/2014/main" id="{3E7A1AE6-A058-43A1-BAB4-F571A607053B}"/>
              </a:ext>
            </a:extLst>
          </p:cNvPr>
          <p:cNvSpPr/>
          <p:nvPr/>
        </p:nvSpPr>
        <p:spPr>
          <a:xfrm>
            <a:off x="571772" y="1387823"/>
            <a:ext cx="10792046" cy="6991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Arial"/>
                <a:ea typeface="ＭＳ Ｐゴシック"/>
                <a:cs typeface="+mn-cs"/>
              </a:rPr>
              <a:t>宅地・農地等において行う盛土その他の土地の形質の変更で、①～⑤に該当するもの</a:t>
            </a:r>
            <a:endParaRPr kumimoji="1" lang="en-US" altLang="ja-JP" sz="2000" b="1"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29796832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40505A-2DFF-44A7-BCE0-5F1419462137}"/>
              </a:ext>
            </a:extLst>
          </p:cNvPr>
          <p:cNvSpPr>
            <a:spLocks noGrp="1"/>
          </p:cNvSpPr>
          <p:nvPr>
            <p:ph type="title"/>
          </p:nvPr>
        </p:nvSpPr>
        <p:spPr>
          <a:xfrm>
            <a:off x="521207" y="448056"/>
            <a:ext cx="10940691" cy="640080"/>
          </a:xfrm>
          <a:solidFill>
            <a:schemeClr val="accent6">
              <a:lumMod val="50000"/>
            </a:schemeClr>
          </a:solidFill>
        </p:spPr>
        <p:txBody>
          <a:bodyPr>
            <a:normAutofit fontScale="90000"/>
          </a:bodyPr>
          <a:lstStyle/>
          <a:p>
            <a:br>
              <a:rPr lang="ja-JP" altLang="en-US" dirty="0">
                <a:solidFill>
                  <a:prstClr val="white"/>
                </a:solidFill>
                <a:latin typeface="HGPｺﾞｼｯｸE" panose="020B0900000000000000" pitchFamily="50" charset="-128"/>
                <a:ea typeface="HGPｺﾞｼｯｸE" panose="020B0900000000000000" pitchFamily="50" charset="-128"/>
              </a:rPr>
            </a:br>
            <a:r>
              <a:rPr lang="ja-JP" altLang="en-US" dirty="0">
                <a:solidFill>
                  <a:prstClr val="white"/>
                </a:solidFill>
                <a:latin typeface="HGPｺﾞｼｯｸE" panose="020B0900000000000000" pitchFamily="50" charset="-128"/>
                <a:ea typeface="HGPｺﾞｼｯｸE" panose="020B0900000000000000" pitchFamily="50" charset="-128"/>
              </a:rPr>
              <a:t>   </a:t>
            </a:r>
            <a:r>
              <a:rPr lang="ja-JP" altLang="en-US" sz="3600" b="1" dirty="0">
                <a:solidFill>
                  <a:srgbClr val="FFFFFF"/>
                </a:solidFill>
                <a:latin typeface="游ゴシック" panose="020B0400000000000000" pitchFamily="50" charset="-128"/>
                <a:ea typeface="游ゴシック" panose="020B0400000000000000" pitchFamily="50" charset="-128"/>
              </a:rPr>
              <a:t>特定盛土等の許可が必要な規模</a:t>
            </a:r>
            <a:endParaRPr kumimoji="1" lang="ja-JP" altLang="en-US" sz="3600" dirty="0">
              <a:solidFill>
                <a:schemeClr val="bg1"/>
              </a:solidFill>
              <a:latin typeface="HGS創英角ｺﾞｼｯｸUB" panose="020B0900000000000000" pitchFamily="50" charset="-128"/>
              <a:ea typeface="HGS創英角ｺﾞｼｯｸUB" panose="020B0900000000000000" pitchFamily="50" charset="-128"/>
            </a:endParaRPr>
          </a:p>
        </p:txBody>
      </p:sp>
      <p:pic>
        <p:nvPicPr>
          <p:cNvPr id="4" name="図 3">
            <a:extLst>
              <a:ext uri="{FF2B5EF4-FFF2-40B4-BE49-F238E27FC236}">
                <a16:creationId xmlns:a16="http://schemas.microsoft.com/office/drawing/2014/main" id="{99408C36-4798-4E18-81AE-306BBD9267AB}"/>
              </a:ext>
            </a:extLst>
          </p:cNvPr>
          <p:cNvPicPr>
            <a:picLocks noChangeAspect="1"/>
          </p:cNvPicPr>
          <p:nvPr/>
        </p:nvPicPr>
        <p:blipFill>
          <a:blip r:embed="rId3"/>
          <a:stretch>
            <a:fillRect/>
          </a:stretch>
        </p:blipFill>
        <p:spPr>
          <a:xfrm>
            <a:off x="1437108" y="1240126"/>
            <a:ext cx="9317783" cy="4724511"/>
          </a:xfrm>
          <a:prstGeom prst="rect">
            <a:avLst/>
          </a:prstGeom>
        </p:spPr>
      </p:pic>
      <p:sp>
        <p:nvSpPr>
          <p:cNvPr id="5" name="正方形/長方形 4">
            <a:extLst>
              <a:ext uri="{FF2B5EF4-FFF2-40B4-BE49-F238E27FC236}">
                <a16:creationId xmlns:a16="http://schemas.microsoft.com/office/drawing/2014/main" id="{E1FF8349-098D-4E8E-8D06-4313706E9936}"/>
              </a:ext>
            </a:extLst>
          </p:cNvPr>
          <p:cNvSpPr/>
          <p:nvPr/>
        </p:nvSpPr>
        <p:spPr>
          <a:xfrm>
            <a:off x="708551" y="5855043"/>
            <a:ext cx="10661894" cy="584775"/>
          </a:xfrm>
          <a:prstGeom prst="rect">
            <a:avLst/>
          </a:prstGeom>
          <a:noFill/>
          <a:ln w="57150">
            <a:solidFill>
              <a:schemeClr val="tx1"/>
            </a:solidFill>
          </a:ln>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32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highlight>
                  <a:srgbClr val="00FF00"/>
                </a:highlight>
                <a:uLnTx/>
                <a:uFillTx/>
                <a:latin typeface="Arial"/>
                <a:ea typeface="ＭＳ Ｐゴシック"/>
                <a:cs typeface="+mn-cs"/>
              </a:rPr>
              <a:t>宅地造成等工事規制区域内の中間検査の規模の内容と同じ</a:t>
            </a:r>
          </a:p>
        </p:txBody>
      </p:sp>
    </p:spTree>
    <p:extLst>
      <p:ext uri="{BB962C8B-B14F-4D97-AF65-F5344CB8AC3E}">
        <p14:creationId xmlns:p14="http://schemas.microsoft.com/office/powerpoint/2010/main" val="2724697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40505A-2DFF-44A7-BCE0-5F1419462137}"/>
              </a:ext>
            </a:extLst>
          </p:cNvPr>
          <p:cNvSpPr>
            <a:spLocks noGrp="1"/>
          </p:cNvSpPr>
          <p:nvPr>
            <p:ph type="title"/>
          </p:nvPr>
        </p:nvSpPr>
        <p:spPr>
          <a:xfrm>
            <a:off x="521207" y="448056"/>
            <a:ext cx="10940691" cy="640080"/>
          </a:xfrm>
          <a:solidFill>
            <a:schemeClr val="accent6">
              <a:lumMod val="50000"/>
            </a:schemeClr>
          </a:solidFill>
        </p:spPr>
        <p:txBody>
          <a:bodyPr>
            <a:normAutofit fontScale="90000"/>
          </a:bodyPr>
          <a:lstStyle/>
          <a:p>
            <a:br>
              <a:rPr lang="ja-JP" altLang="en-US" dirty="0">
                <a:solidFill>
                  <a:prstClr val="white"/>
                </a:solidFill>
                <a:latin typeface="HGPｺﾞｼｯｸE" panose="020B0900000000000000" pitchFamily="50" charset="-128"/>
                <a:ea typeface="HGPｺﾞｼｯｸE" panose="020B0900000000000000" pitchFamily="50" charset="-128"/>
              </a:rPr>
            </a:br>
            <a:r>
              <a:rPr lang="ja-JP" altLang="en-US" dirty="0">
                <a:solidFill>
                  <a:prstClr val="white"/>
                </a:solidFill>
                <a:latin typeface="HGPｺﾞｼｯｸE" panose="020B0900000000000000" pitchFamily="50" charset="-128"/>
                <a:ea typeface="HGPｺﾞｼｯｸE" panose="020B0900000000000000" pitchFamily="50" charset="-128"/>
              </a:rPr>
              <a:t>  </a:t>
            </a:r>
            <a:r>
              <a:rPr lang="ja-JP" altLang="en-US" sz="3600" b="1" dirty="0">
                <a:solidFill>
                  <a:srgbClr val="FFFFFF"/>
                </a:solidFill>
                <a:latin typeface="游ゴシック" panose="020B0400000000000000" pitchFamily="50" charset="-128"/>
                <a:ea typeface="游ゴシック" panose="020B0400000000000000" pitchFamily="50" charset="-128"/>
              </a:rPr>
              <a:t>土石の堆積の許可が必要な規模</a:t>
            </a:r>
            <a:endParaRPr kumimoji="1" lang="ja-JP" altLang="en-US" sz="3600" dirty="0">
              <a:solidFill>
                <a:schemeClr val="bg1"/>
              </a:solidFill>
              <a:latin typeface="HGS創英角ｺﾞｼｯｸUB" panose="020B0900000000000000" pitchFamily="50" charset="-128"/>
              <a:ea typeface="HGS創英角ｺﾞｼｯｸUB" panose="020B0900000000000000" pitchFamily="50" charset="-128"/>
            </a:endParaRPr>
          </a:p>
        </p:txBody>
      </p:sp>
      <p:pic>
        <p:nvPicPr>
          <p:cNvPr id="5" name="図 4">
            <a:extLst>
              <a:ext uri="{FF2B5EF4-FFF2-40B4-BE49-F238E27FC236}">
                <a16:creationId xmlns:a16="http://schemas.microsoft.com/office/drawing/2014/main" id="{D7E18320-9CF7-41E2-8424-B05E5877E452}"/>
              </a:ext>
            </a:extLst>
          </p:cNvPr>
          <p:cNvPicPr>
            <a:picLocks noChangeAspect="1"/>
          </p:cNvPicPr>
          <p:nvPr/>
        </p:nvPicPr>
        <p:blipFill>
          <a:blip r:embed="rId3"/>
          <a:stretch>
            <a:fillRect/>
          </a:stretch>
        </p:blipFill>
        <p:spPr>
          <a:xfrm>
            <a:off x="748984" y="1508815"/>
            <a:ext cx="10735996" cy="4158207"/>
          </a:xfrm>
          <a:prstGeom prst="rect">
            <a:avLst/>
          </a:prstGeom>
        </p:spPr>
      </p:pic>
    </p:spTree>
    <p:extLst>
      <p:ext uri="{BB962C8B-B14F-4D97-AF65-F5344CB8AC3E}">
        <p14:creationId xmlns:p14="http://schemas.microsoft.com/office/powerpoint/2010/main" val="36172308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010EA1C5-B7F6-41F2-8412-0FB93981CABD}"/>
              </a:ext>
            </a:extLst>
          </p:cNvPr>
          <p:cNvSpPr>
            <a:spLocks noGrp="1" noChangeArrowheads="1"/>
          </p:cNvSpPr>
          <p:nvPr>
            <p:ph type="title"/>
          </p:nvPr>
        </p:nvSpPr>
        <p:spPr>
          <a:solidFill>
            <a:srgbClr val="FF0000"/>
          </a:solidFill>
          <a:ln w="76200">
            <a:solidFill>
              <a:schemeClr val="tx1"/>
            </a:solidFill>
            <a:miter lim="800000"/>
            <a:headEnd/>
            <a:tailEnd/>
          </a:ln>
        </p:spPr>
        <p:txBody>
          <a:bodyPr/>
          <a:lstStyle/>
          <a:p>
            <a:pPr algn="l" eaLnBrk="1" hangingPunct="1"/>
            <a:r>
              <a:rPr lang="ja-JP" altLang="en-US" sz="3600" dirty="0">
                <a:solidFill>
                  <a:schemeClr val="bg1"/>
                </a:solidFill>
              </a:rPr>
              <a:t>　　　　特定防災街区整備地区の建築制限</a:t>
            </a:r>
          </a:p>
        </p:txBody>
      </p:sp>
      <p:sp>
        <p:nvSpPr>
          <p:cNvPr id="20483" name="Rectangle 3">
            <a:extLst>
              <a:ext uri="{FF2B5EF4-FFF2-40B4-BE49-F238E27FC236}">
                <a16:creationId xmlns:a16="http://schemas.microsoft.com/office/drawing/2014/main" id="{4A855959-F2CF-447C-A7EF-6EF05119A039}"/>
              </a:ext>
            </a:extLst>
          </p:cNvPr>
          <p:cNvSpPr>
            <a:spLocks noGrp="1" noChangeArrowheads="1"/>
          </p:cNvSpPr>
          <p:nvPr>
            <p:ph type="body" idx="1"/>
          </p:nvPr>
        </p:nvSpPr>
        <p:spPr>
          <a:xfrm>
            <a:off x="654755" y="1583001"/>
            <a:ext cx="10882489" cy="4433975"/>
          </a:xfrm>
          <a:solidFill>
            <a:srgbClr val="FFFA9F"/>
          </a:solidFill>
          <a:ln w="76200">
            <a:solidFill>
              <a:schemeClr val="tx1"/>
            </a:solidFill>
            <a:miter lim="800000"/>
            <a:headEnd/>
            <a:tailEnd/>
          </a:ln>
        </p:spPr>
        <p:txBody>
          <a:bodyPr/>
          <a:lstStyle/>
          <a:p>
            <a:pPr eaLnBrk="1" hangingPunct="1">
              <a:lnSpc>
                <a:spcPct val="80000"/>
              </a:lnSpc>
              <a:buFontTx/>
              <a:buNone/>
              <a:defRPr/>
            </a:pPr>
            <a:endParaRPr lang="ja-JP" altLang="en-US" sz="1050" dirty="0"/>
          </a:p>
          <a:p>
            <a:pPr eaLnBrk="1" hangingPunct="1">
              <a:lnSpc>
                <a:spcPct val="80000"/>
              </a:lnSpc>
              <a:buFontTx/>
              <a:buNone/>
              <a:defRPr/>
            </a:pPr>
            <a:r>
              <a:rPr lang="ja-JP" altLang="en-US" sz="2400" dirty="0"/>
              <a:t>　耐火建築物等または準耐火建築物等としなければならない。</a:t>
            </a:r>
          </a:p>
          <a:p>
            <a:pPr eaLnBrk="1" hangingPunct="1">
              <a:lnSpc>
                <a:spcPct val="80000"/>
              </a:lnSpc>
              <a:buFontTx/>
              <a:buNone/>
              <a:defRPr/>
            </a:pPr>
            <a:r>
              <a:rPr lang="ja-JP" altLang="en-US" sz="2400" dirty="0"/>
              <a:t>　ただし、以下のものはその必要はない。</a:t>
            </a:r>
          </a:p>
          <a:p>
            <a:pPr eaLnBrk="1" hangingPunct="1">
              <a:lnSpc>
                <a:spcPct val="80000"/>
              </a:lnSpc>
              <a:buFontTx/>
              <a:buNone/>
              <a:defRPr/>
            </a:pPr>
            <a:endParaRPr lang="en-US" altLang="ja-JP" sz="2400" dirty="0"/>
          </a:p>
          <a:p>
            <a:pPr eaLnBrk="1" hangingPunct="1">
              <a:lnSpc>
                <a:spcPct val="80000"/>
              </a:lnSpc>
              <a:buFontTx/>
              <a:buNone/>
              <a:defRPr/>
            </a:pPr>
            <a:r>
              <a:rPr lang="en-US" altLang="ja-JP" sz="2400" dirty="0"/>
              <a:t>①</a:t>
            </a:r>
            <a:r>
              <a:rPr lang="ja-JP" altLang="en-US" sz="2400" dirty="0"/>
              <a:t>延べ床面積</a:t>
            </a:r>
            <a:r>
              <a:rPr lang="en-US" altLang="ja-JP" sz="2400" dirty="0">
                <a:highlight>
                  <a:srgbClr val="00FF00"/>
                </a:highlight>
              </a:rPr>
              <a:t>50㎡</a:t>
            </a:r>
            <a:r>
              <a:rPr lang="ja-JP" altLang="en-US" sz="2400" dirty="0">
                <a:highlight>
                  <a:srgbClr val="00FF00"/>
                </a:highlight>
              </a:rPr>
              <a:t>以内の平屋建</a:t>
            </a:r>
            <a:r>
              <a:rPr lang="ja-JP" altLang="en-US" sz="2400" dirty="0"/>
              <a:t>ての</a:t>
            </a:r>
            <a:r>
              <a:rPr lang="ja-JP" altLang="en-US" sz="2400" dirty="0">
                <a:highlight>
                  <a:srgbClr val="00FF00"/>
                </a:highlight>
              </a:rPr>
              <a:t>付属建築物</a:t>
            </a:r>
            <a:r>
              <a:rPr lang="ja-JP" altLang="en-US" sz="2400" dirty="0"/>
              <a:t>で外壁・軒裏が</a:t>
            </a:r>
            <a:r>
              <a:rPr lang="ja-JP" altLang="en-US" sz="2400" dirty="0">
                <a:highlight>
                  <a:srgbClr val="00FF00"/>
                </a:highlight>
              </a:rPr>
              <a:t>防火構造</a:t>
            </a:r>
          </a:p>
          <a:p>
            <a:pPr eaLnBrk="1" hangingPunct="1">
              <a:lnSpc>
                <a:spcPct val="80000"/>
              </a:lnSpc>
              <a:buFontTx/>
              <a:buNone/>
              <a:defRPr/>
            </a:pPr>
            <a:endParaRPr lang="ja-JP" altLang="en-US" sz="2400" dirty="0"/>
          </a:p>
          <a:p>
            <a:pPr eaLnBrk="1" hangingPunct="1">
              <a:lnSpc>
                <a:spcPct val="80000"/>
              </a:lnSpc>
              <a:buFontTx/>
              <a:buNone/>
              <a:defRPr/>
            </a:pPr>
            <a:r>
              <a:rPr lang="ja-JP" altLang="en-US" sz="2400" dirty="0"/>
              <a:t>②卸売り市場の上屋又は機械製作工場で</a:t>
            </a:r>
            <a:r>
              <a:rPr lang="ja-JP" altLang="en-US" sz="2400" dirty="0">
                <a:highlight>
                  <a:srgbClr val="00FF00"/>
                </a:highlight>
              </a:rPr>
              <a:t>主要構造部が不燃材</a:t>
            </a:r>
            <a:r>
              <a:rPr lang="ja-JP" altLang="en-US" sz="2400" dirty="0"/>
              <a:t>で造られたもの。又はこれらの構造で同等以上もの。</a:t>
            </a:r>
          </a:p>
          <a:p>
            <a:pPr eaLnBrk="1" hangingPunct="1">
              <a:lnSpc>
                <a:spcPct val="80000"/>
              </a:lnSpc>
              <a:buFontTx/>
              <a:buNone/>
              <a:defRPr/>
            </a:pPr>
            <a:endParaRPr lang="ja-JP" altLang="en-US" sz="2400" dirty="0"/>
          </a:p>
          <a:p>
            <a:pPr eaLnBrk="1" hangingPunct="1">
              <a:lnSpc>
                <a:spcPct val="80000"/>
              </a:lnSpc>
              <a:buFontTx/>
              <a:buNone/>
              <a:defRPr/>
            </a:pPr>
            <a:r>
              <a:rPr lang="ja-JP" altLang="en-US" sz="2400" dirty="0"/>
              <a:t>③高さ</a:t>
            </a:r>
            <a:r>
              <a:rPr lang="en-US" altLang="ja-JP" sz="2400" dirty="0">
                <a:highlight>
                  <a:srgbClr val="00FF00"/>
                </a:highlight>
              </a:rPr>
              <a:t>2m</a:t>
            </a:r>
            <a:r>
              <a:rPr lang="ja-JP" altLang="en-US" sz="2400" dirty="0">
                <a:highlight>
                  <a:srgbClr val="00FF00"/>
                </a:highlight>
              </a:rPr>
              <a:t>を越える門・</a:t>
            </a:r>
            <a:r>
              <a:rPr lang="ja-JP" altLang="en-US" sz="2400" dirty="0"/>
              <a:t>塀で</a:t>
            </a:r>
            <a:r>
              <a:rPr lang="ja-JP" altLang="en-US" sz="2400" dirty="0">
                <a:highlight>
                  <a:srgbClr val="00FF00"/>
                </a:highlight>
              </a:rPr>
              <a:t>不燃材</a:t>
            </a:r>
            <a:r>
              <a:rPr lang="ja-JP" altLang="en-US" sz="2400" dirty="0"/>
              <a:t>で造り、又は覆われているもの。</a:t>
            </a:r>
          </a:p>
          <a:p>
            <a:pPr eaLnBrk="1" hangingPunct="1">
              <a:lnSpc>
                <a:spcPct val="80000"/>
              </a:lnSpc>
              <a:buFontTx/>
              <a:buNone/>
              <a:defRPr/>
            </a:pPr>
            <a:endParaRPr lang="ja-JP" altLang="en-US" sz="2400" dirty="0"/>
          </a:p>
          <a:p>
            <a:pPr eaLnBrk="1" hangingPunct="1">
              <a:lnSpc>
                <a:spcPct val="80000"/>
              </a:lnSpc>
              <a:buFontTx/>
              <a:buNone/>
              <a:defRPr/>
            </a:pPr>
            <a:r>
              <a:rPr lang="ja-JP" altLang="en-US" sz="2400" dirty="0"/>
              <a:t>④高さ</a:t>
            </a:r>
            <a:r>
              <a:rPr lang="en-US" altLang="ja-JP" sz="2400" dirty="0"/>
              <a:t>2m</a:t>
            </a:r>
            <a:r>
              <a:rPr lang="ja-JP" altLang="en-US" sz="2400" dirty="0"/>
              <a:t>以下の門又は塀。</a:t>
            </a:r>
          </a:p>
          <a:p>
            <a:pPr eaLnBrk="1" hangingPunct="1">
              <a:lnSpc>
                <a:spcPct val="80000"/>
              </a:lnSpc>
              <a:buFontTx/>
              <a:buNone/>
              <a:defRPr/>
            </a:pPr>
            <a:endParaRPr lang="ja-JP" altLang="en-US" sz="2400" dirty="0"/>
          </a:p>
        </p:txBody>
      </p:sp>
      <p:sp>
        <p:nvSpPr>
          <p:cNvPr id="12" name="二等辺三角形 11">
            <a:extLst>
              <a:ext uri="{FF2B5EF4-FFF2-40B4-BE49-F238E27FC236}">
                <a16:creationId xmlns:a16="http://schemas.microsoft.com/office/drawing/2014/main" id="{0B3AB35B-E44C-47E8-A192-81A20DC19FFB}"/>
              </a:ext>
            </a:extLst>
          </p:cNvPr>
          <p:cNvSpPr/>
          <p:nvPr/>
        </p:nvSpPr>
        <p:spPr>
          <a:xfrm rot="5400000">
            <a:off x="462844" y="421394"/>
            <a:ext cx="1174045" cy="880533"/>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 name="正方形/長方形 2">
            <a:extLst>
              <a:ext uri="{FF2B5EF4-FFF2-40B4-BE49-F238E27FC236}">
                <a16:creationId xmlns:a16="http://schemas.microsoft.com/office/drawing/2014/main" id="{FB99AAFE-80E2-4928-8093-2AAF9E81B6F3}"/>
              </a:ext>
            </a:extLst>
          </p:cNvPr>
          <p:cNvSpPr/>
          <p:nvPr/>
        </p:nvSpPr>
        <p:spPr>
          <a:xfrm>
            <a:off x="4052711" y="2731383"/>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4" name="正方形/長方形 3">
            <a:extLst>
              <a:ext uri="{FF2B5EF4-FFF2-40B4-BE49-F238E27FC236}">
                <a16:creationId xmlns:a16="http://schemas.microsoft.com/office/drawing/2014/main" id="{F022DC80-6A87-48DB-A2B8-B4B5CC3BCE8E}"/>
              </a:ext>
            </a:extLst>
          </p:cNvPr>
          <p:cNvSpPr/>
          <p:nvPr/>
        </p:nvSpPr>
        <p:spPr>
          <a:xfrm>
            <a:off x="746191" y="1624346"/>
            <a:ext cx="10745333" cy="951974"/>
          </a:xfrm>
          <a:prstGeom prst="rect">
            <a:avLst/>
          </a:prstGeom>
          <a:solidFill>
            <a:schemeClr val="accent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base" latinLnBrk="0" hangingPunct="1">
              <a:lnSpc>
                <a:spcPct val="80000"/>
              </a:lnSpc>
              <a:spcBef>
                <a:spcPct val="20000"/>
              </a:spcBef>
              <a:spcAft>
                <a:spcPct val="0"/>
              </a:spcAft>
              <a:buClrTx/>
              <a:buSzTx/>
              <a:buFontTx/>
              <a:buNone/>
              <a:tabLst/>
              <a:defRPr/>
            </a:pPr>
            <a:endParaRPr kumimoji="1" lang="en-US" altLang="ja-JP" sz="2400" b="0" i="0" u="none" strike="noStrike" kern="0" cap="none" spc="0" normalizeH="0" baseline="0" noProof="0" dirty="0">
              <a:ln>
                <a:noFill/>
              </a:ln>
              <a:solidFill>
                <a:srgbClr val="000000"/>
              </a:solidFill>
              <a:effectLst/>
              <a:uLnTx/>
              <a:uFillTx/>
              <a:latin typeface="Arial"/>
              <a:ea typeface="ＭＳ Ｐゴシック"/>
              <a:cs typeface="+mn-cs"/>
            </a:endParaRPr>
          </a:p>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1" lang="ja-JP" altLang="en-US" sz="2800" b="0" i="0" u="none" strike="noStrike" kern="0" cap="none" spc="0" normalizeH="0" baseline="0" noProof="0" dirty="0">
                <a:ln>
                  <a:noFill/>
                </a:ln>
                <a:solidFill>
                  <a:srgbClr val="000000"/>
                </a:solidFill>
                <a:effectLst/>
                <a:uLnTx/>
                <a:uFillTx/>
                <a:latin typeface="Arial"/>
                <a:ea typeface="ＭＳ Ｐゴシック"/>
                <a:cs typeface="+mn-cs"/>
              </a:rPr>
              <a:t>　耐火建築物等または準耐火建築物等としなければならない。</a:t>
            </a:r>
          </a:p>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1" lang="ja-JP" altLang="en-US" sz="2800" b="0" i="0" u="none" strike="noStrike" kern="0" cap="none" spc="0" normalizeH="0" baseline="0" noProof="0" dirty="0">
                <a:ln>
                  <a:noFill/>
                </a:ln>
                <a:solidFill>
                  <a:srgbClr val="000000"/>
                </a:solidFill>
                <a:effectLst/>
                <a:uLnTx/>
                <a:uFillTx/>
                <a:latin typeface="Arial"/>
                <a:ea typeface="ＭＳ Ｐゴシック"/>
                <a:cs typeface="+mn-cs"/>
              </a:rPr>
              <a:t>　ただし、以下のものはその必要はない。</a:t>
            </a:r>
          </a:p>
          <a:p>
            <a:pPr marL="342900" marR="0" lvl="0" indent="-342900" algn="l" defTabSz="914400" rtl="0" eaLnBrk="1" fontAlgn="base" latinLnBrk="0" hangingPunct="1">
              <a:lnSpc>
                <a:spcPct val="80000"/>
              </a:lnSpc>
              <a:spcBef>
                <a:spcPct val="20000"/>
              </a:spcBef>
              <a:spcAft>
                <a:spcPct val="0"/>
              </a:spcAft>
              <a:buClrTx/>
              <a:buSzTx/>
              <a:buFontTx/>
              <a:buNone/>
              <a:tabLst/>
              <a:defRPr/>
            </a:pPr>
            <a:endParaRPr kumimoji="1" lang="en-US" altLang="ja-JP" sz="2400" b="0" i="0" u="none" strike="noStrike" kern="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15703392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E85487BE-B8AF-4F5D-B84D-B7DA9E23C031}"/>
              </a:ext>
            </a:extLst>
          </p:cNvPr>
          <p:cNvSpPr>
            <a:spLocks noGrp="1" noChangeArrowheads="1"/>
          </p:cNvSpPr>
          <p:nvPr>
            <p:ph type="title"/>
          </p:nvPr>
        </p:nvSpPr>
        <p:spPr>
          <a:solidFill>
            <a:srgbClr val="00B0F0"/>
          </a:solidFill>
          <a:ln w="76200">
            <a:solidFill>
              <a:schemeClr val="tx1"/>
            </a:solidFill>
            <a:miter lim="800000"/>
            <a:headEnd/>
            <a:tailEnd/>
          </a:ln>
        </p:spPr>
        <p:txBody>
          <a:bodyPr/>
          <a:lstStyle/>
          <a:p>
            <a:pPr algn="l" eaLnBrk="1" hangingPunct="1"/>
            <a:r>
              <a:rPr lang="ja-JP" altLang="en-US" sz="3600" dirty="0">
                <a:solidFill>
                  <a:schemeClr val="bg1"/>
                </a:solidFill>
              </a:rPr>
              <a:t>　　　許可の手続き</a:t>
            </a:r>
          </a:p>
        </p:txBody>
      </p:sp>
      <p:sp>
        <p:nvSpPr>
          <p:cNvPr id="96259" name="Rectangle 3">
            <a:extLst>
              <a:ext uri="{FF2B5EF4-FFF2-40B4-BE49-F238E27FC236}">
                <a16:creationId xmlns:a16="http://schemas.microsoft.com/office/drawing/2014/main" id="{732DDC1E-699C-45F5-8219-20274424A49C}"/>
              </a:ext>
            </a:extLst>
          </p:cNvPr>
          <p:cNvSpPr>
            <a:spLocks noGrp="1" noChangeArrowheads="1"/>
          </p:cNvSpPr>
          <p:nvPr>
            <p:ph type="body" idx="1"/>
          </p:nvPr>
        </p:nvSpPr>
        <p:spPr>
          <a:xfrm>
            <a:off x="609600" y="1634066"/>
            <a:ext cx="10769600" cy="4525963"/>
          </a:xfrm>
        </p:spPr>
        <p:txBody>
          <a:bodyPr/>
          <a:lstStyle/>
          <a:p>
            <a:pPr eaLnBrk="1" hangingPunct="1">
              <a:buFontTx/>
              <a:buNone/>
            </a:pPr>
            <a:r>
              <a:rPr lang="ja-JP" altLang="en-US" sz="2000" dirty="0"/>
              <a:t>①都道府県知事は、この許可について、特定盛土等・土石の堆積に伴う災害を防止するために</a:t>
            </a:r>
          </a:p>
          <a:p>
            <a:pPr eaLnBrk="1" hangingPunct="1">
              <a:buFontTx/>
              <a:buNone/>
            </a:pPr>
            <a:r>
              <a:rPr lang="ja-JP" altLang="en-US" sz="2000" dirty="0"/>
              <a:t>必要があると認める場合においては、</a:t>
            </a:r>
            <a:r>
              <a:rPr lang="ja-JP" altLang="en-US" sz="2000" dirty="0">
                <a:solidFill>
                  <a:srgbClr val="FF0000"/>
                </a:solidFill>
              </a:rPr>
              <a:t>上記の規模未満</a:t>
            </a:r>
            <a:r>
              <a:rPr lang="ja-JP" altLang="en-US" sz="2000" dirty="0"/>
              <a:t>で</a:t>
            </a:r>
            <a:r>
              <a:rPr lang="ja-JP" altLang="en-US" sz="2000" dirty="0">
                <a:solidFill>
                  <a:srgbClr val="FF0000"/>
                </a:solidFill>
              </a:rPr>
              <a:t>条例定める規模とすることができる</a:t>
            </a:r>
            <a:r>
              <a:rPr lang="ja-JP" altLang="en-US" sz="2000" dirty="0"/>
              <a:t>。</a:t>
            </a:r>
          </a:p>
          <a:p>
            <a:pPr eaLnBrk="1" hangingPunct="1">
              <a:buFontTx/>
              <a:buNone/>
            </a:pPr>
            <a:endParaRPr lang="ja-JP" altLang="en-US" sz="2000" dirty="0"/>
          </a:p>
          <a:p>
            <a:pPr eaLnBrk="1" hangingPunct="1">
              <a:buFontTx/>
              <a:buNone/>
            </a:pPr>
            <a:r>
              <a:rPr lang="ja-JP" altLang="en-US" sz="2000" dirty="0">
                <a:highlight>
                  <a:srgbClr val="00FF00"/>
                </a:highlight>
              </a:rPr>
              <a:t>②許可の特例</a:t>
            </a:r>
          </a:p>
          <a:p>
            <a:pPr eaLnBrk="1" hangingPunct="1">
              <a:buFontTx/>
              <a:buNone/>
            </a:pPr>
            <a:r>
              <a:rPr lang="ja-JP" altLang="en-US" sz="2000" dirty="0">
                <a:solidFill>
                  <a:srgbClr val="FF0000"/>
                </a:solidFill>
              </a:rPr>
              <a:t>国、都道府県、指定都市等</a:t>
            </a:r>
            <a:r>
              <a:rPr lang="ja-JP" altLang="en-US" sz="2000" dirty="0"/>
              <a:t>が特定盛土等規制区域において行う特定盛土等・土石の堆積に</a:t>
            </a:r>
            <a:r>
              <a:rPr lang="ja-JP" altLang="en-US" sz="2000" dirty="0" err="1"/>
              <a:t>つ</a:t>
            </a:r>
            <a:endParaRPr lang="ja-JP" altLang="en-US" sz="2000" dirty="0"/>
          </a:p>
          <a:p>
            <a:pPr eaLnBrk="1" hangingPunct="1">
              <a:buFontTx/>
              <a:buNone/>
            </a:pPr>
            <a:r>
              <a:rPr lang="ja-JP" altLang="en-US" sz="2000" dirty="0"/>
              <a:t>いては、これらの者と</a:t>
            </a:r>
            <a:r>
              <a:rPr lang="ja-JP" altLang="en-US" sz="2000" dirty="0">
                <a:solidFill>
                  <a:srgbClr val="FF0000"/>
                </a:solidFill>
              </a:rPr>
              <a:t>都道府県知事との協議</a:t>
            </a:r>
            <a:r>
              <a:rPr lang="ja-JP" altLang="en-US" sz="2000" dirty="0"/>
              <a:t>が成立することによって</a:t>
            </a:r>
            <a:r>
              <a:rPr lang="ja-JP" altLang="en-US" sz="2000" dirty="0">
                <a:solidFill>
                  <a:srgbClr val="FF0000"/>
                </a:solidFill>
              </a:rPr>
              <a:t>許可があったとみなされる</a:t>
            </a:r>
            <a:r>
              <a:rPr lang="ja-JP" altLang="en-US" sz="2000" dirty="0"/>
              <a:t>。</a:t>
            </a:r>
          </a:p>
          <a:p>
            <a:pPr eaLnBrk="1" hangingPunct="1">
              <a:buFontTx/>
              <a:buNone/>
            </a:pPr>
            <a:endParaRPr lang="ja-JP" altLang="en-US" sz="2000" dirty="0"/>
          </a:p>
          <a:p>
            <a:pPr eaLnBrk="1" hangingPunct="1">
              <a:buFontTx/>
              <a:buNone/>
            </a:pPr>
            <a:r>
              <a:rPr lang="ja-JP" altLang="en-US" sz="2000" dirty="0"/>
              <a:t>③特定盛土等規制区域内の</a:t>
            </a:r>
            <a:r>
              <a:rPr lang="ja-JP" altLang="en-US" sz="2000" dirty="0">
                <a:solidFill>
                  <a:srgbClr val="FF0000"/>
                </a:solidFill>
              </a:rPr>
              <a:t>指定後</a:t>
            </a:r>
            <a:r>
              <a:rPr lang="ja-JP" altLang="en-US" sz="2000" dirty="0"/>
              <a:t>に、都市計画法の</a:t>
            </a:r>
            <a:r>
              <a:rPr lang="ja-JP" altLang="en-US" sz="2000" dirty="0">
                <a:solidFill>
                  <a:srgbClr val="FF0000"/>
                </a:solidFill>
              </a:rPr>
              <a:t>開発許可を受けた時</a:t>
            </a:r>
            <a:r>
              <a:rPr lang="ja-JP" altLang="en-US" sz="2000" dirty="0"/>
              <a:t>は、当該特定盛土等</a:t>
            </a:r>
          </a:p>
          <a:p>
            <a:pPr eaLnBrk="1" hangingPunct="1">
              <a:buFontTx/>
              <a:buNone/>
            </a:pPr>
            <a:r>
              <a:rPr lang="ja-JP" altLang="en-US" sz="2000" dirty="0"/>
              <a:t>に関する工事については、この</a:t>
            </a:r>
            <a:r>
              <a:rPr lang="ja-JP" altLang="en-US" sz="2000" dirty="0">
                <a:solidFill>
                  <a:srgbClr val="FF0000"/>
                </a:solidFill>
              </a:rPr>
              <a:t>許可を受けたものとみなされる。</a:t>
            </a:r>
          </a:p>
          <a:p>
            <a:pPr eaLnBrk="1" hangingPunct="1">
              <a:buFontTx/>
              <a:buNone/>
            </a:pPr>
            <a:endParaRPr lang="ja-JP" altLang="en-US" sz="2000" dirty="0">
              <a:solidFill>
                <a:srgbClr val="FF0000"/>
              </a:solidFill>
            </a:endParaRPr>
          </a:p>
          <a:p>
            <a:pPr eaLnBrk="1" hangingPunct="1">
              <a:buFontTx/>
              <a:buNone/>
            </a:pPr>
            <a:r>
              <a:rPr lang="ja-JP" altLang="en-US" sz="2000" dirty="0">
                <a:highlight>
                  <a:srgbClr val="00FF00"/>
                </a:highlight>
              </a:rPr>
              <a:t>④許可の手続き</a:t>
            </a:r>
          </a:p>
          <a:p>
            <a:pPr eaLnBrk="1" hangingPunct="1">
              <a:buFontTx/>
              <a:buNone/>
            </a:pPr>
            <a:r>
              <a:rPr lang="ja-JP" altLang="en-US" sz="2000" dirty="0"/>
              <a:t>特定盛土等規制区域内の許可の手続きは、宅地造成工事規制区域の❶許可の手続きの許可申請</a:t>
            </a:r>
          </a:p>
          <a:p>
            <a:pPr eaLnBrk="1" hangingPunct="1">
              <a:buFontTx/>
              <a:buNone/>
            </a:pPr>
            <a:r>
              <a:rPr lang="ja-JP" altLang="en-US" sz="2000" dirty="0" err="1"/>
              <a:t>、</a:t>
            </a:r>
            <a:r>
              <a:rPr lang="ja-JP" altLang="en-US" sz="2000" dirty="0"/>
              <a:t>許可基準、工事の技術的基準、変更の許可等、工事完成の検査、中間検査とほぼ同じ内容である。</a:t>
            </a:r>
          </a:p>
          <a:p>
            <a:pPr eaLnBrk="1" hangingPunct="1">
              <a:buFontTx/>
              <a:buNone/>
            </a:pPr>
            <a:endParaRPr lang="ja-JP" altLang="en-US" sz="2000" dirty="0"/>
          </a:p>
        </p:txBody>
      </p:sp>
      <p:sp>
        <p:nvSpPr>
          <p:cNvPr id="5" name="二等辺三角形 4">
            <a:extLst>
              <a:ext uri="{FF2B5EF4-FFF2-40B4-BE49-F238E27FC236}">
                <a16:creationId xmlns:a16="http://schemas.microsoft.com/office/drawing/2014/main" id="{445880D0-38EB-4663-826E-7250D331F4CD}"/>
              </a:ext>
            </a:extLst>
          </p:cNvPr>
          <p:cNvSpPr/>
          <p:nvPr/>
        </p:nvSpPr>
        <p:spPr>
          <a:xfrm rot="5400000">
            <a:off x="517877" y="381005"/>
            <a:ext cx="1143002" cy="95955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Tree>
    <p:extLst>
      <p:ext uri="{BB962C8B-B14F-4D97-AF65-F5344CB8AC3E}">
        <p14:creationId xmlns:p14="http://schemas.microsoft.com/office/powerpoint/2010/main" val="3248858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タイトル 1">
            <a:extLst>
              <a:ext uri="{FF2B5EF4-FFF2-40B4-BE49-F238E27FC236}">
                <a16:creationId xmlns:a16="http://schemas.microsoft.com/office/drawing/2014/main" id="{34B474F2-0F93-434C-9893-59576576999B}"/>
              </a:ext>
            </a:extLst>
          </p:cNvPr>
          <p:cNvSpPr>
            <a:spLocks noGrp="1" noChangeArrowheads="1"/>
          </p:cNvSpPr>
          <p:nvPr>
            <p:ph type="title"/>
          </p:nvPr>
        </p:nvSpPr>
        <p:spPr/>
        <p:txBody>
          <a:bodyPr/>
          <a:lstStyle/>
          <a:p>
            <a:pPr eaLnBrk="1" hangingPunct="1"/>
            <a:r>
              <a:rPr lang="ja-JP" altLang="en-US" dirty="0"/>
              <a:t>造成宅地防災区域</a:t>
            </a:r>
          </a:p>
        </p:txBody>
      </p:sp>
      <p:sp>
        <p:nvSpPr>
          <p:cNvPr id="60419" name="コンテンツ プレースホルダー 2">
            <a:extLst>
              <a:ext uri="{FF2B5EF4-FFF2-40B4-BE49-F238E27FC236}">
                <a16:creationId xmlns:a16="http://schemas.microsoft.com/office/drawing/2014/main" id="{27C3A73D-CF0C-4166-908B-86143B40A0F6}"/>
              </a:ext>
            </a:extLst>
          </p:cNvPr>
          <p:cNvSpPr>
            <a:spLocks noGrp="1" noChangeArrowheads="1"/>
          </p:cNvSpPr>
          <p:nvPr>
            <p:ph idx="1"/>
          </p:nvPr>
        </p:nvSpPr>
        <p:spPr/>
        <p:txBody>
          <a:bodyPr/>
          <a:lstStyle/>
          <a:p>
            <a:pPr marL="0" indent="0" eaLnBrk="1" hangingPunct="1">
              <a:buNone/>
            </a:pPr>
            <a:r>
              <a:rPr lang="ja-JP" altLang="en-US" dirty="0"/>
              <a:t>❶造成宅地防災区域の指定</a:t>
            </a:r>
            <a:endParaRPr lang="en-US" altLang="ja-JP" dirty="0"/>
          </a:p>
          <a:p>
            <a:pPr marL="0" indent="0" eaLnBrk="1" hangingPunct="1">
              <a:buNone/>
            </a:pPr>
            <a:r>
              <a:rPr lang="ja-JP" altLang="en-US" dirty="0"/>
              <a:t>❷勧告・改善命令</a:t>
            </a:r>
          </a:p>
        </p:txBody>
      </p:sp>
    </p:spTree>
    <p:extLst>
      <p:ext uri="{BB962C8B-B14F-4D97-AF65-F5344CB8AC3E}">
        <p14:creationId xmlns:p14="http://schemas.microsoft.com/office/powerpoint/2010/main" val="1655920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40505A-2DFF-44A7-BCE0-5F1419462137}"/>
              </a:ext>
            </a:extLst>
          </p:cNvPr>
          <p:cNvSpPr>
            <a:spLocks noGrp="1"/>
          </p:cNvSpPr>
          <p:nvPr>
            <p:ph type="title"/>
          </p:nvPr>
        </p:nvSpPr>
        <p:spPr>
          <a:xfrm>
            <a:off x="521207" y="448056"/>
            <a:ext cx="10940691" cy="640080"/>
          </a:xfrm>
          <a:solidFill>
            <a:schemeClr val="accent6">
              <a:lumMod val="50000"/>
            </a:schemeClr>
          </a:solidFill>
        </p:spPr>
        <p:txBody>
          <a:bodyPr>
            <a:normAutofit fontScale="90000"/>
          </a:bodyPr>
          <a:lstStyle/>
          <a:p>
            <a:br>
              <a:rPr lang="ja-JP" altLang="en-US" dirty="0">
                <a:solidFill>
                  <a:prstClr val="white"/>
                </a:solidFill>
                <a:latin typeface="HGPｺﾞｼｯｸE" panose="020B0900000000000000" pitchFamily="50" charset="-128"/>
                <a:ea typeface="HGPｺﾞｼｯｸE" panose="020B0900000000000000" pitchFamily="50" charset="-128"/>
              </a:rPr>
            </a:br>
            <a:r>
              <a:rPr lang="ja-JP" altLang="en-US" dirty="0">
                <a:solidFill>
                  <a:prstClr val="white"/>
                </a:solidFill>
                <a:latin typeface="HGPｺﾞｼｯｸE" panose="020B0900000000000000" pitchFamily="50" charset="-128"/>
                <a:ea typeface="HGPｺﾞｼｯｸE" panose="020B0900000000000000" pitchFamily="50" charset="-128"/>
              </a:rPr>
              <a:t>　</a:t>
            </a:r>
            <a:r>
              <a:rPr lang="ja-JP" altLang="en-US" sz="3600" dirty="0">
                <a:solidFill>
                  <a:prstClr val="white"/>
                </a:solidFill>
                <a:latin typeface="HGPｺﾞｼｯｸE" panose="020B0900000000000000" pitchFamily="50" charset="-128"/>
                <a:ea typeface="HGPｺﾞｼｯｸE" panose="020B0900000000000000" pitchFamily="50" charset="-128"/>
              </a:rPr>
              <a:t>　宅地造成等工事規制区域と造成宅地区域との違いと目的</a:t>
            </a:r>
            <a:endParaRPr kumimoji="1" lang="ja-JP" altLang="en-US" sz="3600" dirty="0">
              <a:solidFill>
                <a:schemeClr val="bg1"/>
              </a:solidFill>
              <a:latin typeface="HGS創英角ｺﾞｼｯｸUB" panose="020B0900000000000000" pitchFamily="50" charset="-128"/>
              <a:ea typeface="HGS創英角ｺﾞｼｯｸUB" panose="020B0900000000000000" pitchFamily="50" charset="-128"/>
            </a:endParaRPr>
          </a:p>
        </p:txBody>
      </p:sp>
      <p:graphicFrame>
        <p:nvGraphicFramePr>
          <p:cNvPr id="3" name="表 2">
            <a:extLst>
              <a:ext uri="{FF2B5EF4-FFF2-40B4-BE49-F238E27FC236}">
                <a16:creationId xmlns:a16="http://schemas.microsoft.com/office/drawing/2014/main" id="{CD4185D1-DBE8-4206-BF1B-36DEF120264C}"/>
              </a:ext>
            </a:extLst>
          </p:cNvPr>
          <p:cNvGraphicFramePr>
            <a:graphicFrameLocks noGrp="1"/>
          </p:cNvGraphicFramePr>
          <p:nvPr/>
        </p:nvGraphicFramePr>
        <p:xfrm>
          <a:off x="521207" y="1224253"/>
          <a:ext cx="10758967" cy="1645920"/>
        </p:xfrm>
        <a:graphic>
          <a:graphicData uri="http://schemas.openxmlformats.org/drawingml/2006/table">
            <a:tbl>
              <a:tblPr firstRow="1" bandRow="1">
                <a:tableStyleId>{5C22544A-7EE6-4342-B048-85BDC9FD1C3A}</a:tableStyleId>
              </a:tblPr>
              <a:tblGrid>
                <a:gridCol w="3826540">
                  <a:extLst>
                    <a:ext uri="{9D8B030D-6E8A-4147-A177-3AD203B41FA5}">
                      <a16:colId xmlns:a16="http://schemas.microsoft.com/office/drawing/2014/main" val="839621503"/>
                    </a:ext>
                  </a:extLst>
                </a:gridCol>
                <a:gridCol w="6932427">
                  <a:extLst>
                    <a:ext uri="{9D8B030D-6E8A-4147-A177-3AD203B41FA5}">
                      <a16:colId xmlns:a16="http://schemas.microsoft.com/office/drawing/2014/main" val="2028622622"/>
                    </a:ext>
                  </a:extLst>
                </a:gridCol>
              </a:tblGrid>
              <a:tr h="370840">
                <a:tc>
                  <a:txBody>
                    <a:bodyPr/>
                    <a:lstStyle/>
                    <a:p>
                      <a:r>
                        <a:rPr kumimoji="1" lang="ja-JP" altLang="en-US" sz="2400" b="1" dirty="0">
                          <a:solidFill>
                            <a:schemeClr val="bg1"/>
                          </a:solidFill>
                        </a:rPr>
                        <a:t>宅地造成等工事規制区域</a:t>
                      </a:r>
                    </a:p>
                  </a:txBody>
                  <a:tcPr>
                    <a:solidFill>
                      <a:schemeClr val="accent5">
                        <a:lumMod val="75000"/>
                      </a:schemeClr>
                    </a:solidFill>
                  </a:tcPr>
                </a:tc>
                <a:tc>
                  <a:txBody>
                    <a:bodyPr/>
                    <a:lstStyle/>
                    <a:p>
                      <a:r>
                        <a:rPr kumimoji="1" lang="ja-JP" altLang="en-US" sz="2400" b="1" dirty="0">
                          <a:solidFill>
                            <a:schemeClr val="tx1"/>
                          </a:solidFill>
                        </a:rPr>
                        <a:t>主として</a:t>
                      </a:r>
                      <a:r>
                        <a:rPr kumimoji="1" lang="ja-JP" altLang="en-US" sz="2400" b="1" dirty="0">
                          <a:solidFill>
                            <a:srgbClr val="FF0000"/>
                          </a:solidFill>
                          <a:highlight>
                            <a:srgbClr val="FFFF00"/>
                          </a:highlight>
                        </a:rPr>
                        <a:t>新規</a:t>
                      </a:r>
                      <a:r>
                        <a:rPr kumimoji="1" lang="ja-JP" altLang="en-US" sz="2400" b="1" dirty="0">
                          <a:solidFill>
                            <a:schemeClr val="tx1"/>
                          </a:solidFill>
                        </a:rPr>
                        <a:t>の宅地造成等での防災防止</a:t>
                      </a:r>
                    </a:p>
                  </a:txBody>
                  <a:tcPr>
                    <a:solidFill>
                      <a:schemeClr val="accent6">
                        <a:lumMod val="40000"/>
                        <a:lumOff val="60000"/>
                      </a:schemeClr>
                    </a:solidFill>
                  </a:tcPr>
                </a:tc>
                <a:extLst>
                  <a:ext uri="{0D108BD9-81ED-4DB2-BD59-A6C34878D82A}">
                    <a16:rowId xmlns:a16="http://schemas.microsoft.com/office/drawing/2014/main" val="27925140"/>
                  </a:ext>
                </a:extLst>
              </a:tr>
              <a:tr h="370840">
                <a:tc>
                  <a:txBody>
                    <a:bodyPr/>
                    <a:lstStyle/>
                    <a:p>
                      <a:pPr>
                        <a:lnSpc>
                          <a:spcPct val="200000"/>
                        </a:lnSpc>
                      </a:pPr>
                      <a:r>
                        <a:rPr kumimoji="1" lang="ja-JP" altLang="en-US" sz="2400" b="1" dirty="0">
                          <a:solidFill>
                            <a:schemeClr val="bg1"/>
                          </a:solidFill>
                        </a:rPr>
                        <a:t>造成宅地防災区域</a:t>
                      </a:r>
                    </a:p>
                  </a:txBody>
                  <a:tcPr>
                    <a:solidFill>
                      <a:schemeClr val="accent5">
                        <a:lumMod val="75000"/>
                      </a:schemeClr>
                    </a:solidFill>
                  </a:tcPr>
                </a:tc>
                <a:tc>
                  <a:txBody>
                    <a:bodyPr/>
                    <a:lstStyle/>
                    <a:p>
                      <a:r>
                        <a:rPr kumimoji="1" lang="ja-JP" altLang="en-US" sz="2400" b="1" dirty="0">
                          <a:solidFill>
                            <a:srgbClr val="FF0000"/>
                          </a:solidFill>
                          <a:highlight>
                            <a:srgbClr val="FFFF00"/>
                          </a:highlight>
                        </a:rPr>
                        <a:t>既存の</a:t>
                      </a:r>
                      <a:r>
                        <a:rPr kumimoji="1" lang="ja-JP" altLang="en-US" sz="2400" b="1" dirty="0">
                          <a:solidFill>
                            <a:schemeClr val="tx1"/>
                          </a:solidFill>
                        </a:rPr>
                        <a:t>造成宅地の災害防止</a:t>
                      </a:r>
                      <a:endParaRPr kumimoji="1" lang="en-US" altLang="ja-JP" sz="2400" b="1" dirty="0">
                        <a:solidFill>
                          <a:schemeClr val="tx1"/>
                        </a:solidFill>
                      </a:endParaRPr>
                    </a:p>
                    <a:p>
                      <a:endParaRPr kumimoji="1" lang="ja-JP" altLang="en-US" sz="2400" b="1" dirty="0">
                        <a:solidFill>
                          <a:schemeClr val="tx1"/>
                        </a:solidFill>
                      </a:endParaRPr>
                    </a:p>
                    <a:p>
                      <a:r>
                        <a:rPr kumimoji="1" lang="en-US" altLang="ja-JP" sz="2400" b="1" dirty="0">
                          <a:solidFill>
                            <a:schemeClr val="tx1"/>
                          </a:solidFill>
                        </a:rPr>
                        <a:t>※</a:t>
                      </a:r>
                      <a:r>
                        <a:rPr kumimoji="1" lang="ja-JP" altLang="en-US" sz="2400" b="1" dirty="0">
                          <a:solidFill>
                            <a:srgbClr val="FF0000"/>
                          </a:solidFill>
                        </a:rPr>
                        <a:t>宅地造成等工事規制区域内</a:t>
                      </a:r>
                      <a:r>
                        <a:rPr kumimoji="1" lang="ja-JP" altLang="en-US" sz="2400" b="1" dirty="0">
                          <a:solidFill>
                            <a:schemeClr val="tx1"/>
                          </a:solidFill>
                        </a:rPr>
                        <a:t>の土地を除く</a:t>
                      </a:r>
                    </a:p>
                  </a:txBody>
                  <a:tcPr>
                    <a:solidFill>
                      <a:schemeClr val="accent6">
                        <a:lumMod val="40000"/>
                        <a:lumOff val="60000"/>
                      </a:schemeClr>
                    </a:solidFill>
                  </a:tcPr>
                </a:tc>
                <a:extLst>
                  <a:ext uri="{0D108BD9-81ED-4DB2-BD59-A6C34878D82A}">
                    <a16:rowId xmlns:a16="http://schemas.microsoft.com/office/drawing/2014/main" val="1475896717"/>
                  </a:ext>
                </a:extLst>
              </a:tr>
            </a:tbl>
          </a:graphicData>
        </a:graphic>
      </p:graphicFrame>
      <p:graphicFrame>
        <p:nvGraphicFramePr>
          <p:cNvPr id="4" name="表 3">
            <a:extLst>
              <a:ext uri="{FF2B5EF4-FFF2-40B4-BE49-F238E27FC236}">
                <a16:creationId xmlns:a16="http://schemas.microsoft.com/office/drawing/2014/main" id="{5A774EFD-9A38-4B37-9EB2-4CF0DFA11DC6}"/>
              </a:ext>
            </a:extLst>
          </p:cNvPr>
          <p:cNvGraphicFramePr>
            <a:graphicFrameLocks noGrp="1"/>
          </p:cNvGraphicFramePr>
          <p:nvPr/>
        </p:nvGraphicFramePr>
        <p:xfrm>
          <a:off x="521206" y="3065585"/>
          <a:ext cx="10758967" cy="2104872"/>
        </p:xfrm>
        <a:graphic>
          <a:graphicData uri="http://schemas.openxmlformats.org/drawingml/2006/table">
            <a:tbl>
              <a:tblPr firstRow="1" bandRow="1">
                <a:tableStyleId>{5C22544A-7EE6-4342-B048-85BDC9FD1C3A}</a:tableStyleId>
              </a:tblPr>
              <a:tblGrid>
                <a:gridCol w="2474631">
                  <a:extLst>
                    <a:ext uri="{9D8B030D-6E8A-4147-A177-3AD203B41FA5}">
                      <a16:colId xmlns:a16="http://schemas.microsoft.com/office/drawing/2014/main" val="3670421012"/>
                    </a:ext>
                  </a:extLst>
                </a:gridCol>
                <a:gridCol w="8284336">
                  <a:extLst>
                    <a:ext uri="{9D8B030D-6E8A-4147-A177-3AD203B41FA5}">
                      <a16:colId xmlns:a16="http://schemas.microsoft.com/office/drawing/2014/main" val="2836954157"/>
                    </a:ext>
                  </a:extLst>
                </a:gridCol>
              </a:tblGrid>
              <a:tr h="489432">
                <a:tc>
                  <a:txBody>
                    <a:bodyPr/>
                    <a:lstStyle/>
                    <a:p>
                      <a:pPr algn="ctr"/>
                      <a:r>
                        <a:rPr kumimoji="1" lang="ja-JP" altLang="en-US" sz="2400" dirty="0"/>
                        <a:t>指定権者</a:t>
                      </a:r>
                    </a:p>
                  </a:txBody>
                  <a:tcPr>
                    <a:solidFill>
                      <a:schemeClr val="accent5">
                        <a:lumMod val="75000"/>
                      </a:schemeClr>
                    </a:solidFill>
                  </a:tcPr>
                </a:tc>
                <a:tc>
                  <a:txBody>
                    <a:bodyPr/>
                    <a:lstStyle/>
                    <a:p>
                      <a:pPr algn="ctr"/>
                      <a:r>
                        <a:rPr kumimoji="1" lang="ja-JP" altLang="en-US" sz="2400" dirty="0"/>
                        <a:t>指定場所</a:t>
                      </a:r>
                    </a:p>
                  </a:txBody>
                  <a:tcPr>
                    <a:solidFill>
                      <a:schemeClr val="accent5">
                        <a:lumMod val="75000"/>
                      </a:schemeClr>
                    </a:solidFill>
                  </a:tcPr>
                </a:tc>
                <a:extLst>
                  <a:ext uri="{0D108BD9-81ED-4DB2-BD59-A6C34878D82A}">
                    <a16:rowId xmlns:a16="http://schemas.microsoft.com/office/drawing/2014/main" val="2686931737"/>
                  </a:ext>
                </a:extLst>
              </a:tr>
              <a:tr h="1099538">
                <a:tc>
                  <a:txBody>
                    <a:bodyPr/>
                    <a:lstStyle/>
                    <a:p>
                      <a:endParaRPr kumimoji="1" lang="en-US" altLang="ja-JP" sz="2000" dirty="0"/>
                    </a:p>
                    <a:p>
                      <a:pPr>
                        <a:lnSpc>
                          <a:spcPct val="150000"/>
                        </a:lnSpc>
                      </a:pPr>
                      <a:r>
                        <a:rPr kumimoji="1" lang="ja-JP" altLang="en-US" sz="2000" dirty="0"/>
                        <a:t>都道府県知事</a:t>
                      </a:r>
                    </a:p>
                  </a:txBody>
                  <a:tcPr/>
                </a:tc>
                <a:tc>
                  <a:txBody>
                    <a:bodyPr/>
                    <a:lstStyle/>
                    <a:p>
                      <a:r>
                        <a:rPr kumimoji="1" lang="ja-JP" altLang="en-US" sz="2000" dirty="0"/>
                        <a:t>宅地造成・特定盛土等</a:t>
                      </a:r>
                      <a:r>
                        <a:rPr kumimoji="1" lang="en-US" altLang="ja-JP" sz="2000" dirty="0">
                          <a:highlight>
                            <a:srgbClr val="FFFF00"/>
                          </a:highlight>
                        </a:rPr>
                        <a:t>(</a:t>
                      </a:r>
                      <a:r>
                        <a:rPr kumimoji="1" lang="ja-JP" altLang="en-US" sz="2000" dirty="0">
                          <a:highlight>
                            <a:srgbClr val="FFFF00"/>
                          </a:highlight>
                        </a:rPr>
                        <a:t>宅地について行うもの</a:t>
                      </a:r>
                      <a:r>
                        <a:rPr kumimoji="1" lang="en-US" altLang="ja-JP" sz="2000" dirty="0"/>
                        <a:t>)</a:t>
                      </a:r>
                      <a:r>
                        <a:rPr kumimoji="1" lang="ja-JP" altLang="en-US" sz="2000" dirty="0"/>
                        <a:t>に伴う災害で</a:t>
                      </a:r>
                      <a:r>
                        <a:rPr kumimoji="1" lang="ja-JP" altLang="en-US" sz="2000" dirty="0">
                          <a:highlight>
                            <a:srgbClr val="FFFF00"/>
                          </a:highlight>
                        </a:rPr>
                        <a:t>相当数の住居者その他の者に危害を生ずる発生のおそれが大きい一団地</a:t>
                      </a:r>
                      <a:r>
                        <a:rPr kumimoji="1" lang="ja-JP" altLang="en-US" sz="2000" dirty="0"/>
                        <a:t>の造成宅地の区域内であって政令で定める基準に該当するものを造成宅地防災区域として指定する。</a:t>
                      </a:r>
                    </a:p>
                    <a:p>
                      <a:r>
                        <a:rPr kumimoji="1" lang="en-US" altLang="ja-JP" sz="2000" dirty="0"/>
                        <a:t>※</a:t>
                      </a:r>
                      <a:r>
                        <a:rPr kumimoji="1" lang="ja-JP" altLang="en-US" sz="2000" dirty="0"/>
                        <a:t>造成宅地とは～宅地造成に関する工事が施行された宅地をいう。</a:t>
                      </a:r>
                    </a:p>
                  </a:txBody>
                  <a:tcPr/>
                </a:tc>
                <a:extLst>
                  <a:ext uri="{0D108BD9-81ED-4DB2-BD59-A6C34878D82A}">
                    <a16:rowId xmlns:a16="http://schemas.microsoft.com/office/drawing/2014/main" val="3118494605"/>
                  </a:ext>
                </a:extLst>
              </a:tr>
            </a:tbl>
          </a:graphicData>
        </a:graphic>
      </p:graphicFrame>
      <p:sp>
        <p:nvSpPr>
          <p:cNvPr id="5" name="四角形: 角を丸くする 4">
            <a:extLst>
              <a:ext uri="{FF2B5EF4-FFF2-40B4-BE49-F238E27FC236}">
                <a16:creationId xmlns:a16="http://schemas.microsoft.com/office/drawing/2014/main" id="{967C158B-CDBB-4ABD-A8D0-5EC66E4C413E}"/>
              </a:ext>
            </a:extLst>
          </p:cNvPr>
          <p:cNvSpPr/>
          <p:nvPr/>
        </p:nvSpPr>
        <p:spPr>
          <a:xfrm>
            <a:off x="521206" y="5365869"/>
            <a:ext cx="10654794" cy="564445"/>
          </a:xfrm>
          <a:prstGeom prst="roundRect">
            <a:avLst/>
          </a:prstGeom>
          <a:solidFill>
            <a:srgbClr val="FF00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Segoe UI"/>
                <a:ea typeface="+mn-ea"/>
                <a:cs typeface="+mn-cs"/>
              </a:rPr>
              <a:t>注意～造成宅地災害区域は宅地造成等工事区域内では指定できない</a:t>
            </a:r>
          </a:p>
        </p:txBody>
      </p:sp>
    </p:spTree>
    <p:extLst>
      <p:ext uri="{BB962C8B-B14F-4D97-AF65-F5344CB8AC3E}">
        <p14:creationId xmlns:p14="http://schemas.microsoft.com/office/powerpoint/2010/main" val="309956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1CBC6F-A963-4898-A25B-08AB6595707B}"/>
              </a:ext>
            </a:extLst>
          </p:cNvPr>
          <p:cNvSpPr>
            <a:spLocks noGrp="1"/>
          </p:cNvSpPr>
          <p:nvPr>
            <p:ph type="title"/>
          </p:nvPr>
        </p:nvSpPr>
        <p:spPr>
          <a:xfrm>
            <a:off x="521207" y="448056"/>
            <a:ext cx="11015119" cy="640080"/>
          </a:xfrm>
          <a:solidFill>
            <a:schemeClr val="accent6">
              <a:lumMod val="50000"/>
            </a:schemeClr>
          </a:solidFill>
        </p:spPr>
        <p:txBody>
          <a:bodyPr/>
          <a:lstStyle/>
          <a:p>
            <a:r>
              <a:rPr kumimoji="1" lang="ja-JP" altLang="en-US" dirty="0">
                <a:solidFill>
                  <a:schemeClr val="bg1"/>
                </a:solidFill>
              </a:rPr>
              <a:t>　災害の防止のための措置等</a:t>
            </a:r>
            <a:endParaRPr kumimoji="1" lang="ja-JP" altLang="en-US" sz="3200" b="1" dirty="0">
              <a:solidFill>
                <a:schemeClr val="bg1"/>
              </a:solidFill>
            </a:endParaRPr>
          </a:p>
        </p:txBody>
      </p:sp>
      <p:graphicFrame>
        <p:nvGraphicFramePr>
          <p:cNvPr id="4" name="コンテンツ プレースホルダー 3">
            <a:extLst>
              <a:ext uri="{FF2B5EF4-FFF2-40B4-BE49-F238E27FC236}">
                <a16:creationId xmlns:a16="http://schemas.microsoft.com/office/drawing/2014/main" id="{9ACC9ECE-81ED-49EA-98BA-C45953EAF616}"/>
              </a:ext>
            </a:extLst>
          </p:cNvPr>
          <p:cNvGraphicFramePr>
            <a:graphicFrameLocks noGrp="1"/>
          </p:cNvGraphicFramePr>
          <p:nvPr>
            <p:ph sz="quarter" idx="10"/>
          </p:nvPr>
        </p:nvGraphicFramePr>
        <p:xfrm>
          <a:off x="521207" y="1310921"/>
          <a:ext cx="10996576" cy="4893259"/>
        </p:xfrm>
        <a:graphic>
          <a:graphicData uri="http://schemas.openxmlformats.org/drawingml/2006/table">
            <a:tbl>
              <a:tblPr firstRow="1" bandRow="1">
                <a:tableStyleId>{5C22544A-7EE6-4342-B048-85BDC9FD1C3A}</a:tableStyleId>
              </a:tblPr>
              <a:tblGrid>
                <a:gridCol w="3170260">
                  <a:extLst>
                    <a:ext uri="{9D8B030D-6E8A-4147-A177-3AD203B41FA5}">
                      <a16:colId xmlns:a16="http://schemas.microsoft.com/office/drawing/2014/main" val="3957779754"/>
                    </a:ext>
                  </a:extLst>
                </a:gridCol>
                <a:gridCol w="7826316">
                  <a:extLst>
                    <a:ext uri="{9D8B030D-6E8A-4147-A177-3AD203B41FA5}">
                      <a16:colId xmlns:a16="http://schemas.microsoft.com/office/drawing/2014/main" val="2002175530"/>
                    </a:ext>
                  </a:extLst>
                </a:gridCol>
              </a:tblGrid>
              <a:tr h="556163">
                <a:tc>
                  <a:txBody>
                    <a:bodyPr/>
                    <a:lstStyle/>
                    <a:p>
                      <a:pPr algn="ctr"/>
                      <a:r>
                        <a:rPr kumimoji="1" lang="ja-JP" altLang="en-US" sz="2000" dirty="0"/>
                        <a:t>種　類</a:t>
                      </a:r>
                    </a:p>
                  </a:txBody>
                  <a:tcPr>
                    <a:solidFill>
                      <a:schemeClr val="accent5">
                        <a:lumMod val="50000"/>
                      </a:schemeClr>
                    </a:solidFill>
                  </a:tcPr>
                </a:tc>
                <a:tc>
                  <a:txBody>
                    <a:bodyPr/>
                    <a:lstStyle/>
                    <a:p>
                      <a:pPr algn="ctr"/>
                      <a:r>
                        <a:rPr kumimoji="1" lang="ja-JP" altLang="en-US" sz="2000" dirty="0"/>
                        <a:t>内　容</a:t>
                      </a:r>
                    </a:p>
                  </a:txBody>
                  <a:tcPr>
                    <a:solidFill>
                      <a:schemeClr val="accent5">
                        <a:lumMod val="50000"/>
                      </a:schemeClr>
                    </a:solidFill>
                  </a:tcPr>
                </a:tc>
                <a:extLst>
                  <a:ext uri="{0D108BD9-81ED-4DB2-BD59-A6C34878D82A}">
                    <a16:rowId xmlns:a16="http://schemas.microsoft.com/office/drawing/2014/main" val="836632243"/>
                  </a:ext>
                </a:extLst>
              </a:tr>
              <a:tr h="1045449">
                <a:tc>
                  <a:txBody>
                    <a:bodyPr/>
                    <a:lstStyle/>
                    <a:p>
                      <a:pPr>
                        <a:lnSpc>
                          <a:spcPct val="150000"/>
                        </a:lnSpc>
                      </a:pPr>
                      <a:r>
                        <a:rPr kumimoji="1" lang="ja-JP" altLang="en-US" sz="2000" b="1" dirty="0">
                          <a:solidFill>
                            <a:schemeClr val="bg1"/>
                          </a:solidFill>
                          <a:latin typeface="BIZ UDPゴシック" panose="020B0400000000000000" pitchFamily="50" charset="-128"/>
                          <a:ea typeface="BIZ UDPゴシック" panose="020B0400000000000000" pitchFamily="50" charset="-128"/>
                        </a:rPr>
                        <a:t>① 災害防止努力義務</a:t>
                      </a:r>
                      <a:endParaRPr kumimoji="1" lang="en-US" altLang="ja-JP" sz="2000" b="1" dirty="0">
                        <a:solidFill>
                          <a:schemeClr val="bg1"/>
                        </a:solidFill>
                        <a:latin typeface="BIZ UDPゴシック" panose="020B0400000000000000" pitchFamily="50" charset="-128"/>
                        <a:ea typeface="BIZ UDPゴシック" panose="020B0400000000000000" pitchFamily="50" charset="-128"/>
                      </a:endParaRPr>
                    </a:p>
                    <a:p>
                      <a:pPr>
                        <a:lnSpc>
                          <a:spcPct val="150000"/>
                        </a:lnSpc>
                      </a:pPr>
                      <a:r>
                        <a:rPr kumimoji="1" lang="en-US" altLang="ja-JP" sz="2000" b="1" dirty="0">
                          <a:solidFill>
                            <a:schemeClr val="bg1"/>
                          </a:solidFill>
                          <a:latin typeface="BIZ UDPゴシック" panose="020B0400000000000000" pitchFamily="50" charset="-128"/>
                          <a:ea typeface="BIZ UDPゴシック" panose="020B0400000000000000" pitchFamily="50" charset="-128"/>
                        </a:rPr>
                        <a:t>(</a:t>
                      </a:r>
                      <a:r>
                        <a:rPr kumimoji="1" lang="ja-JP" altLang="en-US" sz="2000" b="1" dirty="0">
                          <a:solidFill>
                            <a:schemeClr val="bg1"/>
                          </a:solidFill>
                          <a:latin typeface="BIZ UDPゴシック" panose="020B0400000000000000" pitchFamily="50" charset="-128"/>
                          <a:ea typeface="BIZ UDPゴシック" panose="020B0400000000000000" pitchFamily="50" charset="-128"/>
                        </a:rPr>
                        <a:t>所有者・管理者・占有者</a:t>
                      </a:r>
                      <a:r>
                        <a:rPr kumimoji="1" lang="en-US" altLang="ja-JP" sz="2000" b="1" dirty="0">
                          <a:solidFill>
                            <a:schemeClr val="bg1"/>
                          </a:solidFill>
                          <a:latin typeface="BIZ UDPゴシック" panose="020B0400000000000000" pitchFamily="50" charset="-128"/>
                          <a:ea typeface="BIZ UDPゴシック" panose="020B0400000000000000" pitchFamily="50" charset="-128"/>
                        </a:rPr>
                        <a:t>)</a:t>
                      </a:r>
                      <a:endParaRPr kumimoji="1" lang="ja-JP" altLang="en-US" sz="2000" b="1" dirty="0">
                        <a:solidFill>
                          <a:schemeClr val="bg1"/>
                        </a:solidFill>
                        <a:latin typeface="BIZ UDPゴシック" panose="020B0400000000000000" pitchFamily="50" charset="-128"/>
                        <a:ea typeface="BIZ UDPゴシック" panose="020B0400000000000000" pitchFamily="50" charset="-128"/>
                      </a:endParaRPr>
                    </a:p>
                  </a:txBody>
                  <a:tcPr>
                    <a:solidFill>
                      <a:schemeClr val="accent5">
                        <a:lumMod val="75000"/>
                      </a:schemeClr>
                    </a:solidFill>
                  </a:tcPr>
                </a:tc>
                <a:tc>
                  <a:txBody>
                    <a:bodyPr/>
                    <a:lstStyle/>
                    <a:p>
                      <a:r>
                        <a:rPr kumimoji="1" lang="ja-JP" altLang="en-US" sz="2000" dirty="0">
                          <a:latin typeface="HGS創英角ｺﾞｼｯｸUB" panose="020B0900000000000000" pitchFamily="50" charset="-128"/>
                          <a:ea typeface="HGS創英角ｺﾞｼｯｸUB" panose="020B0900000000000000" pitchFamily="50" charset="-128"/>
                        </a:rPr>
                        <a:t>造成宅地の</a:t>
                      </a:r>
                      <a:r>
                        <a:rPr kumimoji="1" lang="ja-JP" altLang="en-US" sz="2000" dirty="0">
                          <a:solidFill>
                            <a:schemeClr val="tx1"/>
                          </a:solidFill>
                          <a:latin typeface="HGS創英角ｺﾞｼｯｸUB" panose="020B0900000000000000" pitchFamily="50" charset="-128"/>
                          <a:ea typeface="HGS創英角ｺﾞｼｯｸUB" panose="020B0900000000000000" pitchFamily="50" charset="-128"/>
                        </a:rPr>
                        <a:t>所有者等</a:t>
                      </a:r>
                      <a:r>
                        <a:rPr kumimoji="1" lang="en-US" altLang="ja-JP" sz="2000" dirty="0">
                          <a:latin typeface="HGS創英角ｺﾞｼｯｸUB" panose="020B0900000000000000" pitchFamily="50" charset="-128"/>
                          <a:ea typeface="HGS創英角ｺﾞｼｯｸUB" panose="020B0900000000000000" pitchFamily="50" charset="-128"/>
                        </a:rPr>
                        <a:t>(</a:t>
                      </a:r>
                      <a:r>
                        <a:rPr kumimoji="1" lang="ja-JP" altLang="en-US" sz="2000" dirty="0">
                          <a:latin typeface="HGS創英角ｺﾞｼｯｸUB" panose="020B0900000000000000" pitchFamily="50" charset="-128"/>
                          <a:ea typeface="HGS創英角ｺﾞｼｯｸUB" panose="020B0900000000000000" pitchFamily="50" charset="-128"/>
                        </a:rPr>
                        <a:t>所有者・</a:t>
                      </a:r>
                      <a:r>
                        <a:rPr kumimoji="1" lang="ja-JP" altLang="en-US" sz="2000" dirty="0">
                          <a:highlight>
                            <a:srgbClr val="FFFF00"/>
                          </a:highlight>
                          <a:latin typeface="HGS創英角ｺﾞｼｯｸUB" panose="020B0900000000000000" pitchFamily="50" charset="-128"/>
                          <a:ea typeface="HGS創英角ｺﾞｼｯｸUB" panose="020B0900000000000000" pitchFamily="50" charset="-128"/>
                        </a:rPr>
                        <a:t>管理者や占有者等</a:t>
                      </a:r>
                      <a:r>
                        <a:rPr kumimoji="1" lang="en-US" altLang="ja-JP" sz="2000" dirty="0">
                          <a:latin typeface="HGS創英角ｺﾞｼｯｸUB" panose="020B0900000000000000" pitchFamily="50" charset="-128"/>
                          <a:ea typeface="HGS創英角ｺﾞｼｯｸUB" panose="020B0900000000000000" pitchFamily="50" charset="-128"/>
                        </a:rPr>
                        <a:t>)</a:t>
                      </a:r>
                      <a:r>
                        <a:rPr kumimoji="1" lang="ja-JP" altLang="en-US" sz="2000" dirty="0">
                          <a:latin typeface="HGS創英角ｺﾞｼｯｸUB" panose="020B0900000000000000" pitchFamily="50" charset="-128"/>
                          <a:ea typeface="HGS創英角ｺﾞｼｯｸUB" panose="020B0900000000000000" pitchFamily="50" charset="-128"/>
                        </a:rPr>
                        <a:t>は</a:t>
                      </a:r>
                      <a:r>
                        <a:rPr kumimoji="1" lang="ja-JP" altLang="en-US" sz="2000" dirty="0">
                          <a:highlight>
                            <a:srgbClr val="FFFF00"/>
                          </a:highlight>
                          <a:latin typeface="HGS創英角ｺﾞｼｯｸUB" panose="020B0900000000000000" pitchFamily="50" charset="-128"/>
                          <a:ea typeface="HGS創英角ｺﾞｼｯｸUB" panose="020B0900000000000000" pitchFamily="50" charset="-128"/>
                        </a:rPr>
                        <a:t>災害が生じないよう</a:t>
                      </a:r>
                      <a:r>
                        <a:rPr kumimoji="1" lang="ja-JP" altLang="en-US" sz="2000" dirty="0">
                          <a:latin typeface="HGS創英角ｺﾞｼｯｸUB" panose="020B0900000000000000" pitchFamily="50" charset="-128"/>
                          <a:ea typeface="HGS創英角ｺﾞｼｯｸUB" panose="020B0900000000000000" pitchFamily="50" charset="-128"/>
                        </a:rPr>
                        <a:t>、その宅地について擁壁等の設置、又は改造そのたの必要な措置を</a:t>
                      </a:r>
                      <a:r>
                        <a:rPr kumimoji="1" lang="ja-JP" altLang="en-US" sz="2000" dirty="0">
                          <a:solidFill>
                            <a:srgbClr val="FF0000"/>
                          </a:solidFill>
                          <a:latin typeface="HGS創英角ｺﾞｼｯｸUB" panose="020B0900000000000000" pitchFamily="50" charset="-128"/>
                          <a:ea typeface="HGS創英角ｺﾞｼｯｸUB" panose="020B0900000000000000" pitchFamily="50" charset="-128"/>
                        </a:rPr>
                        <a:t>維持するよう</a:t>
                      </a:r>
                      <a:r>
                        <a:rPr kumimoji="1" lang="ja-JP" altLang="en-US" sz="2000" dirty="0">
                          <a:solidFill>
                            <a:srgbClr val="FF0000"/>
                          </a:solidFill>
                          <a:highlight>
                            <a:srgbClr val="FFFF00"/>
                          </a:highlight>
                          <a:latin typeface="HGS創英角ｺﾞｼｯｸUB" panose="020B0900000000000000" pitchFamily="50" charset="-128"/>
                          <a:ea typeface="HGS創英角ｺﾞｼｯｸUB" panose="020B0900000000000000" pitchFamily="50" charset="-128"/>
                        </a:rPr>
                        <a:t>努めなければならない</a:t>
                      </a:r>
                    </a:p>
                  </a:txBody>
                  <a:tcPr/>
                </a:tc>
                <a:extLst>
                  <a:ext uri="{0D108BD9-81ED-4DB2-BD59-A6C34878D82A}">
                    <a16:rowId xmlns:a16="http://schemas.microsoft.com/office/drawing/2014/main" val="2789116042"/>
                  </a:ext>
                </a:extLst>
              </a:tr>
              <a:tr h="1066607">
                <a:tc>
                  <a:txBody>
                    <a:bodyPr/>
                    <a:lstStyle/>
                    <a:p>
                      <a:pPr>
                        <a:lnSpc>
                          <a:spcPct val="150000"/>
                        </a:lnSpc>
                      </a:pPr>
                      <a:r>
                        <a:rPr kumimoji="1" lang="ja-JP" altLang="en-US" sz="2000" b="1" dirty="0">
                          <a:solidFill>
                            <a:schemeClr val="bg1"/>
                          </a:solidFill>
                          <a:latin typeface="BIZ UDPゴシック" panose="020B0400000000000000" pitchFamily="50" charset="-128"/>
                          <a:ea typeface="BIZ UDPゴシック" panose="020B0400000000000000" pitchFamily="50" charset="-128"/>
                        </a:rPr>
                        <a:t>② 勧　告</a:t>
                      </a:r>
                      <a:endParaRPr kumimoji="1" lang="en-US" altLang="ja-JP" sz="2000" b="1" dirty="0">
                        <a:solidFill>
                          <a:schemeClr val="bg1"/>
                        </a:solidFill>
                        <a:latin typeface="BIZ UDPゴシック" panose="020B0400000000000000" pitchFamily="50" charset="-128"/>
                        <a:ea typeface="BIZ UDPゴシック" panose="020B0400000000000000" pitchFamily="50" charset="-128"/>
                      </a:endParaRPr>
                    </a:p>
                    <a:p>
                      <a:pPr>
                        <a:lnSpc>
                          <a:spcPct val="150000"/>
                        </a:lnSpc>
                      </a:pPr>
                      <a:r>
                        <a:rPr kumimoji="1" lang="en-US" altLang="ja-JP" sz="20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0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所有者・管理者・占有者</a:t>
                      </a:r>
                      <a:r>
                        <a:rPr kumimoji="1" lang="en-US" altLang="ja-JP" sz="20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2000" b="1" dirty="0">
                        <a:solidFill>
                          <a:schemeClr val="bg1"/>
                        </a:solidFill>
                        <a:latin typeface="BIZ UDPゴシック" panose="020B0400000000000000" pitchFamily="50" charset="-128"/>
                        <a:ea typeface="BIZ UDPゴシック" panose="020B0400000000000000" pitchFamily="50" charset="-128"/>
                      </a:endParaRPr>
                    </a:p>
                  </a:txBody>
                  <a:tcPr>
                    <a:solidFill>
                      <a:schemeClr val="accent5">
                        <a:lumMod val="75000"/>
                      </a:schemeClr>
                    </a:solidFill>
                  </a:tcPr>
                </a:tc>
                <a:tc>
                  <a:txBody>
                    <a:bodyPr/>
                    <a:lstStyle/>
                    <a:p>
                      <a:r>
                        <a:rPr kumimoji="1" lang="ja-JP" altLang="en-US" sz="2000" dirty="0"/>
                        <a:t>造成宅地に伴う災害の防止のため</a:t>
                      </a:r>
                      <a:r>
                        <a:rPr kumimoji="1" lang="ja-JP" altLang="en-US" sz="2000" b="1" dirty="0">
                          <a:solidFill>
                            <a:srgbClr val="FF0000"/>
                          </a:solidFill>
                          <a:highlight>
                            <a:srgbClr val="FFFF00"/>
                          </a:highlight>
                        </a:rPr>
                        <a:t>必要があると認めた時</a:t>
                      </a:r>
                      <a:r>
                        <a:rPr kumimoji="1" lang="ja-JP" altLang="en-US" sz="2000" dirty="0"/>
                        <a:t>は、</a:t>
                      </a:r>
                      <a:r>
                        <a:rPr kumimoji="1" lang="ja-JP" altLang="en-US" sz="2000" b="1" dirty="0">
                          <a:solidFill>
                            <a:srgbClr val="FF0000"/>
                          </a:solidFill>
                        </a:rPr>
                        <a:t>所有者等</a:t>
                      </a:r>
                      <a:r>
                        <a:rPr kumimoji="1" lang="ja-JP" altLang="en-US" sz="2000" dirty="0"/>
                        <a:t>に対して、</a:t>
                      </a:r>
                      <a:r>
                        <a:rPr kumimoji="1" lang="ja-JP" altLang="en-US" sz="2000" dirty="0">
                          <a:highlight>
                            <a:srgbClr val="FFFF00"/>
                          </a:highlight>
                        </a:rPr>
                        <a:t>擁壁等の</a:t>
                      </a:r>
                      <a:r>
                        <a:rPr kumimoji="1" lang="ja-JP" altLang="en-US" sz="2000" dirty="0"/>
                        <a:t>設置または改造等その他防災上必要な措置をとるように</a:t>
                      </a:r>
                      <a:r>
                        <a:rPr kumimoji="1" lang="ja-JP" altLang="en-US" sz="2000" b="1" dirty="0">
                          <a:solidFill>
                            <a:srgbClr val="FF0000"/>
                          </a:solidFill>
                          <a:highlight>
                            <a:srgbClr val="FFFF00"/>
                          </a:highlight>
                        </a:rPr>
                        <a:t>勧告することが</a:t>
                      </a:r>
                      <a:r>
                        <a:rPr kumimoji="1" lang="ja-JP" altLang="en-US" sz="2000" dirty="0">
                          <a:highlight>
                            <a:srgbClr val="FFFF00"/>
                          </a:highlight>
                        </a:rPr>
                        <a:t>できる</a:t>
                      </a:r>
                      <a:r>
                        <a:rPr kumimoji="1" lang="ja-JP" altLang="en-US" sz="2000" dirty="0"/>
                        <a:t>。</a:t>
                      </a:r>
                    </a:p>
                  </a:txBody>
                  <a:tcPr/>
                </a:tc>
                <a:extLst>
                  <a:ext uri="{0D108BD9-81ED-4DB2-BD59-A6C34878D82A}">
                    <a16:rowId xmlns:a16="http://schemas.microsoft.com/office/drawing/2014/main" val="3041389512"/>
                  </a:ext>
                </a:extLst>
              </a:tr>
              <a:tr h="1844120">
                <a:tc>
                  <a:txBody>
                    <a:bodyPr/>
                    <a:lstStyle/>
                    <a:p>
                      <a:pPr>
                        <a:lnSpc>
                          <a:spcPct val="150000"/>
                        </a:lnSpc>
                      </a:pPr>
                      <a:r>
                        <a:rPr kumimoji="1" lang="ja-JP" altLang="en-US" sz="2000" b="1" dirty="0">
                          <a:solidFill>
                            <a:schemeClr val="bg1"/>
                          </a:solidFill>
                          <a:latin typeface="BIZ UDPゴシック" panose="020B0400000000000000" pitchFamily="50" charset="-128"/>
                          <a:ea typeface="BIZ UDPゴシック" panose="020B0400000000000000" pitchFamily="50" charset="-128"/>
                        </a:rPr>
                        <a:t>③ 改善命令</a:t>
                      </a:r>
                      <a:endParaRPr kumimoji="1" lang="en-US" altLang="ja-JP" sz="2000" b="1" dirty="0">
                        <a:solidFill>
                          <a:schemeClr val="bg1"/>
                        </a:solidFill>
                        <a:latin typeface="BIZ UDPゴシック" panose="020B0400000000000000" pitchFamily="50" charset="-128"/>
                        <a:ea typeface="BIZ UDPゴシック" panose="020B0400000000000000" pitchFamily="50" charset="-128"/>
                      </a:endParaRPr>
                    </a:p>
                    <a:p>
                      <a:pPr>
                        <a:lnSpc>
                          <a:spcPct val="150000"/>
                        </a:lnSpc>
                      </a:pPr>
                      <a:r>
                        <a:rPr kumimoji="1" lang="en-US" altLang="ja-JP" sz="2000" b="1" dirty="0">
                          <a:solidFill>
                            <a:schemeClr val="bg1"/>
                          </a:solidFill>
                          <a:latin typeface="BIZ UDPゴシック" panose="020B0400000000000000" pitchFamily="50" charset="-128"/>
                          <a:ea typeface="BIZ UDPゴシック" panose="020B0400000000000000" pitchFamily="50" charset="-128"/>
                        </a:rPr>
                        <a:t>(</a:t>
                      </a:r>
                      <a:r>
                        <a:rPr kumimoji="1" lang="ja-JP" altLang="en-US" sz="2000" b="1" dirty="0">
                          <a:solidFill>
                            <a:schemeClr val="bg1"/>
                          </a:solidFill>
                          <a:latin typeface="BIZ UDPゴシック" panose="020B0400000000000000" pitchFamily="50" charset="-128"/>
                          <a:ea typeface="BIZ UDPゴシック" panose="020B0400000000000000" pitchFamily="50" charset="-128"/>
                        </a:rPr>
                        <a:t>所有者・管理者・占有者</a:t>
                      </a:r>
                      <a:r>
                        <a:rPr kumimoji="1" lang="en-US" altLang="ja-JP" sz="2000" b="1" dirty="0">
                          <a:solidFill>
                            <a:schemeClr val="bg1"/>
                          </a:solidFill>
                          <a:latin typeface="BIZ UDPゴシック" panose="020B0400000000000000" pitchFamily="50" charset="-128"/>
                          <a:ea typeface="BIZ UDPゴシック" panose="020B0400000000000000" pitchFamily="50" charset="-128"/>
                        </a:rPr>
                        <a:t>)</a:t>
                      </a:r>
                      <a:endParaRPr kumimoji="1" lang="ja-JP" altLang="en-US" sz="2000" b="1" dirty="0">
                        <a:solidFill>
                          <a:schemeClr val="bg1"/>
                        </a:solidFill>
                        <a:latin typeface="BIZ UDPゴシック" panose="020B0400000000000000" pitchFamily="50" charset="-128"/>
                        <a:ea typeface="BIZ UDPゴシック" panose="020B0400000000000000" pitchFamily="50" charset="-128"/>
                      </a:endParaRPr>
                    </a:p>
                  </a:txBody>
                  <a:tcPr>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造成宅地で、災害が</a:t>
                      </a:r>
                      <a:r>
                        <a:rPr kumimoji="1" lang="ja-JP" altLang="en-US" sz="2000" b="1" dirty="0">
                          <a:solidFill>
                            <a:srgbClr val="FF0000"/>
                          </a:solidFill>
                          <a:highlight>
                            <a:srgbClr val="FFFF00"/>
                          </a:highlight>
                        </a:rPr>
                        <a:t>発生するおそれが大きいと認められる</a:t>
                      </a:r>
                      <a:r>
                        <a:rPr kumimoji="1" lang="ja-JP" altLang="en-US" sz="2000" dirty="0"/>
                        <a:t>場合は、</a:t>
                      </a:r>
                      <a:r>
                        <a:rPr kumimoji="1" lang="ja-JP" altLang="en-US" sz="2000" b="1" dirty="0">
                          <a:solidFill>
                            <a:srgbClr val="FF0000"/>
                          </a:solidFill>
                        </a:rPr>
                        <a:t>所有者等</a:t>
                      </a:r>
                      <a:r>
                        <a:rPr kumimoji="1" lang="ja-JP" altLang="en-US" sz="2000" dirty="0"/>
                        <a:t>に対して、相当の猶予期限を付けて、</a:t>
                      </a:r>
                      <a:r>
                        <a:rPr kumimoji="1" lang="ja-JP" altLang="en-US" sz="2000" dirty="0">
                          <a:solidFill>
                            <a:srgbClr val="FF0000"/>
                          </a:solidFill>
                        </a:rPr>
                        <a:t>擁壁等の設置・改造</a:t>
                      </a:r>
                      <a:r>
                        <a:rPr kumimoji="1" lang="ja-JP" altLang="en-US" sz="2000" dirty="0"/>
                        <a:t>または</a:t>
                      </a:r>
                      <a:r>
                        <a:rPr kumimoji="1" lang="ja-JP" altLang="en-US" sz="2000" dirty="0">
                          <a:solidFill>
                            <a:srgbClr val="FF0000"/>
                          </a:solidFill>
                        </a:rPr>
                        <a:t>地形・盛土の改良</a:t>
                      </a:r>
                      <a:r>
                        <a:rPr kumimoji="1" lang="ja-JP" altLang="en-US" sz="2000" dirty="0"/>
                        <a:t>のための工事を行うことを</a:t>
                      </a:r>
                      <a:r>
                        <a:rPr kumimoji="1" lang="ja-JP" altLang="en-US" sz="2000" b="1" dirty="0">
                          <a:solidFill>
                            <a:srgbClr val="FF0000"/>
                          </a:solidFill>
                          <a:highlight>
                            <a:srgbClr val="FFFF00"/>
                          </a:highlight>
                        </a:rPr>
                        <a:t>命ずる</a:t>
                      </a:r>
                      <a:r>
                        <a:rPr kumimoji="1" lang="ja-JP" altLang="en-US" sz="2000" dirty="0">
                          <a:highlight>
                            <a:srgbClr val="FFFF00"/>
                          </a:highlight>
                        </a:rPr>
                        <a:t>ことができる。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dirty="0"/>
                        <a:t>※</a:t>
                      </a:r>
                      <a:r>
                        <a:rPr kumimoji="1" lang="ja-JP" altLang="en-US" sz="2000" dirty="0"/>
                        <a:t>所有者以外の者であっても、</a:t>
                      </a:r>
                      <a:r>
                        <a:rPr kumimoji="1" lang="ja-JP" altLang="en-US" sz="2000" dirty="0">
                          <a:highlight>
                            <a:srgbClr val="FFFF00"/>
                          </a:highlight>
                        </a:rPr>
                        <a:t>災害の発生のおそれを生じさせた原因となる工事等の行為を行った者</a:t>
                      </a:r>
                      <a:r>
                        <a:rPr kumimoji="1" lang="ja-JP" altLang="en-US" sz="2000" dirty="0"/>
                        <a:t>に対して、擁壁等の設置等の工事を命じる事が出来る。</a:t>
                      </a:r>
                      <a:r>
                        <a:rPr kumimoji="1" lang="en-US" altLang="ja-JP" sz="2000" dirty="0"/>
                        <a:t>(</a:t>
                      </a:r>
                      <a:r>
                        <a:rPr kumimoji="1" lang="ja-JP" altLang="en-US" sz="2000" dirty="0"/>
                        <a:t>所有者等の異議がない時に限る</a:t>
                      </a:r>
                      <a:r>
                        <a:rPr kumimoji="1" lang="en-US" altLang="ja-JP" sz="2000" dirty="0"/>
                        <a:t>)</a:t>
                      </a:r>
                      <a:endParaRPr kumimoji="1" lang="ja-JP" altLang="en-US" sz="2000" dirty="0"/>
                    </a:p>
                  </a:txBody>
                  <a:tcPr/>
                </a:tc>
                <a:extLst>
                  <a:ext uri="{0D108BD9-81ED-4DB2-BD59-A6C34878D82A}">
                    <a16:rowId xmlns:a16="http://schemas.microsoft.com/office/drawing/2014/main" val="2484238632"/>
                  </a:ext>
                </a:extLst>
              </a:tr>
            </a:tbl>
          </a:graphicData>
        </a:graphic>
      </p:graphicFrame>
    </p:spTree>
    <p:extLst>
      <p:ext uri="{BB962C8B-B14F-4D97-AF65-F5344CB8AC3E}">
        <p14:creationId xmlns:p14="http://schemas.microsoft.com/office/powerpoint/2010/main" val="153719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4">
            <a:extLst>
              <a:ext uri="{FF2B5EF4-FFF2-40B4-BE49-F238E27FC236}">
                <a16:creationId xmlns:a16="http://schemas.microsoft.com/office/drawing/2014/main" id="{B4C6287F-1F8B-4A49-B998-4E0F34A67B5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11792" y="510988"/>
            <a:ext cx="11120195" cy="5836023"/>
          </a:xfrm>
          <a:prstGeom prst="rect">
            <a:avLst/>
          </a:prstGeom>
        </p:spPr>
      </p:pic>
      <p:sp>
        <p:nvSpPr>
          <p:cNvPr id="8" name="正方形/長方形 7">
            <a:extLst>
              <a:ext uri="{FF2B5EF4-FFF2-40B4-BE49-F238E27FC236}">
                <a16:creationId xmlns:a16="http://schemas.microsoft.com/office/drawing/2014/main" id="{C4DBE106-0349-4886-AF04-2AEC3C72DF6E}"/>
              </a:ext>
            </a:extLst>
          </p:cNvPr>
          <p:cNvSpPr/>
          <p:nvPr/>
        </p:nvSpPr>
        <p:spPr>
          <a:xfrm>
            <a:off x="1962305" y="1043730"/>
            <a:ext cx="8592806" cy="3046988"/>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srgbClr val="FFFF00"/>
                </a:solidFill>
                <a:effectLst/>
                <a:uLnTx/>
                <a:uFillTx/>
                <a:latin typeface="HGｺﾞｼｯｸE" panose="020B0909000000000000" pitchFamily="49" charset="-128"/>
                <a:ea typeface="HGｺﾞｼｯｸE" panose="020B0909000000000000" pitchFamily="49" charset="-128"/>
                <a:cs typeface="+mn-cs"/>
              </a:rPr>
              <a:t>お疲れ様でした</a:t>
            </a:r>
            <a:r>
              <a:rPr kumimoji="1" lang="en-US" altLang="ja-JP" sz="4400" b="0" i="0" u="none" strike="noStrike" kern="1200" cap="none" spc="0" normalizeH="0" baseline="0" noProof="0" dirty="0">
                <a:ln>
                  <a:noFill/>
                </a:ln>
                <a:solidFill>
                  <a:srgbClr val="FFFF00"/>
                </a:solidFill>
                <a:effectLst/>
                <a:uLnTx/>
                <a:uFillTx/>
                <a:latin typeface="HGｺﾞｼｯｸE" panose="020B0909000000000000" pitchFamily="49" charset="-128"/>
                <a:ea typeface="HGｺﾞｼｯｸE" panose="020B0909000000000000"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white"/>
              </a:solidFill>
              <a:effectLst/>
              <a:uLnTx/>
              <a:uFillTx/>
              <a:latin typeface="HGｺﾞｼｯｸE" panose="020B0909000000000000" pitchFamily="49" charset="-128"/>
              <a:ea typeface="HGｺﾞｼｯｸE" panose="020B09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HGｺﾞｼｯｸE" panose="020B0909000000000000" pitchFamily="49" charset="-128"/>
                <a:ea typeface="HGｺﾞｼｯｸE" panose="020B0909000000000000" pitchFamily="49" charset="-128"/>
                <a:cs typeface="+mn-cs"/>
              </a:rPr>
              <a:t>◎法令上の制限の過去問題を配布しますので、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HGｺﾞｼｯｸE" panose="020B0909000000000000" pitchFamily="49" charset="-128"/>
                <a:ea typeface="HGｺﾞｼｯｸE" panose="020B0909000000000000" pitchFamily="49" charset="-128"/>
                <a:cs typeface="+mn-cs"/>
              </a:rPr>
              <a:t>　次の講義までに予習復習をお願いします。</a:t>
            </a:r>
            <a:endParaRPr kumimoji="1" lang="en-US" altLang="ja-JP" sz="2800" b="0" i="0" u="none" strike="noStrike" kern="1200" cap="none" spc="0" normalizeH="0" baseline="0" noProof="0" dirty="0">
              <a:ln>
                <a:noFill/>
              </a:ln>
              <a:solidFill>
                <a:prstClr val="white"/>
              </a:solidFill>
              <a:effectLst/>
              <a:uLnTx/>
              <a:uFillTx/>
              <a:latin typeface="HGｺﾞｼｯｸE" panose="020B0909000000000000" pitchFamily="49" charset="-128"/>
              <a:ea typeface="HGｺﾞｼｯｸE" panose="020B09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white"/>
              </a:solidFill>
              <a:effectLst/>
              <a:uLnTx/>
              <a:uFillTx/>
              <a:latin typeface="HGｺﾞｼｯｸE" panose="020B0909000000000000" pitchFamily="49" charset="-128"/>
              <a:ea typeface="HGｺﾞｼｯｸE" panose="020B09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600" b="0" i="0" u="none" strike="noStrike" kern="1200" cap="none" spc="0" normalizeH="0" baseline="0" noProof="0" dirty="0">
              <a:ln>
                <a:noFill/>
              </a:ln>
              <a:solidFill>
                <a:prstClr val="white"/>
              </a:solidFill>
              <a:effectLst/>
              <a:uLnTx/>
              <a:uFillTx/>
              <a:latin typeface="HGｺﾞｼｯｸE" panose="020B0909000000000000" pitchFamily="49" charset="-128"/>
              <a:ea typeface="HGｺﾞｼｯｸE" panose="020B0909000000000000" pitchFamily="49" charset="-128"/>
              <a:cs typeface="+mn-cs"/>
            </a:endParaRPr>
          </a:p>
        </p:txBody>
      </p:sp>
    </p:spTree>
    <p:extLst>
      <p:ext uri="{BB962C8B-B14F-4D97-AF65-F5344CB8AC3E}">
        <p14:creationId xmlns:p14="http://schemas.microsoft.com/office/powerpoint/2010/main" val="1123365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2477D475-F318-4F43-A14B-F741970F82CC}"/>
              </a:ext>
            </a:extLst>
          </p:cNvPr>
          <p:cNvSpPr>
            <a:spLocks noGrp="1" noChangeArrowheads="1"/>
          </p:cNvSpPr>
          <p:nvPr>
            <p:ph type="title"/>
          </p:nvPr>
        </p:nvSpPr>
        <p:spPr>
          <a:solidFill>
            <a:srgbClr val="F63B08"/>
          </a:solidFill>
          <a:ln w="76200">
            <a:solidFill>
              <a:schemeClr val="tx1"/>
            </a:solidFill>
            <a:miter lim="800000"/>
            <a:headEnd/>
            <a:tailEnd/>
          </a:ln>
        </p:spPr>
        <p:txBody>
          <a:bodyPr/>
          <a:lstStyle/>
          <a:p>
            <a:pPr algn="l" eaLnBrk="1" hangingPunct="1"/>
            <a:r>
              <a:rPr lang="ja-JP" altLang="en-US" sz="3600" dirty="0">
                <a:solidFill>
                  <a:schemeClr val="bg1"/>
                </a:solidFill>
              </a:rPr>
              <a:t>　　　Ｐ１３４　　　準防火地域の建築制限</a:t>
            </a:r>
          </a:p>
        </p:txBody>
      </p:sp>
      <p:sp>
        <p:nvSpPr>
          <p:cNvPr id="72707" name="Rectangle 3">
            <a:extLst>
              <a:ext uri="{FF2B5EF4-FFF2-40B4-BE49-F238E27FC236}">
                <a16:creationId xmlns:a16="http://schemas.microsoft.com/office/drawing/2014/main" id="{E6A80F86-A7A4-4C23-A22C-AF481B39F33F}"/>
              </a:ext>
            </a:extLst>
          </p:cNvPr>
          <p:cNvSpPr>
            <a:spLocks noGrp="1" noChangeArrowheads="1"/>
          </p:cNvSpPr>
          <p:nvPr>
            <p:ph type="body" idx="1"/>
          </p:nvPr>
        </p:nvSpPr>
        <p:spPr/>
        <p:txBody>
          <a:bodyPr/>
          <a:lstStyle/>
          <a:p>
            <a:pPr eaLnBrk="1" hangingPunct="1">
              <a:buFontTx/>
              <a:buNone/>
            </a:pPr>
            <a:r>
              <a:rPr lang="en-US" altLang="ja-JP" dirty="0"/>
              <a:t>1.</a:t>
            </a:r>
            <a:r>
              <a:rPr lang="ja-JP" altLang="en-US" dirty="0"/>
              <a:t>耐火建築物としなければ成らない</a:t>
            </a:r>
          </a:p>
          <a:p>
            <a:pPr eaLnBrk="1" hangingPunct="1">
              <a:buFontTx/>
              <a:buNone/>
            </a:pPr>
            <a:endParaRPr lang="ja-JP" altLang="en-US" dirty="0"/>
          </a:p>
          <a:p>
            <a:pPr eaLnBrk="1" hangingPunct="1">
              <a:buFontTx/>
              <a:buNone/>
            </a:pPr>
            <a:endParaRPr lang="ja-JP" altLang="en-US" dirty="0"/>
          </a:p>
          <a:p>
            <a:pPr eaLnBrk="1" hangingPunct="1">
              <a:buFontTx/>
              <a:buNone/>
            </a:pPr>
            <a:endParaRPr lang="en-US" altLang="ja-JP" dirty="0"/>
          </a:p>
        </p:txBody>
      </p:sp>
      <p:sp>
        <p:nvSpPr>
          <p:cNvPr id="72708" name="Line 4">
            <a:extLst>
              <a:ext uri="{FF2B5EF4-FFF2-40B4-BE49-F238E27FC236}">
                <a16:creationId xmlns:a16="http://schemas.microsoft.com/office/drawing/2014/main" id="{6760E401-4555-45A1-B9D4-6D42C8FDEC6F}"/>
              </a:ext>
            </a:extLst>
          </p:cNvPr>
          <p:cNvSpPr>
            <a:spLocks noChangeShapeType="1"/>
          </p:cNvSpPr>
          <p:nvPr/>
        </p:nvSpPr>
        <p:spPr bwMode="auto">
          <a:xfrm>
            <a:off x="2566988" y="4652963"/>
            <a:ext cx="6481762"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2709" name="Line 5">
            <a:extLst>
              <a:ext uri="{FF2B5EF4-FFF2-40B4-BE49-F238E27FC236}">
                <a16:creationId xmlns:a16="http://schemas.microsoft.com/office/drawing/2014/main" id="{D243F866-2D5F-4246-BA99-56C6038D517A}"/>
              </a:ext>
            </a:extLst>
          </p:cNvPr>
          <p:cNvSpPr>
            <a:spLocks noChangeShapeType="1"/>
          </p:cNvSpPr>
          <p:nvPr/>
        </p:nvSpPr>
        <p:spPr bwMode="auto">
          <a:xfrm>
            <a:off x="2927351" y="3357563"/>
            <a:ext cx="2663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2710" name="Line 6">
            <a:extLst>
              <a:ext uri="{FF2B5EF4-FFF2-40B4-BE49-F238E27FC236}">
                <a16:creationId xmlns:a16="http://schemas.microsoft.com/office/drawing/2014/main" id="{9BF7BA1F-B972-4486-B6C1-D7BA4CE8CE64}"/>
              </a:ext>
            </a:extLst>
          </p:cNvPr>
          <p:cNvSpPr>
            <a:spLocks noChangeShapeType="1"/>
          </p:cNvSpPr>
          <p:nvPr/>
        </p:nvSpPr>
        <p:spPr bwMode="auto">
          <a:xfrm>
            <a:off x="2927351" y="3789363"/>
            <a:ext cx="2663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2711" name="Line 7">
            <a:extLst>
              <a:ext uri="{FF2B5EF4-FFF2-40B4-BE49-F238E27FC236}">
                <a16:creationId xmlns:a16="http://schemas.microsoft.com/office/drawing/2014/main" id="{8119550C-BB3E-4E8A-9EA8-2198424C827F}"/>
              </a:ext>
            </a:extLst>
          </p:cNvPr>
          <p:cNvSpPr>
            <a:spLocks noChangeShapeType="1"/>
          </p:cNvSpPr>
          <p:nvPr/>
        </p:nvSpPr>
        <p:spPr bwMode="auto">
          <a:xfrm>
            <a:off x="2927351" y="4221163"/>
            <a:ext cx="2663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2712" name="Line 8">
            <a:extLst>
              <a:ext uri="{FF2B5EF4-FFF2-40B4-BE49-F238E27FC236}">
                <a16:creationId xmlns:a16="http://schemas.microsoft.com/office/drawing/2014/main" id="{77829E3E-5026-4324-AB0F-BC61D166473C}"/>
              </a:ext>
            </a:extLst>
          </p:cNvPr>
          <p:cNvSpPr>
            <a:spLocks noChangeShapeType="1"/>
          </p:cNvSpPr>
          <p:nvPr/>
        </p:nvSpPr>
        <p:spPr bwMode="auto">
          <a:xfrm>
            <a:off x="2927351" y="2924175"/>
            <a:ext cx="2663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2713" name="Line 9">
            <a:extLst>
              <a:ext uri="{FF2B5EF4-FFF2-40B4-BE49-F238E27FC236}">
                <a16:creationId xmlns:a16="http://schemas.microsoft.com/office/drawing/2014/main" id="{A6EF195E-9210-43D0-8FD8-56719F16F093}"/>
              </a:ext>
            </a:extLst>
          </p:cNvPr>
          <p:cNvSpPr>
            <a:spLocks noChangeShapeType="1"/>
          </p:cNvSpPr>
          <p:nvPr/>
        </p:nvSpPr>
        <p:spPr bwMode="auto">
          <a:xfrm>
            <a:off x="2927350" y="2924175"/>
            <a:ext cx="0" cy="17287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2714" name="Line 10">
            <a:extLst>
              <a:ext uri="{FF2B5EF4-FFF2-40B4-BE49-F238E27FC236}">
                <a16:creationId xmlns:a16="http://schemas.microsoft.com/office/drawing/2014/main" id="{CEAA878F-F3D2-4AD1-A5CF-10541F9066E0}"/>
              </a:ext>
            </a:extLst>
          </p:cNvPr>
          <p:cNvSpPr>
            <a:spLocks noChangeShapeType="1"/>
          </p:cNvSpPr>
          <p:nvPr/>
        </p:nvSpPr>
        <p:spPr bwMode="auto">
          <a:xfrm>
            <a:off x="5591175" y="2924175"/>
            <a:ext cx="0" cy="17287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2715" name="Rectangle 11">
            <a:extLst>
              <a:ext uri="{FF2B5EF4-FFF2-40B4-BE49-F238E27FC236}">
                <a16:creationId xmlns:a16="http://schemas.microsoft.com/office/drawing/2014/main" id="{B1CF2DBD-FD2A-4636-9CBC-8540263A9D8C}"/>
              </a:ext>
            </a:extLst>
          </p:cNvPr>
          <p:cNvSpPr>
            <a:spLocks noChangeArrowheads="1"/>
          </p:cNvSpPr>
          <p:nvPr/>
        </p:nvSpPr>
        <p:spPr bwMode="auto">
          <a:xfrm>
            <a:off x="6024564" y="4292601"/>
            <a:ext cx="2879725" cy="3603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55308" name="WordArt 12">
            <a:extLst>
              <a:ext uri="{FF2B5EF4-FFF2-40B4-BE49-F238E27FC236}">
                <a16:creationId xmlns:a16="http://schemas.microsoft.com/office/drawing/2014/main" id="{0D50D3C2-A16E-4D26-B44D-66E37214FFCD}"/>
              </a:ext>
            </a:extLst>
          </p:cNvPr>
          <p:cNvSpPr>
            <a:spLocks noChangeArrowheads="1" noChangeShapeType="1" noTextEdit="1"/>
          </p:cNvSpPr>
          <p:nvPr/>
        </p:nvSpPr>
        <p:spPr bwMode="auto">
          <a:xfrm>
            <a:off x="6311900" y="3644900"/>
            <a:ext cx="1828800" cy="4572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3600" b="0" i="0" u="none" strike="noStrike" kern="10" cap="none" spc="0" normalizeH="0" baseline="0" noProof="0">
                <a:ln w="9525">
                  <a:solidFill>
                    <a:srgbClr val="000000"/>
                  </a:solidFill>
                  <a:round/>
                  <a:headEnd/>
                  <a:tailEnd/>
                </a:ln>
                <a:solidFill>
                  <a:srgbClr val="F63B08"/>
                </a:solidFill>
                <a:effectLst/>
                <a:uLnTx/>
                <a:uFillTx/>
                <a:latin typeface="ＭＳ Ｐゴシック"/>
                <a:ea typeface="ＭＳ Ｐゴシック"/>
                <a:cs typeface="+mn-cs"/>
              </a:rPr>
              <a:t>1500㎡</a:t>
            </a:r>
            <a:r>
              <a:rPr kumimoji="1" lang="ja-JP" altLang="en-US" sz="3600" b="0" i="0" u="none" strike="noStrike" kern="10" cap="none" spc="0" normalizeH="0" baseline="0" noProof="0">
                <a:ln w="9525">
                  <a:solidFill>
                    <a:srgbClr val="000000"/>
                  </a:solidFill>
                  <a:round/>
                  <a:headEnd/>
                  <a:tailEnd/>
                </a:ln>
                <a:solidFill>
                  <a:srgbClr val="F63B08"/>
                </a:solidFill>
                <a:effectLst/>
                <a:uLnTx/>
                <a:uFillTx/>
                <a:latin typeface="ＭＳ Ｐゴシック"/>
                <a:ea typeface="ＭＳ Ｐゴシック"/>
                <a:cs typeface="+mn-cs"/>
              </a:rPr>
              <a:t>超</a:t>
            </a:r>
          </a:p>
        </p:txBody>
      </p:sp>
      <p:sp>
        <p:nvSpPr>
          <p:cNvPr id="72717" name="WordArt 13">
            <a:extLst>
              <a:ext uri="{FF2B5EF4-FFF2-40B4-BE49-F238E27FC236}">
                <a16:creationId xmlns:a16="http://schemas.microsoft.com/office/drawing/2014/main" id="{38ABC558-D939-4470-AC14-64C61D14C5FB}"/>
              </a:ext>
            </a:extLst>
          </p:cNvPr>
          <p:cNvSpPr>
            <a:spLocks noChangeArrowheads="1" noChangeShapeType="1" noTextEdit="1"/>
          </p:cNvSpPr>
          <p:nvPr/>
        </p:nvSpPr>
        <p:spPr bwMode="auto">
          <a:xfrm>
            <a:off x="3250604" y="4800599"/>
            <a:ext cx="2028825" cy="4572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0" cap="none" spc="0" normalizeH="0" baseline="0" noProof="0" dirty="0">
                <a:ln w="9525">
                  <a:solidFill>
                    <a:srgbClr val="000000"/>
                  </a:solidFill>
                  <a:round/>
                  <a:headEnd/>
                  <a:tailEnd/>
                </a:ln>
                <a:solidFill>
                  <a:srgbClr val="F63B08"/>
                </a:solidFill>
                <a:effectLst/>
                <a:uLnTx/>
                <a:uFillTx/>
                <a:latin typeface="ＭＳ Ｐゴシック" panose="020B0600070205080204" pitchFamily="50" charset="-128"/>
                <a:ea typeface="ＭＳ Ｐゴシック" panose="020B0600070205080204" pitchFamily="50" charset="-128"/>
                <a:cs typeface="+mn-cs"/>
              </a:rPr>
              <a:t>地下を除く</a:t>
            </a:r>
          </a:p>
        </p:txBody>
      </p:sp>
      <p:sp>
        <p:nvSpPr>
          <p:cNvPr id="14" name="正方形/長方形 13">
            <a:extLst>
              <a:ext uri="{FF2B5EF4-FFF2-40B4-BE49-F238E27FC236}">
                <a16:creationId xmlns:a16="http://schemas.microsoft.com/office/drawing/2014/main" id="{CCF848D9-1B17-4C7F-B965-FA910774FA47}"/>
              </a:ext>
            </a:extLst>
          </p:cNvPr>
          <p:cNvSpPr/>
          <p:nvPr/>
        </p:nvSpPr>
        <p:spPr>
          <a:xfrm>
            <a:off x="2424175" y="5393795"/>
            <a:ext cx="4062330" cy="707886"/>
          </a:xfrm>
          <a:prstGeom prst="rect">
            <a:avLst/>
          </a:prstGeom>
          <a:solidFill>
            <a:srgbClr val="FFFF00"/>
          </a:solidFill>
          <a:ln w="57150">
            <a:solidFill>
              <a:schemeClr val="tx1"/>
            </a:solidFill>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w="22225">
                  <a:solidFill>
                    <a:srgbClr val="333399"/>
                  </a:solidFill>
                  <a:prstDash val="solid"/>
                </a:ln>
                <a:solidFill>
                  <a:srgbClr val="333399">
                    <a:lumMod val="40000"/>
                    <a:lumOff val="60000"/>
                  </a:srgbClr>
                </a:solidFill>
                <a:effectLst/>
                <a:uLnTx/>
                <a:uFillTx/>
                <a:latin typeface="Arial" panose="020B0604020202020204" pitchFamily="34" charset="0"/>
                <a:ea typeface="ＭＳ Ｐゴシック" panose="020B0600070205080204" pitchFamily="50" charset="-128"/>
                <a:cs typeface="+mn-cs"/>
              </a:rPr>
              <a:t>地下は除くに注意</a:t>
            </a:r>
          </a:p>
        </p:txBody>
      </p:sp>
      <p:sp>
        <p:nvSpPr>
          <p:cNvPr id="15" name="二等辺三角形 14">
            <a:extLst>
              <a:ext uri="{FF2B5EF4-FFF2-40B4-BE49-F238E27FC236}">
                <a16:creationId xmlns:a16="http://schemas.microsoft.com/office/drawing/2014/main" id="{DE24CCF3-F532-4735-9A37-CD320991FB43}"/>
              </a:ext>
            </a:extLst>
          </p:cNvPr>
          <p:cNvSpPr/>
          <p:nvPr/>
        </p:nvSpPr>
        <p:spPr>
          <a:xfrm rot="5400000">
            <a:off x="462843" y="333906"/>
            <a:ext cx="1174045" cy="880533"/>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2" name="正方形/長方形 1">
            <a:extLst>
              <a:ext uri="{FF2B5EF4-FFF2-40B4-BE49-F238E27FC236}">
                <a16:creationId xmlns:a16="http://schemas.microsoft.com/office/drawing/2014/main" id="{B970C90E-E5AA-4324-A54A-BB52BFA87809}"/>
              </a:ext>
            </a:extLst>
          </p:cNvPr>
          <p:cNvSpPr/>
          <p:nvPr/>
        </p:nvSpPr>
        <p:spPr>
          <a:xfrm>
            <a:off x="6311900" y="2791366"/>
            <a:ext cx="1569660"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54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a:ea typeface="ＭＳ Ｐゴシック"/>
                <a:cs typeface="+mn-cs"/>
              </a:rPr>
              <a:t>又は</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a:extLst>
              <a:ext uri="{FF2B5EF4-FFF2-40B4-BE49-F238E27FC236}">
                <a16:creationId xmlns:a16="http://schemas.microsoft.com/office/drawing/2014/main" id="{2FA2FE49-A8A3-48BC-B961-58776F914555}"/>
              </a:ext>
            </a:extLst>
          </p:cNvPr>
          <p:cNvSpPr>
            <a:spLocks noGrp="1" noChangeArrowheads="1"/>
          </p:cNvSpPr>
          <p:nvPr>
            <p:ph type="title"/>
          </p:nvPr>
        </p:nvSpPr>
        <p:spPr>
          <a:xfrm>
            <a:off x="609599" y="263525"/>
            <a:ext cx="10701867" cy="1023408"/>
          </a:xfrm>
          <a:solidFill>
            <a:srgbClr val="FF0000"/>
          </a:solidFill>
          <a:ln w="57150">
            <a:solidFill>
              <a:schemeClr val="tx1"/>
            </a:solidFill>
            <a:miter lim="800000"/>
            <a:headEnd/>
            <a:tailEnd/>
          </a:ln>
        </p:spPr>
        <p:txBody>
          <a:bodyPr/>
          <a:lstStyle/>
          <a:p>
            <a:pPr algn="l"/>
            <a:r>
              <a:rPr lang="ja-JP" altLang="en-US" sz="3600" dirty="0">
                <a:solidFill>
                  <a:schemeClr val="bg1"/>
                </a:solidFill>
              </a:rPr>
              <a:t>　　　Ｐ１３４　　　　　準防火地域内</a:t>
            </a:r>
          </a:p>
        </p:txBody>
      </p:sp>
      <p:sp>
        <p:nvSpPr>
          <p:cNvPr id="7" name="正方形/長方形 6">
            <a:extLst>
              <a:ext uri="{FF2B5EF4-FFF2-40B4-BE49-F238E27FC236}">
                <a16:creationId xmlns:a16="http://schemas.microsoft.com/office/drawing/2014/main" id="{595FA48C-F272-4F5C-9494-F2D75C96F559}"/>
              </a:ext>
            </a:extLst>
          </p:cNvPr>
          <p:cNvSpPr/>
          <p:nvPr/>
        </p:nvSpPr>
        <p:spPr>
          <a:xfrm>
            <a:off x="1376056" y="5300862"/>
            <a:ext cx="3288080" cy="584775"/>
          </a:xfrm>
          <a:prstGeom prst="rect">
            <a:avLst/>
          </a:prstGeom>
          <a:solidFill>
            <a:srgbClr val="FFFF00"/>
          </a:solidFill>
          <a:ln w="57150">
            <a:solidFill>
              <a:schemeClr val="tx1"/>
            </a:solidFill>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w="22225">
                  <a:solidFill>
                    <a:srgbClr val="333399"/>
                  </a:solidFill>
                  <a:prstDash val="solid"/>
                </a:ln>
                <a:solidFill>
                  <a:srgbClr val="333399">
                    <a:lumMod val="40000"/>
                    <a:lumOff val="60000"/>
                  </a:srgbClr>
                </a:solidFill>
                <a:effectLst/>
                <a:uLnTx/>
                <a:uFillTx/>
                <a:latin typeface="Arial" panose="020B0604020202020204" pitchFamily="34" charset="0"/>
                <a:ea typeface="ＭＳ Ｐゴシック" panose="020B0600070205080204" pitchFamily="50" charset="-128"/>
                <a:cs typeface="+mn-cs"/>
              </a:rPr>
              <a:t>地下は除くに注意</a:t>
            </a:r>
          </a:p>
        </p:txBody>
      </p:sp>
      <p:sp>
        <p:nvSpPr>
          <p:cNvPr id="5" name="二等辺三角形 4">
            <a:extLst>
              <a:ext uri="{FF2B5EF4-FFF2-40B4-BE49-F238E27FC236}">
                <a16:creationId xmlns:a16="http://schemas.microsoft.com/office/drawing/2014/main" id="{B3546CA4-3493-49D5-834D-939ED9917E05}"/>
              </a:ext>
            </a:extLst>
          </p:cNvPr>
          <p:cNvSpPr/>
          <p:nvPr/>
        </p:nvSpPr>
        <p:spPr>
          <a:xfrm rot="5400000">
            <a:off x="528196" y="324998"/>
            <a:ext cx="1043338" cy="880533"/>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4" name="正方形/長方形 3">
            <a:extLst>
              <a:ext uri="{FF2B5EF4-FFF2-40B4-BE49-F238E27FC236}">
                <a16:creationId xmlns:a16="http://schemas.microsoft.com/office/drawing/2014/main" id="{8AFE9197-3269-4948-942E-D8632EE787FE}"/>
              </a:ext>
            </a:extLst>
          </p:cNvPr>
          <p:cNvSpPr/>
          <p:nvPr/>
        </p:nvSpPr>
        <p:spPr>
          <a:xfrm>
            <a:off x="609597" y="1557138"/>
            <a:ext cx="8669869" cy="16312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Arial"/>
                <a:ea typeface="ＭＳ Ｐゴシック"/>
                <a:cs typeface="+mn-cs"/>
              </a:rPr>
              <a:t>(</a:t>
            </a:r>
            <a:r>
              <a:rPr kumimoji="1" lang="ja-JP" altLang="en-US" sz="2000" b="0" i="0" u="none" strike="noStrike" kern="1200" cap="none" spc="0" normalizeH="0" baseline="0" noProof="0" dirty="0">
                <a:ln>
                  <a:noFill/>
                </a:ln>
                <a:solidFill>
                  <a:srgbClr val="000000"/>
                </a:solidFill>
                <a:effectLst/>
                <a:uLnTx/>
                <a:uFillTx/>
                <a:latin typeface="Arial"/>
                <a:ea typeface="ＭＳ Ｐゴシック"/>
                <a:cs typeface="+mn-cs"/>
              </a:rPr>
              <a:t>２</a:t>
            </a:r>
            <a:r>
              <a:rPr kumimoji="1" lang="en-US" altLang="ja-JP" sz="2000" b="0" i="0" u="none" strike="noStrike" kern="1200" cap="none" spc="0" normalizeH="0" baseline="0" noProof="0" dirty="0">
                <a:ln>
                  <a:noFill/>
                </a:ln>
                <a:solidFill>
                  <a:srgbClr val="000000"/>
                </a:solidFill>
                <a:effectLst/>
                <a:uLnTx/>
                <a:uFillTx/>
                <a:latin typeface="Arial"/>
                <a:ea typeface="ＭＳ Ｐゴシック"/>
                <a:cs typeface="+mn-cs"/>
              </a:rPr>
              <a:t>)</a:t>
            </a:r>
            <a:r>
              <a:rPr kumimoji="1" lang="ja-JP" altLang="en-US" sz="2000" b="0" i="0" u="none" strike="noStrike" kern="1200" cap="none" spc="0" normalizeH="0" baseline="0" noProof="0" dirty="0">
                <a:ln>
                  <a:noFill/>
                </a:ln>
                <a:solidFill>
                  <a:srgbClr val="000000"/>
                </a:solidFill>
                <a:effectLst/>
                <a:uLnTx/>
                <a:uFillTx/>
                <a:latin typeface="Arial"/>
                <a:ea typeface="ＭＳ Ｐゴシック"/>
                <a:cs typeface="+mn-cs"/>
              </a:rPr>
              <a:t>耐火建築物等または準耐火建築物等としなければならない建築物！</a:t>
            </a:r>
            <a:endParaRPr kumimoji="1" lang="en-US" altLang="ja-JP" sz="20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Arial"/>
                <a:ea typeface="ＭＳ Ｐゴシック"/>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Arial"/>
                <a:ea typeface="ＭＳ Ｐゴシック"/>
                <a:cs typeface="+mn-cs"/>
              </a:rPr>
              <a:t>①</a:t>
            </a:r>
            <a:r>
              <a:rPr kumimoji="1" lang="en-US" altLang="ja-JP" sz="2000" b="0" i="0" u="none" strike="noStrike" kern="1200" cap="none" spc="0" normalizeH="0" baseline="0" noProof="0" dirty="0">
                <a:ln>
                  <a:noFill/>
                </a:ln>
                <a:solidFill>
                  <a:srgbClr val="000000"/>
                </a:solidFill>
                <a:effectLst/>
                <a:uLnTx/>
                <a:uFillTx/>
                <a:latin typeface="Arial"/>
                <a:ea typeface="ＭＳ Ｐゴシック"/>
                <a:cs typeface="+mn-cs"/>
              </a:rPr>
              <a:t>3</a:t>
            </a:r>
            <a:r>
              <a:rPr kumimoji="1" lang="ja-JP" altLang="en-US" sz="2000" b="0" i="0" u="none" strike="noStrike" kern="1200" cap="none" spc="0" normalizeH="0" baseline="0" noProof="0" dirty="0">
                <a:ln>
                  <a:noFill/>
                </a:ln>
                <a:solidFill>
                  <a:srgbClr val="000000"/>
                </a:solidFill>
                <a:effectLst/>
                <a:uLnTx/>
                <a:uFillTx/>
                <a:latin typeface="Arial"/>
                <a:ea typeface="ＭＳ Ｐゴシック"/>
                <a:cs typeface="+mn-cs"/>
              </a:rPr>
              <a:t>階かつ延床面積が１５００㎡以下の建築物</a:t>
            </a:r>
            <a:endParaRPr kumimoji="1" lang="en-US" altLang="ja-JP" sz="20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Arial"/>
                <a:ea typeface="ＭＳ Ｐゴシック"/>
                <a:cs typeface="+mn-cs"/>
              </a:rPr>
              <a:t>②</a:t>
            </a:r>
            <a:r>
              <a:rPr kumimoji="1" lang="en-US" altLang="ja-JP" sz="2000" b="0" i="0" u="none" strike="noStrike" kern="1200" cap="none" spc="0" normalizeH="0" baseline="0" noProof="0" dirty="0">
                <a:ln>
                  <a:noFill/>
                </a:ln>
                <a:solidFill>
                  <a:srgbClr val="000000"/>
                </a:solidFill>
                <a:effectLst/>
                <a:uLnTx/>
                <a:uFillTx/>
                <a:latin typeface="Arial"/>
                <a:ea typeface="ＭＳ Ｐゴシック"/>
                <a:cs typeface="+mn-cs"/>
              </a:rPr>
              <a:t>2</a:t>
            </a:r>
            <a:r>
              <a:rPr kumimoji="1" lang="ja-JP" altLang="en-US" sz="2000" b="0" i="0" u="none" strike="noStrike" kern="1200" cap="none" spc="0" normalizeH="0" baseline="0" noProof="0" dirty="0">
                <a:ln>
                  <a:noFill/>
                </a:ln>
                <a:solidFill>
                  <a:srgbClr val="000000"/>
                </a:solidFill>
                <a:effectLst/>
                <a:uLnTx/>
                <a:uFillTx/>
                <a:latin typeface="Arial"/>
                <a:ea typeface="ＭＳ Ｐゴシック"/>
                <a:cs typeface="+mn-cs"/>
              </a:rPr>
              <a:t>階以下かつ延床面積</a:t>
            </a:r>
            <a:r>
              <a:rPr kumimoji="1" lang="en-US" altLang="ja-JP" sz="2000" b="0" i="0" u="none" strike="noStrike" kern="1200" cap="none" spc="0" normalizeH="0" baseline="0" noProof="0" dirty="0">
                <a:ln>
                  <a:noFill/>
                </a:ln>
                <a:solidFill>
                  <a:srgbClr val="000000"/>
                </a:solidFill>
                <a:effectLst/>
                <a:uLnTx/>
                <a:uFillTx/>
                <a:latin typeface="Arial"/>
                <a:ea typeface="ＭＳ Ｐゴシック"/>
                <a:cs typeface="+mn-cs"/>
              </a:rPr>
              <a:t>500</a:t>
            </a:r>
            <a:r>
              <a:rPr kumimoji="1" lang="ja-JP" altLang="en-US" sz="2000" b="0" i="0" u="none" strike="noStrike" kern="1200" cap="none" spc="0" normalizeH="0" baseline="0" noProof="0" dirty="0">
                <a:ln>
                  <a:noFill/>
                </a:ln>
                <a:solidFill>
                  <a:srgbClr val="000000"/>
                </a:solidFill>
                <a:effectLst/>
                <a:uLnTx/>
                <a:uFillTx/>
                <a:latin typeface="Arial"/>
                <a:ea typeface="ＭＳ Ｐゴシック"/>
                <a:cs typeface="+mn-cs"/>
              </a:rPr>
              <a:t>㎡を超え</a:t>
            </a:r>
            <a:r>
              <a:rPr kumimoji="1" lang="en-US" altLang="ja-JP" sz="2000" b="0" i="0" u="none" strike="noStrike" kern="1200" cap="none" spc="0" normalizeH="0" baseline="0" noProof="0" dirty="0">
                <a:ln>
                  <a:noFill/>
                </a:ln>
                <a:solidFill>
                  <a:srgbClr val="000000"/>
                </a:solidFill>
                <a:effectLst/>
                <a:uLnTx/>
                <a:uFillTx/>
                <a:latin typeface="Arial"/>
                <a:ea typeface="ＭＳ Ｐゴシック"/>
                <a:cs typeface="+mn-cs"/>
              </a:rPr>
              <a:t>1500</a:t>
            </a:r>
            <a:r>
              <a:rPr kumimoji="1" lang="ja-JP" altLang="en-US" sz="2000" b="0" i="0" u="none" strike="noStrike" kern="1200" cap="none" spc="0" normalizeH="0" baseline="0" noProof="0" dirty="0">
                <a:ln>
                  <a:noFill/>
                </a:ln>
                <a:solidFill>
                  <a:srgbClr val="000000"/>
                </a:solidFill>
                <a:effectLst/>
                <a:uLnTx/>
                <a:uFillTx/>
                <a:latin typeface="Arial"/>
                <a:ea typeface="ＭＳ Ｐゴシック"/>
                <a:cs typeface="+mn-cs"/>
              </a:rPr>
              <a:t>㎡以下</a:t>
            </a:r>
          </a:p>
        </p:txBody>
      </p:sp>
      <p:pic>
        <p:nvPicPr>
          <p:cNvPr id="11" name="図 10">
            <a:extLst>
              <a:ext uri="{FF2B5EF4-FFF2-40B4-BE49-F238E27FC236}">
                <a16:creationId xmlns:a16="http://schemas.microsoft.com/office/drawing/2014/main" id="{45501507-1133-45AF-A129-3CE412A5F8EB}"/>
              </a:ext>
            </a:extLst>
          </p:cNvPr>
          <p:cNvPicPr/>
          <p:nvPr/>
        </p:nvPicPr>
        <p:blipFill>
          <a:blip r:embed="rId3">
            <a:extLst>
              <a:ext uri="{28A0092B-C50C-407E-A947-70E740481C1C}">
                <a14:useLocalDpi xmlns:a14="http://schemas.microsoft.com/office/drawing/2010/main" val="0"/>
              </a:ext>
            </a:extLst>
          </a:blip>
          <a:stretch>
            <a:fillRect/>
          </a:stretch>
        </p:blipFill>
        <p:spPr>
          <a:xfrm>
            <a:off x="1049865" y="3973253"/>
            <a:ext cx="4457927" cy="132760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a:extLst>
              <a:ext uri="{FF2B5EF4-FFF2-40B4-BE49-F238E27FC236}">
                <a16:creationId xmlns:a16="http://schemas.microsoft.com/office/drawing/2014/main" id="{2FA2FE49-A8A3-48BC-B961-58776F914555}"/>
              </a:ext>
            </a:extLst>
          </p:cNvPr>
          <p:cNvSpPr>
            <a:spLocks noGrp="1" noChangeArrowheads="1"/>
          </p:cNvSpPr>
          <p:nvPr>
            <p:ph type="title"/>
          </p:nvPr>
        </p:nvSpPr>
        <p:spPr>
          <a:xfrm>
            <a:off x="609599" y="263525"/>
            <a:ext cx="10701867" cy="1023408"/>
          </a:xfrm>
          <a:solidFill>
            <a:srgbClr val="FF0000"/>
          </a:solidFill>
          <a:ln w="57150">
            <a:solidFill>
              <a:schemeClr val="tx1"/>
            </a:solidFill>
            <a:miter lim="800000"/>
            <a:headEnd/>
            <a:tailEnd/>
          </a:ln>
        </p:spPr>
        <p:txBody>
          <a:bodyPr/>
          <a:lstStyle/>
          <a:p>
            <a:pPr algn="l"/>
            <a:r>
              <a:rPr lang="ja-JP" altLang="en-US" sz="3600" dirty="0">
                <a:solidFill>
                  <a:schemeClr val="bg1"/>
                </a:solidFill>
              </a:rPr>
              <a:t>　　　Ｐ１３４　　　　　準防火地域内</a:t>
            </a:r>
          </a:p>
        </p:txBody>
      </p:sp>
      <p:sp>
        <p:nvSpPr>
          <p:cNvPr id="5" name="二等辺三角形 4">
            <a:extLst>
              <a:ext uri="{FF2B5EF4-FFF2-40B4-BE49-F238E27FC236}">
                <a16:creationId xmlns:a16="http://schemas.microsoft.com/office/drawing/2014/main" id="{B3546CA4-3493-49D5-834D-939ED9917E05}"/>
              </a:ext>
            </a:extLst>
          </p:cNvPr>
          <p:cNvSpPr/>
          <p:nvPr/>
        </p:nvSpPr>
        <p:spPr>
          <a:xfrm rot="5400000">
            <a:off x="528196" y="324998"/>
            <a:ext cx="1043338" cy="880533"/>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graphicFrame>
        <p:nvGraphicFramePr>
          <p:cNvPr id="14" name="コンテンツ プレースホルダー 13">
            <a:extLst>
              <a:ext uri="{FF2B5EF4-FFF2-40B4-BE49-F238E27FC236}">
                <a16:creationId xmlns:a16="http://schemas.microsoft.com/office/drawing/2014/main" id="{C1FEA952-DDB4-47AF-BF68-39DA630E9CD1}"/>
              </a:ext>
            </a:extLst>
          </p:cNvPr>
          <p:cNvGraphicFramePr>
            <a:graphicFrameLocks noGrp="1"/>
          </p:cNvGraphicFramePr>
          <p:nvPr>
            <p:ph idx="1"/>
          </p:nvPr>
        </p:nvGraphicFramePr>
        <p:xfrm>
          <a:off x="2343794" y="2699355"/>
          <a:ext cx="2189726" cy="736600"/>
        </p:xfrm>
        <a:graphic>
          <a:graphicData uri="http://schemas.openxmlformats.org/drawingml/2006/table">
            <a:tbl>
              <a:tblPr firstRow="1" bandRow="1">
                <a:tableStyleId>{5C22544A-7EE6-4342-B048-85BDC9FD1C3A}</a:tableStyleId>
              </a:tblPr>
              <a:tblGrid>
                <a:gridCol w="2189726">
                  <a:extLst>
                    <a:ext uri="{9D8B030D-6E8A-4147-A177-3AD203B41FA5}">
                      <a16:colId xmlns:a16="http://schemas.microsoft.com/office/drawing/2014/main" val="3543845498"/>
                    </a:ext>
                  </a:extLst>
                </a:gridCol>
              </a:tblGrid>
              <a:tr h="340360">
                <a:tc>
                  <a:txBody>
                    <a:bodyPr/>
                    <a:lstStyle/>
                    <a:p>
                      <a:endParaRPr kumimoji="1" lang="ja-JP" altLang="en-US" dirty="0"/>
                    </a:p>
                  </a:txBody>
                  <a:tcPr>
                    <a:solidFill>
                      <a:schemeClr val="accent1">
                        <a:lumMod val="75000"/>
                      </a:schemeClr>
                    </a:solidFill>
                  </a:tcPr>
                </a:tc>
                <a:extLst>
                  <a:ext uri="{0D108BD9-81ED-4DB2-BD59-A6C34878D82A}">
                    <a16:rowId xmlns:a16="http://schemas.microsoft.com/office/drawing/2014/main" val="2185673198"/>
                  </a:ext>
                </a:extLst>
              </a:tr>
              <a:tr h="370840">
                <a:tc>
                  <a:txBody>
                    <a:bodyPr/>
                    <a:lstStyle/>
                    <a:p>
                      <a:r>
                        <a:rPr kumimoji="1" lang="ja-JP" altLang="en-US" b="1" dirty="0"/>
                        <a:t>　　　</a:t>
                      </a:r>
                      <a:r>
                        <a:rPr kumimoji="1" lang="en-US" altLang="ja-JP" b="1" dirty="0"/>
                        <a:t>500</a:t>
                      </a:r>
                      <a:r>
                        <a:rPr kumimoji="1" lang="ja-JP" altLang="en-US" b="1" dirty="0"/>
                        <a:t>㎡以下</a:t>
                      </a:r>
                    </a:p>
                  </a:txBody>
                  <a:tcPr>
                    <a:solidFill>
                      <a:schemeClr val="accent1">
                        <a:lumMod val="75000"/>
                      </a:schemeClr>
                    </a:solidFill>
                  </a:tcPr>
                </a:tc>
                <a:extLst>
                  <a:ext uri="{0D108BD9-81ED-4DB2-BD59-A6C34878D82A}">
                    <a16:rowId xmlns:a16="http://schemas.microsoft.com/office/drawing/2014/main" val="2863129531"/>
                  </a:ext>
                </a:extLst>
              </a:tr>
            </a:tbl>
          </a:graphicData>
        </a:graphic>
      </p:graphicFrame>
      <p:cxnSp>
        <p:nvCxnSpPr>
          <p:cNvPr id="12" name="直線コネクタ 11">
            <a:extLst>
              <a:ext uri="{FF2B5EF4-FFF2-40B4-BE49-F238E27FC236}">
                <a16:creationId xmlns:a16="http://schemas.microsoft.com/office/drawing/2014/main" id="{797273B4-7F29-4059-B688-626187BFE6C4}"/>
              </a:ext>
            </a:extLst>
          </p:cNvPr>
          <p:cNvCxnSpPr>
            <a:cxnSpLocks/>
          </p:cNvCxnSpPr>
          <p:nvPr/>
        </p:nvCxnSpPr>
        <p:spPr>
          <a:xfrm>
            <a:off x="1835475" y="3435955"/>
            <a:ext cx="426719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4569F5A7-5CDA-4480-B329-1637BE6F51F1}"/>
              </a:ext>
            </a:extLst>
          </p:cNvPr>
          <p:cNvSpPr/>
          <p:nvPr/>
        </p:nvSpPr>
        <p:spPr>
          <a:xfrm>
            <a:off x="4906766" y="2775267"/>
            <a:ext cx="822662" cy="584775"/>
          </a:xfrm>
          <a:prstGeom prst="rect">
            <a:avLst/>
          </a:prstGeom>
          <a:solidFill>
            <a:schemeClr val="accent1">
              <a:lumMod val="90000"/>
            </a:schemeClr>
          </a:solid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2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a:ea typeface="ＭＳ Ｐゴシック"/>
                <a:cs typeface="+mn-cs"/>
              </a:rPr>
              <a:t>2</a:t>
            </a:r>
            <a:r>
              <a:rPr kumimoji="1" lang="ja-JP" altLang="en-US" sz="32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a:ea typeface="ＭＳ Ｐゴシック"/>
                <a:cs typeface="+mn-cs"/>
              </a:rPr>
              <a:t>階</a:t>
            </a:r>
          </a:p>
        </p:txBody>
      </p:sp>
      <p:sp>
        <p:nvSpPr>
          <p:cNvPr id="18" name="正方形/長方形 17">
            <a:extLst>
              <a:ext uri="{FF2B5EF4-FFF2-40B4-BE49-F238E27FC236}">
                <a16:creationId xmlns:a16="http://schemas.microsoft.com/office/drawing/2014/main" id="{736B0225-84C9-49E4-AA7A-9D61CE2AD631}"/>
              </a:ext>
            </a:extLst>
          </p:cNvPr>
          <p:cNvSpPr/>
          <p:nvPr/>
        </p:nvSpPr>
        <p:spPr>
          <a:xfrm>
            <a:off x="1917922" y="3687802"/>
            <a:ext cx="3288080" cy="584775"/>
          </a:xfrm>
          <a:prstGeom prst="rect">
            <a:avLst/>
          </a:prstGeom>
          <a:solidFill>
            <a:srgbClr val="FFFF00"/>
          </a:solidFill>
          <a:ln w="57150">
            <a:solidFill>
              <a:schemeClr val="tx1"/>
            </a:solidFill>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w="22225">
                  <a:solidFill>
                    <a:srgbClr val="333399"/>
                  </a:solidFill>
                  <a:prstDash val="solid"/>
                </a:ln>
                <a:solidFill>
                  <a:srgbClr val="333399">
                    <a:lumMod val="40000"/>
                    <a:lumOff val="60000"/>
                  </a:srgbClr>
                </a:solidFill>
                <a:effectLst/>
                <a:uLnTx/>
                <a:uFillTx/>
                <a:latin typeface="Arial" panose="020B0604020202020204" pitchFamily="34" charset="0"/>
                <a:ea typeface="ＭＳ Ｐゴシック" panose="020B0600070205080204" pitchFamily="50" charset="-128"/>
                <a:cs typeface="+mn-cs"/>
              </a:rPr>
              <a:t>地下は除くに注意</a:t>
            </a:r>
          </a:p>
        </p:txBody>
      </p:sp>
      <p:sp>
        <p:nvSpPr>
          <p:cNvPr id="19" name="正方形/長方形 18">
            <a:extLst>
              <a:ext uri="{FF2B5EF4-FFF2-40B4-BE49-F238E27FC236}">
                <a16:creationId xmlns:a16="http://schemas.microsoft.com/office/drawing/2014/main" id="{5D0E0920-027A-4922-AE01-B3D2877352DE}"/>
              </a:ext>
            </a:extLst>
          </p:cNvPr>
          <p:cNvSpPr/>
          <p:nvPr/>
        </p:nvSpPr>
        <p:spPr>
          <a:xfrm>
            <a:off x="6197603" y="2345412"/>
            <a:ext cx="4464684" cy="707886"/>
          </a:xfrm>
          <a:prstGeom prst="rect">
            <a:avLst/>
          </a:prstGeom>
          <a:solidFill>
            <a:srgbClr val="FFFF00"/>
          </a:solidFill>
          <a:ln w="57150">
            <a:solidFill>
              <a:schemeClr val="tx1"/>
            </a:solid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a:ea typeface="ＭＳ Ｐゴシック"/>
                <a:cs typeface="+mn-cs"/>
              </a:rPr>
              <a:t>政令で定める一定の技術的基準に適合</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a:ea typeface="ＭＳ Ｐゴシック"/>
                <a:cs typeface="+mn-cs"/>
              </a:rPr>
              <a:t>していれば木造建築でも可能</a:t>
            </a:r>
          </a:p>
        </p:txBody>
      </p:sp>
      <p:sp>
        <p:nvSpPr>
          <p:cNvPr id="21" name="正方形/長方形 20">
            <a:extLst>
              <a:ext uri="{FF2B5EF4-FFF2-40B4-BE49-F238E27FC236}">
                <a16:creationId xmlns:a16="http://schemas.microsoft.com/office/drawing/2014/main" id="{854A3612-F749-4A46-990F-601F0E5088F6}"/>
              </a:ext>
            </a:extLst>
          </p:cNvPr>
          <p:cNvSpPr/>
          <p:nvPr/>
        </p:nvSpPr>
        <p:spPr>
          <a:xfrm>
            <a:off x="6197603" y="3272303"/>
            <a:ext cx="5371983" cy="707886"/>
          </a:xfrm>
          <a:prstGeom prst="rect">
            <a:avLst/>
          </a:prstGeom>
          <a:solidFill>
            <a:srgbClr val="FFFF00"/>
          </a:solidFill>
          <a:ln w="57150">
            <a:solidFill>
              <a:schemeClr val="tx1"/>
            </a:solid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a:ea typeface="ＭＳ Ｐゴシック"/>
                <a:cs typeface="+mn-cs"/>
              </a:rPr>
              <a:t>外壁、軒裏で延焼の恐れのある部分を防火構造</a:t>
            </a:r>
            <a:endParaRPr kumimoji="1" lang="en-US" altLang="ja-JP" sz="20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a:ea typeface="ＭＳ Ｐ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a:ea typeface="ＭＳ Ｐゴシック"/>
                <a:cs typeface="+mn-cs"/>
              </a:rPr>
              <a:t>としていれば木造建築でも可能</a:t>
            </a:r>
          </a:p>
        </p:txBody>
      </p:sp>
    </p:spTree>
    <p:extLst>
      <p:ext uri="{BB962C8B-B14F-4D97-AF65-F5344CB8AC3E}">
        <p14:creationId xmlns:p14="http://schemas.microsoft.com/office/powerpoint/2010/main" val="1669737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ベルリン">
  <a:themeElements>
    <a:clrScheme name="ベルリン">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ベルリン">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ベルリン">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ベルリン">
  <a:themeElements>
    <a:clrScheme name="ベルリン">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ベルリン">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ベルリン">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ppt/theme/theme3.xml><?xml version="1.0" encoding="utf-8"?>
<a:theme xmlns:a="http://schemas.openxmlformats.org/drawingml/2006/main" name="1_トリミング">
  <a:themeElements>
    <a:clrScheme name="トリミング">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トリミング">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トリミング">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4.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6715146_TF10001108" id="{B3B604BF-30B9-4EAD-B015-56A6189AE76A}" vid="{F1087448-A583-44A0-873C-00BBDD35C9AD}"/>
    </a:ext>
  </a:extLst>
</a:theme>
</file>

<file path=ppt/theme/theme6.xml><?xml version="1.0" encoding="utf-8"?>
<a:theme xmlns:a="http://schemas.openxmlformats.org/drawingml/2006/main" name="2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トリミング">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themeOverride>
</file>

<file path=docProps/app.xml><?xml version="1.0" encoding="utf-8"?>
<Properties xmlns="http://schemas.openxmlformats.org/officeDocument/2006/extended-properties" xmlns:vt="http://schemas.openxmlformats.org/officeDocument/2006/docPropsVTypes">
  <TotalTime>2</TotalTime>
  <Words>6960</Words>
  <Application>Microsoft Office PowerPoint</Application>
  <PresentationFormat>ワイド画面</PresentationFormat>
  <Paragraphs>778</Paragraphs>
  <Slides>64</Slides>
  <Notes>64</Notes>
  <HiddenSlides>0</HiddenSlides>
  <MMClips>0</MMClips>
  <ScaleCrop>false</ScaleCrop>
  <HeadingPairs>
    <vt:vector size="6" baseType="variant">
      <vt:variant>
        <vt:lpstr>使用されているフォント</vt:lpstr>
      </vt:variant>
      <vt:variant>
        <vt:i4>13</vt:i4>
      </vt:variant>
      <vt:variant>
        <vt:lpstr>テーマ</vt:lpstr>
      </vt:variant>
      <vt:variant>
        <vt:i4>6</vt:i4>
      </vt:variant>
      <vt:variant>
        <vt:lpstr>スライド タイトル</vt:lpstr>
      </vt:variant>
      <vt:variant>
        <vt:i4>64</vt:i4>
      </vt:variant>
    </vt:vector>
  </HeadingPairs>
  <TitlesOfParts>
    <vt:vector size="83" baseType="lpstr">
      <vt:lpstr>BIZ UDPゴシック</vt:lpstr>
      <vt:lpstr>HGPｺﾞｼｯｸE</vt:lpstr>
      <vt:lpstr>HGPｺﾞｼｯｸM</vt:lpstr>
      <vt:lpstr>HGS創英角ｺﾞｼｯｸUB</vt:lpstr>
      <vt:lpstr>HGｺﾞｼｯｸE</vt:lpstr>
      <vt:lpstr>Meiryo UI</vt:lpstr>
      <vt:lpstr>ＭＳ Ｐゴシック</vt:lpstr>
      <vt:lpstr>游ゴシック</vt:lpstr>
      <vt:lpstr>Arial</vt:lpstr>
      <vt:lpstr>Century</vt:lpstr>
      <vt:lpstr>Franklin Gothic Book</vt:lpstr>
      <vt:lpstr>Segoe UI</vt:lpstr>
      <vt:lpstr>Trebuchet MS</vt:lpstr>
      <vt:lpstr>2_ベルリン</vt:lpstr>
      <vt:lpstr>ベルリン</vt:lpstr>
      <vt:lpstr>1_トリミング</vt:lpstr>
      <vt:lpstr>標準デザイン</vt:lpstr>
      <vt:lpstr>WelcomeDoc</vt:lpstr>
      <vt:lpstr>2_標準デザイン</vt:lpstr>
      <vt:lpstr> 令和５　　宅建特訓講義　　　　　　　1回 </vt:lpstr>
      <vt:lpstr> 令和７　　宅建直前対策問題　　　　１３回 </vt:lpstr>
      <vt:lpstr>防火地域・準防火地域の建築制限</vt:lpstr>
      <vt:lpstr>　　　　Ｐ１３３　　　　　防火地域内</vt:lpstr>
      <vt:lpstr>　　　　Ｐ１３３　　　　　　　例　外</vt:lpstr>
      <vt:lpstr>　　　　特定防災街区整備地区の建築制限</vt:lpstr>
      <vt:lpstr>　　　Ｐ１３４　　　準防火地域の建築制限</vt:lpstr>
      <vt:lpstr>　　　Ｐ１３４　　　　　準防火地域内</vt:lpstr>
      <vt:lpstr>　　　Ｐ１３４　　　　　準防火地域内</vt:lpstr>
      <vt:lpstr>　　　Ｐ１３４　　　準防火地域の建築制限</vt:lpstr>
      <vt:lpstr>　　　Ｐ１３７　　防火地域・準防火地域の共通</vt:lpstr>
      <vt:lpstr>Ｐ１３７　建物が防火規制の異なる地域にまたいだ場合</vt:lpstr>
      <vt:lpstr>Ｐ１３８　建物が防火規制の異なる地域にまたいだ場合</vt:lpstr>
      <vt:lpstr>　 　建築協定のまとめ</vt:lpstr>
      <vt:lpstr>建築物の高さの制限</vt:lpstr>
      <vt:lpstr>　　　　Ｐ１５４　　　　　建築物の高さの制限</vt:lpstr>
      <vt:lpstr>　　　Ｐ１５７　　道路斜線制限</vt:lpstr>
      <vt:lpstr>　 　斜線制限・日影規制❶</vt:lpstr>
      <vt:lpstr>　 　日影規制の対象区域と対象建築物❷</vt:lpstr>
      <vt:lpstr>要点講義 </vt:lpstr>
      <vt:lpstr>　　宅地造成及び特定盛土等規制法の全体図</vt:lpstr>
      <vt:lpstr>宅地造成及び特定盛土等規制法の全体構造</vt:lpstr>
      <vt:lpstr>　　　Ｐ２３０　　　　　用語の定義</vt:lpstr>
      <vt:lpstr>　　　Ｐ２３０　　　　　用語の定義</vt:lpstr>
      <vt:lpstr>　　　Ｐ２３０　　　　　　　基礎調査</vt:lpstr>
      <vt:lpstr>　　　Ｐ２３１　　宅地造成等工事規制区域</vt:lpstr>
      <vt:lpstr>　宅地造成工事規制区域の許可制①　</vt:lpstr>
      <vt:lpstr>　　　Ｐ２３１　　　許可の必要な宅地造成等とは?</vt:lpstr>
      <vt:lpstr>    宅地造成等の土地の形質の変更とは</vt:lpstr>
      <vt:lpstr>   土石の堆積の許可が必要な規模</vt:lpstr>
      <vt:lpstr>    　　宅地造成等工事規制区域内の許可の必要な規模</vt:lpstr>
      <vt:lpstr>　　　許可不要な宅地造成等</vt:lpstr>
      <vt:lpstr>許可の手続き</vt:lpstr>
      <vt:lpstr>許可の手続き</vt:lpstr>
      <vt:lpstr>　　　許可の手続きの全体の流れ</vt:lpstr>
      <vt:lpstr>許可基準</vt:lpstr>
      <vt:lpstr>　　　設計資格者</vt:lpstr>
      <vt:lpstr>　　　変更の許可等</vt:lpstr>
      <vt:lpstr>　　　中間検査</vt:lpstr>
      <vt:lpstr>　　　中間検査の必要な政令で定める規模</vt:lpstr>
      <vt:lpstr>中間検査の必要な政令で定める規模</vt:lpstr>
      <vt:lpstr>　　　定期報告・標識</vt:lpstr>
      <vt:lpstr>　　　工事完了の検査・検査済証の交付</vt:lpstr>
      <vt:lpstr>　宅地造成等工事制区域の届出</vt:lpstr>
      <vt:lpstr>　　　　監督処分・勧告・改善命令</vt:lpstr>
      <vt:lpstr> 　          　  　監督処分　</vt:lpstr>
      <vt:lpstr>　宅地の保全義務</vt:lpstr>
      <vt:lpstr>　　　　　　　　　　　　注　意</vt:lpstr>
      <vt:lpstr>　　　　　　　　　　　　注　意</vt:lpstr>
      <vt:lpstr>特定盛土等規制区域</vt:lpstr>
      <vt:lpstr>　　　　　　　特定盛土等の規制区域</vt:lpstr>
      <vt:lpstr>　　　　　　特定盛土等規制区域の指定</vt:lpstr>
      <vt:lpstr>　　　特定盛土等又は土石の堆積に関する届出</vt:lpstr>
      <vt:lpstr>      特定盛土等の届出が必要な規模</vt:lpstr>
      <vt:lpstr>   土石の堆積の届出が必要な規模</vt:lpstr>
      <vt:lpstr>　　　届出の手続きの全体の流れ</vt:lpstr>
      <vt:lpstr>　　　　特定盛土等又は土石の堆積に関する許可</vt:lpstr>
      <vt:lpstr>    特定盛土等の許可が必要な規模</vt:lpstr>
      <vt:lpstr>   土石の堆積の許可が必要な規模</vt:lpstr>
      <vt:lpstr>　　　許可の手続き</vt:lpstr>
      <vt:lpstr>造成宅地防災区域</vt:lpstr>
      <vt:lpstr> 　　宅地造成等工事規制区域と造成宅地区域との違いと目的</vt:lpstr>
      <vt:lpstr>　災害の防止のための措置等</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user</dc:creator>
  <cp:lastModifiedBy>user</cp:lastModifiedBy>
  <cp:revision>1</cp:revision>
  <dcterms:created xsi:type="dcterms:W3CDTF">2025-08-09T04:10:37Z</dcterms:created>
  <dcterms:modified xsi:type="dcterms:W3CDTF">2025-08-09T04:12:45Z</dcterms:modified>
</cp:coreProperties>
</file>